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0_690E95B5.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9" r:id="rId5"/>
    <p:sldId id="275" r:id="rId6"/>
    <p:sldId id="276" r:id="rId7"/>
    <p:sldId id="264" r:id="rId8"/>
    <p:sldId id="272" r:id="rId9"/>
    <p:sldId id="277" r:id="rId10"/>
    <p:sldId id="278"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DBFD0C-D077-6B09-DB3F-60CAE8717F2D}" name="Kane Joyce" initials="KJ" userId="S::kane.joyce@manchester.gov.uk::512dd3a5-d07c-49c7-a43e-32d933824bc5" providerId="AD"/>
  <p188:author id="{EBCE9C30-6AE0-6B41-57D8-302992399B77}" name="Ruth Robinson" initials="" userId="S::ruth.robinson@manchester.gov.uk::d2d1ef22-4bc6-4479-91de-95e9fb9af338" providerId="AD"/>
  <p188:author id="{21CA2736-7387-B0E2-54EE-CE34B9F74323}" name="Mark Bennett" initials="MB" userId="S::Mark.Bennett@manchester.gov.uk::46b12c25-6963-4534-b180-24a4e7341fe0" providerId="AD"/>
  <p188:author id="{9FA20360-946A-4B1B-F97C-1C2D0BD57085}" name="Michael Salmon" initials="MS" userId="S::michael.salmon@manchester.gov.uk::f7fc6dc7-ba87-477a-88ff-3af564a85d20" providerId="AD"/>
  <p188:author id="{75A81D97-DF06-F03C-70F9-7A6B2C6613D4}" name="Suzanne Grimshaw" initials="SG" userId="S::suzanne.grimshaw@manchester.gov.uk::93021a92-ccaf-4b6c-a89a-d3edd6bddd7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C92A3"/>
    <a:srgbClr val="7A8F99"/>
    <a:srgbClr val="00517F"/>
    <a:srgbClr val="73ADB8"/>
    <a:srgbClr val="3A8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372BEF-DC52-93F9-56A1-8C1CDC7FDE58}" v="691" dt="2024-03-06T13:04:15.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10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omments/modernComment_110_690E95B5.xml><?xml version="1.0" encoding="utf-8"?>
<p188:cmLst xmlns:a="http://schemas.openxmlformats.org/drawingml/2006/main" xmlns:r="http://schemas.openxmlformats.org/officeDocument/2006/relationships" xmlns:p188="http://schemas.microsoft.com/office/powerpoint/2018/8/main">
  <p188:cm id="{14406E5A-36E1-46F3-A473-F7D14BC2B10B}" authorId="{75A81D97-DF06-F03C-70F9-7A6B2C6613D4}" status="resolved" created="2023-11-30T14:24:54.972" startDate="2023-11-30T14:24:54.972" dueDate="2023-11-30T14:24:54.972" assignedTo="{EBCE9C30-6AE0-6B41-57D8-302992399B77}" complete="100000" title="@Michael Salmon please can you or Ruth) add the updated Headers and descriptors please. Need for next Thurs thanks">
    <ac:txMkLst xmlns:ac="http://schemas.microsoft.com/office/drawing/2013/main/command">
      <pc:docMk xmlns:pc="http://schemas.microsoft.com/office/powerpoint/2013/main/command"/>
      <pc:sldMk xmlns:pc="http://schemas.microsoft.com/office/powerpoint/2013/main/command" cId="1762563509" sldId="272"/>
      <ac:spMk id="568" creationId="{00000000-0000-0000-0000-000000000000}"/>
      <ac:txMk cp="9" len="14">
        <ac:context len="187" hash="1054008370"/>
      </ac:txMk>
    </ac:txMkLst>
    <p188:pos x="3362476" y="895047"/>
    <p188:replyLst>
      <p188:reply id="{1054CF00-1CCF-4C68-85FA-0CC7C50FDD9B}" authorId="{75A81D97-DF06-F03C-70F9-7A6B2C6613D4}" created="2023-12-06T15:10:42.142">
        <p188:txBody>
          <a:bodyPr/>
          <a:lstStyle/>
          <a:p>
            <a:r>
              <a:rPr lang="en-US"/>
              <a:t>[@Ruth Robinson] </a:t>
            </a:r>
          </a:p>
        </p188:txBody>
      </p188:reply>
    </p188:replyLst>
    <p188:txBody>
      <a:bodyPr/>
      <a:lstStyle/>
      <a:p>
        <a:r>
          <a:rPr lang="en-US"/>
          <a:t>[@Michael Salmon] please can you or Ruth) add the updated Headers and descriptors please. Need for next Thurs thanks</a:t>
        </a:r>
      </a:p>
    </p188:txBody>
    <p188:extLst>
      <p:ext xmlns:p="http://schemas.openxmlformats.org/presentationml/2006/main" uri="{5BB2D875-25FF-4072-B9AC-8F64D62656EB}">
        <p228:taskDetails xmlns:p228="http://schemas.microsoft.com/office/powerpoint/2022/08/main">
          <p228:history>
            <p228:event time="2023-11-30T14:24:54.972" id="{54F07442-B95B-470C-9F7A-C71273721DF2}">
              <p228:atrbtn authorId="{75A81D97-DF06-F03C-70F9-7A6B2C6613D4}"/>
              <p228:anchr>
                <p228:comment id="{14406E5A-36E1-46F3-A473-F7D14BC2B10B}"/>
              </p228:anchr>
              <p228:add/>
            </p228:event>
            <p228:event time="2023-11-30T14:24:54.972" id="{E54640FD-D639-461C-8B33-354837196B91}">
              <p228:atrbtn authorId="{75A81D97-DF06-F03C-70F9-7A6B2C6613D4}"/>
              <p228:anchr>
                <p228:comment id="{14406E5A-36E1-46F3-A473-F7D14BC2B10B}"/>
              </p228:anchr>
              <p228:asgn authorId="{9FA20360-946A-4B1B-F97C-1C2D0BD57085}"/>
            </p228:event>
            <p228:event time="2023-11-30T14:24:54.972" id="{00C6D1E1-4E4D-46F3-9BEF-138F497BABFD}">
              <p228:atrbtn authorId="{75A81D97-DF06-F03C-70F9-7A6B2C6613D4}"/>
              <p228:anchr>
                <p228:comment id="{14406E5A-36E1-46F3-A473-F7D14BC2B10B}"/>
              </p228:anchr>
              <p228:title val="@Michael Salmon please can you or Ruth) add the updated Headers and descriptors please. Need for next Thurs thanks"/>
            </p228:event>
            <p228:event time="2023-11-30T14:24:54.972" id="{A8CABB1B-067A-4E8A-8A59-DDDCA8AFA608}">
              <p228:atrbtn authorId="{75A81D97-DF06-F03C-70F9-7A6B2C6613D4}"/>
              <p228:anchr>
                <p228:comment id="{14406E5A-36E1-46F3-A473-F7D14BC2B10B}"/>
              </p228:anchr>
              <p228:date stDt="2023-11-30T14:24:54.972" endDt="2023-11-30T14:24:54.972"/>
            </p228:event>
            <p228:event time="2023-12-06T15:10:42.142" id="{050AB57D-400E-4E37-B80C-0C1507873124}">
              <p228:atrbtn authorId="{75A81D97-DF06-F03C-70F9-7A6B2C6613D4}"/>
              <p228:anchr>
                <p228:comment id="{1054CF00-1CCF-4C68-85FA-0CC7C50FDD9B}"/>
              </p228:anchr>
              <p228:unasgnAll/>
            </p228:event>
            <p228:event time="2023-12-06T15:10:42.142" id="{F84E1121-B99B-4063-AC1D-709BEF969DBC}">
              <p228:atrbtn authorId="{75A81D97-DF06-F03C-70F9-7A6B2C6613D4}"/>
              <p228:anchr>
                <p228:comment id="{1054CF00-1CCF-4C68-85FA-0CC7C50FDD9B}"/>
              </p228:anchr>
              <p228:asgn authorId="{EBCE9C30-6AE0-6B41-57D8-302992399B77}"/>
            </p228:event>
            <p228:event time="2023-12-07T09:16:28.931" id="{AEC0C485-34E6-4655-9804-E307325BCEE6}">
              <p228:atrbtn authorId="{EBCE9C30-6AE0-6B41-57D8-302992399B77}"/>
              <p228:anchr>
                <p228:comment id="{00000000-0000-0000-0000-000000000000}"/>
              </p228:anchr>
              <p228:pcntCmplt val="100000"/>
            </p228:event>
          </p228:history>
        </p228:taskDetails>
      </p:ext>
      <p:ext xmlns:p="http://schemas.openxmlformats.org/presentationml/2006/main" uri="{57CB4572-C831-44C2-8A1C-0ADB6CCDFE69}">
        <p223:reactions xmlns:p223="http://schemas.microsoft.com/office/powerpoint/2022/03/main">
          <p223:rxn type="👍">
            <p223:instance time="2023-12-07T09:16:26.103" authorId="{EBCE9C30-6AE0-6B41-57D8-302992399B77}"/>
          </p223:rxn>
        </p223:reaction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FBC7F-393E-4FE2-A097-ECCEEB880DAD}" type="datetimeFigureOut">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FE0017-1373-4826-9ADD-41FB1E704394}" type="slidenum">
              <a:t>‹#›</a:t>
            </a:fld>
            <a:endParaRPr lang="en-US"/>
          </a:p>
        </p:txBody>
      </p:sp>
    </p:spTree>
    <p:extLst>
      <p:ext uri="{BB962C8B-B14F-4D97-AF65-F5344CB8AC3E}">
        <p14:creationId xmlns:p14="http://schemas.microsoft.com/office/powerpoint/2010/main" val="83728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92964B8-3E80-405E-8CD3-48B8EFBD6BC7}" type="slidenum">
              <a:rPr lang="en-GB" smtClean="0"/>
              <a:t>2</a:t>
            </a:fld>
            <a:endParaRPr lang="en-GB"/>
          </a:p>
        </p:txBody>
      </p:sp>
    </p:spTree>
    <p:extLst>
      <p:ext uri="{BB962C8B-B14F-4D97-AF65-F5344CB8AC3E}">
        <p14:creationId xmlns:p14="http://schemas.microsoft.com/office/powerpoint/2010/main" val="1340940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f2524588c4_2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f2524588c4_2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336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f2524588c4_2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f2524588c4_2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28650" lvl="1" indent="-171450">
              <a:spcBef>
                <a:spcPts val="500"/>
              </a:spcBef>
              <a:buFont typeface="Arial"/>
              <a:buChar char="•"/>
            </a:pPr>
            <a:r>
              <a:rPr lang="en-US" b="1"/>
              <a:t>Decision/risk </a:t>
            </a:r>
            <a:r>
              <a:rPr lang="en-US"/>
              <a:t>- focused on levels of </a:t>
            </a:r>
            <a:r>
              <a:rPr lang="en-US" err="1"/>
              <a:t>authorisation</a:t>
            </a:r>
            <a:r>
              <a:rPr lang="en-US"/>
              <a:t> and risk appetite. Learned RA at a senior level is quite high, and at a lower level there’s low appetite to change levels of authority ( </a:t>
            </a:r>
            <a:r>
              <a:rPr lang="en-US" err="1"/>
              <a:t>eg</a:t>
            </a:r>
            <a:r>
              <a:rPr lang="en-US"/>
              <a:t> trusted to manage million pound budgets but need your manager to order your phone, SLG </a:t>
            </a:r>
            <a:r>
              <a:rPr lang="en-US" err="1"/>
              <a:t>authorising</a:t>
            </a:r>
            <a:r>
              <a:rPr lang="en-US"/>
              <a:t> stationary orders) Need to focus more on accountability, working with Risk and Audit</a:t>
            </a:r>
          </a:p>
          <a:p>
            <a:pPr marL="628650" lvl="1" indent="-171450">
              <a:spcBef>
                <a:spcPts val="500"/>
              </a:spcBef>
              <a:buFont typeface="Arial"/>
              <a:buChar char="•"/>
            </a:pPr>
            <a:r>
              <a:rPr lang="en-US" b="1"/>
              <a:t>GMG</a:t>
            </a:r>
            <a:r>
              <a:rPr lang="en-US"/>
              <a:t> – great traction and will be delivered through BAU but line </a:t>
            </a:r>
            <a:r>
              <a:rPr lang="en-US" err="1"/>
              <a:t>mgrs</a:t>
            </a:r>
            <a:r>
              <a:rPr lang="en-US"/>
              <a:t> struggling to </a:t>
            </a:r>
            <a:r>
              <a:rPr lang="en-US" err="1"/>
              <a:t>prioritise</a:t>
            </a:r>
            <a:r>
              <a:rPr lang="en-US"/>
              <a:t> 121s/well being conversations. Can’t ‘give’ time but need to help with how </a:t>
            </a:r>
            <a:r>
              <a:rPr lang="en-US" err="1"/>
              <a:t>mgrs</a:t>
            </a:r>
            <a:r>
              <a:rPr lang="en-US"/>
              <a:t> make space for these. Will help with how we get further upstream on some of key workforce challenges such as sickness absence (preventing crises)</a:t>
            </a:r>
          </a:p>
          <a:p>
            <a:pPr marL="628650" lvl="1" indent="-171450">
              <a:spcBef>
                <a:spcPts val="500"/>
              </a:spcBef>
              <a:buFont typeface="Arial"/>
              <a:buChar char="•"/>
            </a:pPr>
            <a:r>
              <a:rPr lang="en-US" b="1"/>
              <a:t>Leadership Framework</a:t>
            </a:r>
            <a:r>
              <a:rPr lang="en-US"/>
              <a:t> - Great work on </a:t>
            </a:r>
            <a:r>
              <a:rPr lang="en-US" err="1"/>
              <a:t>mgr</a:t>
            </a:r>
            <a:r>
              <a:rPr lang="en-US"/>
              <a:t> support but nothing for leaders – specifically leaders that MCC needs. Not a generic framework you can google but something specific to MCC that focuses on the skills needed to lead in MCC for MCR – cultural competence, understanding place, better use of data to inform decision making </a:t>
            </a:r>
            <a:r>
              <a:rPr lang="en-US" err="1"/>
              <a:t>etc</a:t>
            </a:r>
            <a:endParaRPr lang="en-US" err="1">
              <a:ea typeface="Calibri"/>
              <a:cs typeface="Calibri"/>
            </a:endParaRPr>
          </a:p>
          <a:p>
            <a:pPr marL="628650" lvl="1" indent="-171450">
              <a:spcBef>
                <a:spcPts val="500"/>
              </a:spcBef>
              <a:buFont typeface="Arial"/>
              <a:buChar char="•"/>
            </a:pPr>
            <a:r>
              <a:rPr lang="en-US" b="1"/>
              <a:t>Reward and recognition</a:t>
            </a:r>
            <a:r>
              <a:rPr lang="en-US"/>
              <a:t> – didn’t get to this as needs to be in the context of HWB, GMG and WES. Spectrum from </a:t>
            </a:r>
            <a:r>
              <a:rPr lang="en-US" err="1"/>
              <a:t>recognising</a:t>
            </a:r>
            <a:r>
              <a:rPr lang="en-US"/>
              <a:t> the value of contributions by listening and actioning (where possible and appropriate to do so), managing evolving expectations of staff by being up front about what we can and can’t do, celebrating the small as well as the big (thank you in passing through to formal recognition). All rooted in ongoing psychological safety work.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f2524588c4_2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f2524588c4_2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1052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f2524588c4_2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f2524588c4_2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267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gcb224d432d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6" name="Google Shape;736;gcb224d432d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lang="en-US" b="1">
              <a:solidFill>
                <a:srgbClr val="434343"/>
              </a:solidFill>
              <a:latin typeface="Poppins"/>
              <a:ea typeface="Poppins"/>
              <a:cs typeface="Poppins"/>
              <a:sym typeface="Poppi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3 Blank">
  <p:cSld name="CUSTOM">
    <p:spTree>
      <p:nvGrpSpPr>
        <p:cNvPr id="1" name="Shape 40"/>
        <p:cNvGrpSpPr/>
        <p:nvPr/>
      </p:nvGrpSpPr>
      <p:grpSpPr>
        <a:xfrm>
          <a:off x="0" y="0"/>
          <a:ext cx="0" cy="0"/>
          <a:chOff x="0" y="0"/>
          <a:chExt cx="0" cy="0"/>
        </a:xfrm>
      </p:grpSpPr>
      <p:sp>
        <p:nvSpPr>
          <p:cNvPr id="41" name="Google Shape;41;p6"/>
          <p:cNvSpPr txBox="1"/>
          <p:nvPr/>
        </p:nvSpPr>
        <p:spPr>
          <a:xfrm>
            <a:off x="8262000" y="6293115"/>
            <a:ext cx="3793200" cy="485200"/>
          </a:xfrm>
          <a:prstGeom prst="rect">
            <a:avLst/>
          </a:prstGeom>
          <a:noFill/>
          <a:ln>
            <a:noFill/>
          </a:ln>
        </p:spPr>
        <p:txBody>
          <a:bodyPr spcFirstLastPara="1" wrap="square" lIns="121900" tIns="60933" rIns="121900" bIns="60933" anchor="ctr" anchorCtr="0">
            <a:noAutofit/>
          </a:bodyPr>
          <a:lstStyle/>
          <a:p>
            <a:pPr marL="0" lvl="0" indent="0" algn="r" rtl="0">
              <a:spcBef>
                <a:spcPts val="0"/>
              </a:spcBef>
              <a:spcAft>
                <a:spcPts val="0"/>
              </a:spcAft>
              <a:buNone/>
            </a:pPr>
            <a:fld id="{00000000-1234-1234-1234-123412341234}" type="slidenum">
              <a:rPr lang="en" sz="1333">
                <a:solidFill>
                  <a:srgbClr val="8B9699"/>
                </a:solidFill>
                <a:latin typeface="Poppins"/>
                <a:ea typeface="Poppins"/>
                <a:cs typeface="Poppins"/>
                <a:sym typeface="Poppins"/>
              </a:rPr>
              <a:pPr marL="0" lvl="0" indent="0" algn="r" rtl="0">
                <a:spcBef>
                  <a:spcPts val="0"/>
                </a:spcBef>
                <a:spcAft>
                  <a:spcPts val="0"/>
                </a:spcAft>
                <a:buNone/>
              </a:pPr>
              <a:t>‹#›</a:t>
            </a:fld>
            <a:endParaRPr sz="1333">
              <a:solidFill>
                <a:srgbClr val="8B9699"/>
              </a:solidFill>
              <a:latin typeface="Poppins"/>
              <a:ea typeface="Poppins"/>
              <a:cs typeface="Poppins"/>
              <a:sym typeface="Poppins"/>
            </a:endParaRPr>
          </a:p>
        </p:txBody>
      </p:sp>
    </p:spTree>
    <p:extLst>
      <p:ext uri="{BB962C8B-B14F-4D97-AF65-F5344CB8AC3E}">
        <p14:creationId xmlns:p14="http://schemas.microsoft.com/office/powerpoint/2010/main" val="268210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0_690E95B5.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B9A-DC10-1274-C902-29E2BCE6EC93}"/>
              </a:ext>
            </a:extLst>
          </p:cNvPr>
          <p:cNvSpPr>
            <a:spLocks noGrp="1"/>
          </p:cNvSpPr>
          <p:nvPr>
            <p:ph type="title"/>
          </p:nvPr>
        </p:nvSpPr>
        <p:spPr>
          <a:xfrm>
            <a:off x="369653" y="2346820"/>
            <a:ext cx="10515600" cy="2852737"/>
          </a:xfrm>
        </p:spPr>
        <p:txBody>
          <a:bodyPr/>
          <a:lstStyle/>
          <a:p>
            <a:pPr algn="l">
              <a:lnSpc>
                <a:spcPct val="100000"/>
              </a:lnSpc>
              <a:spcBef>
                <a:spcPts val="0"/>
              </a:spcBef>
            </a:pPr>
            <a:r>
              <a:rPr lang="en-US" sz="7200" b="1">
                <a:solidFill>
                  <a:schemeClr val="accent4"/>
                </a:solidFill>
                <a:latin typeface="Segoe UI"/>
                <a:cs typeface="Segoe UI"/>
              </a:rPr>
              <a:t>Good</a:t>
            </a:r>
            <a:r>
              <a:rPr lang="en-US" sz="7200" b="1">
                <a:solidFill>
                  <a:srgbClr val="869CA7"/>
                </a:solidFill>
                <a:latin typeface="Segoe UI"/>
                <a:cs typeface="Segoe UI"/>
              </a:rPr>
              <a:t> work in a </a:t>
            </a:r>
            <a:endParaRPr lang="en-US" sz="7200">
              <a:solidFill>
                <a:srgbClr val="869CA7"/>
              </a:solidFill>
              <a:latin typeface="Segoe UI"/>
              <a:cs typeface="Segoe UI"/>
            </a:endParaRPr>
          </a:p>
          <a:p>
            <a:pPr algn="l">
              <a:lnSpc>
                <a:spcPct val="100000"/>
              </a:lnSpc>
              <a:spcBef>
                <a:spcPts val="0"/>
              </a:spcBef>
            </a:pPr>
            <a:r>
              <a:rPr lang="en-US" sz="7200" b="1">
                <a:solidFill>
                  <a:schemeClr val="accent4"/>
                </a:solidFill>
                <a:latin typeface="Segoe UI"/>
                <a:cs typeface="Segoe UI"/>
              </a:rPr>
              <a:t>Great</a:t>
            </a:r>
            <a:r>
              <a:rPr lang="en-US" sz="7200" b="1">
                <a:solidFill>
                  <a:srgbClr val="869CA7"/>
                </a:solidFill>
                <a:latin typeface="Segoe UI"/>
                <a:cs typeface="Segoe UI"/>
              </a:rPr>
              <a:t> City Council</a:t>
            </a:r>
            <a:endParaRPr lang="en-US" sz="7200">
              <a:cs typeface="Calibri Light"/>
            </a:endParaRPr>
          </a:p>
        </p:txBody>
      </p:sp>
      <p:sp>
        <p:nvSpPr>
          <p:cNvPr id="3" name="Content Placeholder 2">
            <a:extLst>
              <a:ext uri="{FF2B5EF4-FFF2-40B4-BE49-F238E27FC236}">
                <a16:creationId xmlns:a16="http://schemas.microsoft.com/office/drawing/2014/main" id="{688C60B7-AA4E-9A3C-53A7-DE1981DCE3B5}"/>
              </a:ext>
            </a:extLst>
          </p:cNvPr>
          <p:cNvSpPr>
            <a:spLocks noGrp="1"/>
          </p:cNvSpPr>
          <p:nvPr>
            <p:ph type="body" idx="1"/>
          </p:nvPr>
        </p:nvSpPr>
        <p:spPr>
          <a:xfrm>
            <a:off x="369653" y="5226545"/>
            <a:ext cx="10515600" cy="1500187"/>
          </a:xfrm>
        </p:spPr>
        <p:txBody>
          <a:bodyPr vert="horz" lIns="91440" tIns="45720" rIns="91440" bIns="45720" rtlCol="0" anchor="t">
            <a:normAutofit/>
          </a:bodyPr>
          <a:lstStyle/>
          <a:p>
            <a:r>
              <a:rPr lang="en-US" sz="2800">
                <a:cs typeface="Calibri"/>
              </a:rPr>
              <a:t>HOW OUR WORKFORCE PLANS SUPPORT OUR WORKFORCE AMBITION</a:t>
            </a:r>
          </a:p>
        </p:txBody>
      </p:sp>
      <p:grpSp>
        <p:nvGrpSpPr>
          <p:cNvPr id="4" name="Group 3">
            <a:extLst>
              <a:ext uri="{FF2B5EF4-FFF2-40B4-BE49-F238E27FC236}">
                <a16:creationId xmlns:a16="http://schemas.microsoft.com/office/drawing/2014/main" id="{8FCC3971-2D10-8E2B-D015-99693B56DF33}"/>
              </a:ext>
            </a:extLst>
          </p:cNvPr>
          <p:cNvGrpSpPr/>
          <p:nvPr/>
        </p:nvGrpSpPr>
        <p:grpSpPr>
          <a:xfrm>
            <a:off x="8198838" y="275388"/>
            <a:ext cx="3765914" cy="445753"/>
            <a:chOff x="5075887" y="300372"/>
            <a:chExt cx="3765914" cy="445753"/>
          </a:xfrm>
        </p:grpSpPr>
        <p:pic>
          <p:nvPicPr>
            <p:cNvPr id="5" name="Picture 4" descr="A picture containing text&#10;&#10;Description automatically generated">
              <a:extLst>
                <a:ext uri="{FF2B5EF4-FFF2-40B4-BE49-F238E27FC236}">
                  <a16:creationId xmlns:a16="http://schemas.microsoft.com/office/drawing/2014/main" id="{9A2E4422-4FE8-480E-4722-231A402F7E3B}"/>
                </a:ext>
              </a:extLst>
            </p:cNvPr>
            <p:cNvPicPr>
              <a:picLocks noChangeAspect="1"/>
            </p:cNvPicPr>
            <p:nvPr/>
          </p:nvPicPr>
          <p:blipFill>
            <a:blip r:embed="rId2"/>
            <a:stretch>
              <a:fillRect/>
            </a:stretch>
          </p:blipFill>
          <p:spPr>
            <a:xfrm>
              <a:off x="5075887" y="300372"/>
              <a:ext cx="1791119" cy="445753"/>
            </a:xfrm>
            <a:prstGeom prst="rect">
              <a:avLst/>
            </a:prstGeom>
          </p:spPr>
        </p:pic>
        <p:pic>
          <p:nvPicPr>
            <p:cNvPr id="6" name="Picture 5">
              <a:extLst>
                <a:ext uri="{FF2B5EF4-FFF2-40B4-BE49-F238E27FC236}">
                  <a16:creationId xmlns:a16="http://schemas.microsoft.com/office/drawing/2014/main" id="{604A0349-46FC-0388-B891-9764F1C0CA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0002" y="300372"/>
              <a:ext cx="1861799" cy="43329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1642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background with white text&#10;&#10;Description automatically generated">
            <a:extLst>
              <a:ext uri="{FF2B5EF4-FFF2-40B4-BE49-F238E27FC236}">
                <a16:creationId xmlns:a16="http://schemas.microsoft.com/office/drawing/2014/main" id="{1A3556C8-E5A1-0D05-1E27-99668692AEF3}"/>
              </a:ext>
            </a:extLst>
          </p:cNvPr>
          <p:cNvPicPr>
            <a:picLocks noChangeAspect="1"/>
          </p:cNvPicPr>
          <p:nvPr/>
        </p:nvPicPr>
        <p:blipFill>
          <a:blip r:embed="rId3"/>
          <a:stretch>
            <a:fillRect/>
          </a:stretch>
        </p:blipFill>
        <p:spPr>
          <a:xfrm>
            <a:off x="249161" y="2439761"/>
            <a:ext cx="2235201" cy="1276955"/>
          </a:xfrm>
          <a:prstGeom prst="rect">
            <a:avLst/>
          </a:prstGeom>
        </p:spPr>
      </p:pic>
      <p:pic>
        <p:nvPicPr>
          <p:cNvPr id="3" name="Picture 2" descr="A close-up of a logo&#10;&#10;Description automatically generated">
            <a:extLst>
              <a:ext uri="{FF2B5EF4-FFF2-40B4-BE49-F238E27FC236}">
                <a16:creationId xmlns:a16="http://schemas.microsoft.com/office/drawing/2014/main" id="{02A681FD-E018-6067-A434-FDA954746B8B}"/>
              </a:ext>
            </a:extLst>
          </p:cNvPr>
          <p:cNvPicPr>
            <a:picLocks noChangeAspect="1"/>
          </p:cNvPicPr>
          <p:nvPr/>
        </p:nvPicPr>
        <p:blipFill>
          <a:blip r:embed="rId4"/>
          <a:stretch>
            <a:fillRect/>
          </a:stretch>
        </p:blipFill>
        <p:spPr>
          <a:xfrm>
            <a:off x="2474686" y="2439761"/>
            <a:ext cx="2247295" cy="1216479"/>
          </a:xfrm>
          <a:prstGeom prst="rect">
            <a:avLst/>
          </a:prstGeom>
        </p:spPr>
      </p:pic>
      <p:grpSp>
        <p:nvGrpSpPr>
          <p:cNvPr id="19" name="Group 18">
            <a:extLst>
              <a:ext uri="{FF2B5EF4-FFF2-40B4-BE49-F238E27FC236}">
                <a16:creationId xmlns:a16="http://schemas.microsoft.com/office/drawing/2014/main" id="{74698EEE-E86F-0ED6-8D70-4ADB3D45E77F}"/>
              </a:ext>
            </a:extLst>
          </p:cNvPr>
          <p:cNvGrpSpPr/>
          <p:nvPr/>
        </p:nvGrpSpPr>
        <p:grpSpPr>
          <a:xfrm>
            <a:off x="5291332" y="253686"/>
            <a:ext cx="6638795" cy="6325644"/>
            <a:chOff x="2776602" y="100207"/>
            <a:chExt cx="6638795" cy="6325644"/>
          </a:xfrm>
        </p:grpSpPr>
        <p:sp>
          <p:nvSpPr>
            <p:cNvPr id="2" name="Pentagon 1">
              <a:extLst>
                <a:ext uri="{FF2B5EF4-FFF2-40B4-BE49-F238E27FC236}">
                  <a16:creationId xmlns:a16="http://schemas.microsoft.com/office/drawing/2014/main" id="{3A5E13FD-A328-ADEB-8970-7F57BF8D358E}"/>
                </a:ext>
              </a:extLst>
            </p:cNvPr>
            <p:cNvSpPr/>
            <p:nvPr/>
          </p:nvSpPr>
          <p:spPr>
            <a:xfrm>
              <a:off x="2776602" y="100207"/>
              <a:ext cx="6638795" cy="6325644"/>
            </a:xfrm>
            <a:prstGeom prst="pentagon">
              <a:avLst/>
            </a:prstGeom>
            <a:noFill/>
            <a:ln w="57150">
              <a:solidFill>
                <a:srgbClr val="869C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a:extLst>
                <a:ext uri="{FF2B5EF4-FFF2-40B4-BE49-F238E27FC236}">
                  <a16:creationId xmlns:a16="http://schemas.microsoft.com/office/drawing/2014/main" id="{B7CC0095-98C8-A061-79A9-2ECD16527E69}"/>
                </a:ext>
              </a:extLst>
            </p:cNvPr>
            <p:cNvCxnSpPr>
              <a:cxnSpLocks/>
              <a:stCxn id="2" idx="0"/>
            </p:cNvCxnSpPr>
            <p:nvPr/>
          </p:nvCxnSpPr>
          <p:spPr>
            <a:xfrm flipH="1">
              <a:off x="6086635" y="100207"/>
              <a:ext cx="9365" cy="3508325"/>
            </a:xfrm>
            <a:prstGeom prst="line">
              <a:avLst/>
            </a:prstGeom>
            <a:ln w="57150">
              <a:solidFill>
                <a:srgbClr val="869CA7"/>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A8F767B-DA00-312D-823B-9D2C2D151FBA}"/>
                </a:ext>
              </a:extLst>
            </p:cNvPr>
            <p:cNvCxnSpPr>
              <a:cxnSpLocks/>
              <a:endCxn id="2" idx="5"/>
            </p:cNvCxnSpPr>
            <p:nvPr/>
          </p:nvCxnSpPr>
          <p:spPr>
            <a:xfrm flipV="1">
              <a:off x="6102248" y="2516382"/>
              <a:ext cx="3313142" cy="1092150"/>
            </a:xfrm>
            <a:prstGeom prst="line">
              <a:avLst/>
            </a:prstGeom>
            <a:ln w="57150">
              <a:solidFill>
                <a:srgbClr val="869CA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B22EFBD-FAFF-DDE8-27EA-21590A28DD66}"/>
                </a:ext>
              </a:extLst>
            </p:cNvPr>
            <p:cNvCxnSpPr>
              <a:cxnSpLocks/>
              <a:stCxn id="2" idx="1"/>
            </p:cNvCxnSpPr>
            <p:nvPr/>
          </p:nvCxnSpPr>
          <p:spPr>
            <a:xfrm>
              <a:off x="2776609" y="2516382"/>
              <a:ext cx="3313145" cy="1092150"/>
            </a:xfrm>
            <a:prstGeom prst="line">
              <a:avLst/>
            </a:prstGeom>
            <a:ln w="57150">
              <a:solidFill>
                <a:srgbClr val="869CA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D69A80D-00A4-DE11-D3CB-7608CACE2C31}"/>
                </a:ext>
              </a:extLst>
            </p:cNvPr>
            <p:cNvCxnSpPr>
              <a:cxnSpLocks/>
              <a:stCxn id="2" idx="2"/>
            </p:cNvCxnSpPr>
            <p:nvPr/>
          </p:nvCxnSpPr>
          <p:spPr>
            <a:xfrm flipV="1">
              <a:off x="4044503" y="3608548"/>
              <a:ext cx="2045251" cy="2817287"/>
            </a:xfrm>
            <a:prstGeom prst="line">
              <a:avLst/>
            </a:prstGeom>
            <a:ln w="57150">
              <a:solidFill>
                <a:srgbClr val="869CA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DDA9BF7-CEA0-2D98-9400-FB446BFD3A54}"/>
                </a:ext>
              </a:extLst>
            </p:cNvPr>
            <p:cNvCxnSpPr>
              <a:cxnSpLocks/>
              <a:stCxn id="2" idx="4"/>
            </p:cNvCxnSpPr>
            <p:nvPr/>
          </p:nvCxnSpPr>
          <p:spPr>
            <a:xfrm flipH="1" flipV="1">
              <a:off x="6089754" y="3608548"/>
              <a:ext cx="2057742" cy="2817287"/>
            </a:xfrm>
            <a:prstGeom prst="line">
              <a:avLst/>
            </a:prstGeom>
            <a:ln w="57150">
              <a:solidFill>
                <a:srgbClr val="869CA7"/>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6A7E078F-77B4-BA5D-0206-62F21EA458DD}"/>
              </a:ext>
            </a:extLst>
          </p:cNvPr>
          <p:cNvSpPr txBox="1"/>
          <p:nvPr/>
        </p:nvSpPr>
        <p:spPr>
          <a:xfrm>
            <a:off x="6573833" y="1864290"/>
            <a:ext cx="1890760" cy="946454"/>
          </a:xfrm>
          <a:prstGeom prst="rect">
            <a:avLst/>
          </a:prstGeom>
          <a:solidFill>
            <a:schemeClr val="bg1"/>
          </a:solidFill>
          <a:ln w="12700">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rgbClr val="444444"/>
                </a:solidFill>
                <a:latin typeface="Poppins"/>
                <a:cs typeface="Calibri"/>
              </a:rPr>
              <a:t>Attract, develop and retain </a:t>
            </a:r>
            <a:r>
              <a:rPr lang="en-US">
                <a:solidFill>
                  <a:srgbClr val="444444"/>
                </a:solidFill>
                <a:latin typeface="Poppins"/>
                <a:cs typeface="Calibri"/>
              </a:rPr>
              <a:t>talent</a:t>
            </a:r>
          </a:p>
        </p:txBody>
      </p:sp>
      <p:sp>
        <p:nvSpPr>
          <p:cNvPr id="22" name="TextBox 21">
            <a:extLst>
              <a:ext uri="{FF2B5EF4-FFF2-40B4-BE49-F238E27FC236}">
                <a16:creationId xmlns:a16="http://schemas.microsoft.com/office/drawing/2014/main" id="{AC33A563-700D-B009-C587-24C38A132523}"/>
              </a:ext>
            </a:extLst>
          </p:cNvPr>
          <p:cNvSpPr txBox="1"/>
          <p:nvPr/>
        </p:nvSpPr>
        <p:spPr>
          <a:xfrm>
            <a:off x="8595117" y="1234241"/>
            <a:ext cx="1890760" cy="2031325"/>
          </a:xfrm>
          <a:prstGeom prst="rect">
            <a:avLst/>
          </a:prstGeom>
          <a:noFill/>
          <a:ln w="12700">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444444"/>
                </a:solidFill>
                <a:latin typeface="Poppins"/>
                <a:cs typeface="Arial"/>
              </a:rPr>
              <a:t>Be an </a:t>
            </a:r>
            <a:r>
              <a:rPr lang="en-US" b="1">
                <a:solidFill>
                  <a:srgbClr val="444444"/>
                </a:solidFill>
                <a:latin typeface="Poppins"/>
                <a:cs typeface="Arial"/>
              </a:rPr>
              <a:t>inclusive employer</a:t>
            </a:r>
            <a:r>
              <a:rPr lang="en-US">
                <a:solidFill>
                  <a:srgbClr val="444444"/>
                </a:solidFill>
                <a:latin typeface="Poppins"/>
                <a:cs typeface="Arial"/>
              </a:rPr>
              <a:t> that represents the communities that we serve at all levels​</a:t>
            </a:r>
            <a:endParaRPr lang="en-US">
              <a:latin typeface="Poppins"/>
              <a:cs typeface="Calibri" panose="020F0502020204030204"/>
            </a:endParaRPr>
          </a:p>
        </p:txBody>
      </p:sp>
      <p:sp>
        <p:nvSpPr>
          <p:cNvPr id="23" name="TextBox 22">
            <a:extLst>
              <a:ext uri="{FF2B5EF4-FFF2-40B4-BE49-F238E27FC236}">
                <a16:creationId xmlns:a16="http://schemas.microsoft.com/office/drawing/2014/main" id="{96F3B8D9-4C4B-2519-1427-8C899FD550E0}"/>
              </a:ext>
            </a:extLst>
          </p:cNvPr>
          <p:cNvSpPr txBox="1"/>
          <p:nvPr/>
        </p:nvSpPr>
        <p:spPr>
          <a:xfrm>
            <a:off x="9389688" y="3701265"/>
            <a:ext cx="1780527" cy="1200329"/>
          </a:xfrm>
          <a:prstGeom prst="rect">
            <a:avLst/>
          </a:prstGeom>
          <a:noFill/>
          <a:ln w="12700">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444444"/>
                </a:solidFill>
                <a:latin typeface="Poppins"/>
                <a:cs typeface="Arial"/>
              </a:rPr>
              <a:t>Develop </a:t>
            </a:r>
            <a:r>
              <a:rPr lang="en-US" b="1">
                <a:solidFill>
                  <a:srgbClr val="444444"/>
                </a:solidFill>
                <a:latin typeface="Poppins"/>
                <a:cs typeface="Arial"/>
              </a:rPr>
              <a:t>world-class leaders and managers</a:t>
            </a:r>
            <a:endParaRPr lang="en-US">
              <a:solidFill>
                <a:srgbClr val="444444"/>
              </a:solidFill>
              <a:latin typeface="Poppins"/>
              <a:cs typeface="Arial"/>
            </a:endParaRPr>
          </a:p>
        </p:txBody>
      </p:sp>
      <p:sp>
        <p:nvSpPr>
          <p:cNvPr id="24" name="TextBox 23">
            <a:extLst>
              <a:ext uri="{FF2B5EF4-FFF2-40B4-BE49-F238E27FC236}">
                <a16:creationId xmlns:a16="http://schemas.microsoft.com/office/drawing/2014/main" id="{86797D93-7C3D-D59F-F287-E0CEE3FF3C95}"/>
              </a:ext>
            </a:extLst>
          </p:cNvPr>
          <p:cNvSpPr txBox="1"/>
          <p:nvPr/>
        </p:nvSpPr>
        <p:spPr>
          <a:xfrm>
            <a:off x="7548305" y="4754948"/>
            <a:ext cx="2106119" cy="1754326"/>
          </a:xfrm>
          <a:prstGeom prst="rect">
            <a:avLst/>
          </a:prstGeom>
          <a:noFill/>
          <a:ln w="12700">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444444"/>
                </a:solidFill>
                <a:latin typeface="Poppins"/>
                <a:cs typeface="Arial"/>
              </a:rPr>
              <a:t> Have a </a:t>
            </a:r>
            <a:r>
              <a:rPr lang="en-US" b="1">
                <a:solidFill>
                  <a:srgbClr val="444444"/>
                </a:solidFill>
                <a:latin typeface="Poppins"/>
                <a:cs typeface="Arial"/>
              </a:rPr>
              <a:t>high performing workforce</a:t>
            </a:r>
            <a:r>
              <a:rPr lang="en-US">
                <a:solidFill>
                  <a:srgbClr val="444444"/>
                </a:solidFill>
                <a:latin typeface="Poppins"/>
                <a:cs typeface="Arial"/>
              </a:rPr>
              <a:t> that delivers great services for our city​</a:t>
            </a:r>
            <a:endParaRPr lang="en-US">
              <a:latin typeface="Poppins"/>
              <a:cs typeface="Calibri" panose="020F0502020204030204"/>
            </a:endParaRPr>
          </a:p>
        </p:txBody>
      </p:sp>
      <p:sp>
        <p:nvSpPr>
          <p:cNvPr id="25" name="TextBox 24">
            <a:extLst>
              <a:ext uri="{FF2B5EF4-FFF2-40B4-BE49-F238E27FC236}">
                <a16:creationId xmlns:a16="http://schemas.microsoft.com/office/drawing/2014/main" id="{10D74ED2-06B6-900F-C977-982BBFDEF35F}"/>
              </a:ext>
            </a:extLst>
          </p:cNvPr>
          <p:cNvSpPr txBox="1"/>
          <p:nvPr/>
        </p:nvSpPr>
        <p:spPr>
          <a:xfrm>
            <a:off x="6051244" y="3644252"/>
            <a:ext cx="1790209" cy="923330"/>
          </a:xfrm>
          <a:prstGeom prst="rect">
            <a:avLst/>
          </a:prstGeom>
          <a:noFill/>
          <a:ln w="12700">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444444"/>
                </a:solidFill>
                <a:latin typeface="Poppins"/>
                <a:cs typeface="Arial"/>
              </a:rPr>
              <a:t>Be a </a:t>
            </a:r>
            <a:r>
              <a:rPr lang="en-US" b="1">
                <a:solidFill>
                  <a:srgbClr val="444444"/>
                </a:solidFill>
                <a:latin typeface="Poppins"/>
                <a:cs typeface="Arial"/>
              </a:rPr>
              <a:t>thriving and healthy workforce</a:t>
            </a:r>
            <a:endParaRPr lang="en-US" b="1">
              <a:latin typeface="Poppins"/>
              <a:cs typeface="Calibri" panose="020F0502020204030204"/>
            </a:endParaRPr>
          </a:p>
        </p:txBody>
      </p:sp>
      <p:sp>
        <p:nvSpPr>
          <p:cNvPr id="30" name="TextBox 29">
            <a:extLst>
              <a:ext uri="{FF2B5EF4-FFF2-40B4-BE49-F238E27FC236}">
                <a16:creationId xmlns:a16="http://schemas.microsoft.com/office/drawing/2014/main" id="{5A67E946-E5FE-C997-D797-84E9730F37B0}"/>
              </a:ext>
            </a:extLst>
          </p:cNvPr>
          <p:cNvSpPr txBox="1"/>
          <p:nvPr/>
        </p:nvSpPr>
        <p:spPr>
          <a:xfrm>
            <a:off x="157117" y="5443016"/>
            <a:ext cx="5023770" cy="1323439"/>
          </a:xfrm>
          <a:prstGeom prst="rect">
            <a:avLst/>
          </a:prstGeom>
          <a:noFill/>
        </p:spPr>
        <p:txBody>
          <a:bodyPr wrap="square">
            <a:spAutoFit/>
          </a:bodyPr>
          <a:lstStyle/>
          <a:p>
            <a:r>
              <a:rPr lang="en-US" sz="4000" b="1">
                <a:solidFill>
                  <a:schemeClr val="accent4"/>
                </a:solidFill>
                <a:latin typeface="Poppins" panose="00000500000000000000" pitchFamily="2" charset="0"/>
                <a:ea typeface="+mn-lt"/>
                <a:cs typeface="Poppins" panose="00000500000000000000" pitchFamily="2" charset="0"/>
              </a:rPr>
              <a:t>Good</a:t>
            </a:r>
            <a:r>
              <a:rPr lang="en-US" sz="4000" b="1">
                <a:solidFill>
                  <a:srgbClr val="869CA7"/>
                </a:solidFill>
                <a:latin typeface="Poppins" panose="00000500000000000000" pitchFamily="2" charset="0"/>
                <a:ea typeface="+mn-lt"/>
                <a:cs typeface="Poppins" panose="00000500000000000000" pitchFamily="2" charset="0"/>
              </a:rPr>
              <a:t> work in a </a:t>
            </a:r>
            <a:endParaRPr lang="en-US" sz="4000">
              <a:solidFill>
                <a:srgbClr val="869CA7"/>
              </a:solidFill>
              <a:latin typeface="Poppins" panose="00000500000000000000" pitchFamily="2" charset="0"/>
              <a:ea typeface="+mn-lt"/>
              <a:cs typeface="Poppins" panose="00000500000000000000" pitchFamily="2" charset="0"/>
            </a:endParaRPr>
          </a:p>
          <a:p>
            <a:r>
              <a:rPr lang="en-US" sz="4000" b="1">
                <a:solidFill>
                  <a:schemeClr val="accent4"/>
                </a:solidFill>
                <a:latin typeface="Poppins" panose="00000500000000000000" pitchFamily="2" charset="0"/>
                <a:ea typeface="+mn-lt"/>
                <a:cs typeface="Poppins" panose="00000500000000000000" pitchFamily="2" charset="0"/>
              </a:rPr>
              <a:t>Great</a:t>
            </a:r>
            <a:r>
              <a:rPr lang="en-US" sz="4000" b="1">
                <a:solidFill>
                  <a:srgbClr val="869CA7"/>
                </a:solidFill>
                <a:latin typeface="Poppins" panose="00000500000000000000" pitchFamily="2" charset="0"/>
                <a:ea typeface="+mn-lt"/>
                <a:cs typeface="Poppins" panose="00000500000000000000" pitchFamily="2" charset="0"/>
              </a:rPr>
              <a:t> City Council</a:t>
            </a:r>
            <a:endParaRPr lang="en-US" sz="4000">
              <a:solidFill>
                <a:srgbClr val="869CA7"/>
              </a:solidFill>
              <a:latin typeface="Poppins" panose="00000500000000000000" pitchFamily="2" charset="0"/>
              <a:cs typeface="Poppins" panose="00000500000000000000" pitchFamily="2" charset="0"/>
            </a:endParaRPr>
          </a:p>
        </p:txBody>
      </p:sp>
      <p:pic>
        <p:nvPicPr>
          <p:cNvPr id="15" name="Picture 14">
            <a:extLst>
              <a:ext uri="{FF2B5EF4-FFF2-40B4-BE49-F238E27FC236}">
                <a16:creationId xmlns:a16="http://schemas.microsoft.com/office/drawing/2014/main" id="{5B2D024E-C1B8-549D-EBE3-9B1991F77A06}"/>
              </a:ext>
            </a:extLst>
          </p:cNvPr>
          <p:cNvPicPr>
            <a:picLocks noChangeAspect="1"/>
          </p:cNvPicPr>
          <p:nvPr/>
        </p:nvPicPr>
        <p:blipFill>
          <a:blip r:embed="rId5"/>
          <a:stretch>
            <a:fillRect/>
          </a:stretch>
        </p:blipFill>
        <p:spPr>
          <a:xfrm rot="14340000" flipH="1">
            <a:off x="3753141" y="3544985"/>
            <a:ext cx="1625368" cy="1826921"/>
          </a:xfrm>
          <a:prstGeom prst="rect">
            <a:avLst/>
          </a:prstGeom>
        </p:spPr>
      </p:pic>
      <p:pic>
        <p:nvPicPr>
          <p:cNvPr id="16" name="Picture 15">
            <a:extLst>
              <a:ext uri="{FF2B5EF4-FFF2-40B4-BE49-F238E27FC236}">
                <a16:creationId xmlns:a16="http://schemas.microsoft.com/office/drawing/2014/main" id="{DBCBE52D-D50A-6C9A-B30C-6945D19AB4C0}"/>
              </a:ext>
            </a:extLst>
          </p:cNvPr>
          <p:cNvPicPr>
            <a:picLocks noChangeAspect="1"/>
          </p:cNvPicPr>
          <p:nvPr/>
        </p:nvPicPr>
        <p:blipFill>
          <a:blip r:embed="rId5"/>
          <a:stretch>
            <a:fillRect/>
          </a:stretch>
        </p:blipFill>
        <p:spPr>
          <a:xfrm rot="7092074">
            <a:off x="4804542" y="206158"/>
            <a:ext cx="1649348" cy="1679072"/>
          </a:xfrm>
          <a:prstGeom prst="rect">
            <a:avLst/>
          </a:prstGeom>
        </p:spPr>
      </p:pic>
      <p:sp>
        <p:nvSpPr>
          <p:cNvPr id="21" name="TextBox 20">
            <a:extLst>
              <a:ext uri="{FF2B5EF4-FFF2-40B4-BE49-F238E27FC236}">
                <a16:creationId xmlns:a16="http://schemas.microsoft.com/office/drawing/2014/main" id="{8AC02092-3943-1FF9-C96D-ADE11FB9BD53}"/>
              </a:ext>
            </a:extLst>
          </p:cNvPr>
          <p:cNvSpPr txBox="1"/>
          <p:nvPr/>
        </p:nvSpPr>
        <p:spPr>
          <a:xfrm rot="2160000">
            <a:off x="8611403" y="1059300"/>
            <a:ext cx="3743199" cy="461665"/>
          </a:xfrm>
          <a:prstGeom prst="rect">
            <a:avLst/>
          </a:prstGeom>
          <a:noFill/>
        </p:spPr>
        <p:txBody>
          <a:bodyPr wrap="square" lIns="91440" tIns="45720" rIns="91440" bIns="45720" rtlCol="0" anchor="t">
            <a:spAutoFit/>
          </a:bodyPr>
          <a:lstStyle/>
          <a:p>
            <a:r>
              <a:rPr lang="en-GB" sz="2400" b="1">
                <a:solidFill>
                  <a:srgbClr val="869CA7"/>
                </a:solidFill>
                <a:latin typeface="Raleway"/>
                <a:cs typeface="MV Boli"/>
              </a:rPr>
              <a:t>our workforce priorities:</a:t>
            </a:r>
          </a:p>
        </p:txBody>
      </p:sp>
      <p:sp>
        <p:nvSpPr>
          <p:cNvPr id="26" name="TextBox 25">
            <a:extLst>
              <a:ext uri="{FF2B5EF4-FFF2-40B4-BE49-F238E27FC236}">
                <a16:creationId xmlns:a16="http://schemas.microsoft.com/office/drawing/2014/main" id="{393925E8-16A1-0F40-B631-C5C0DF7F30A5}"/>
              </a:ext>
            </a:extLst>
          </p:cNvPr>
          <p:cNvSpPr txBox="1"/>
          <p:nvPr/>
        </p:nvSpPr>
        <p:spPr>
          <a:xfrm>
            <a:off x="250019" y="176701"/>
            <a:ext cx="4311630" cy="855980"/>
          </a:xfrm>
          <a:prstGeom prst="rect">
            <a:avLst/>
          </a:prstGeom>
          <a:noFill/>
        </p:spPr>
        <p:txBody>
          <a:bodyPr wrap="square" lIns="91440" tIns="45720" rIns="91440" bIns="45720" rtlCol="0" anchor="t">
            <a:spAutoFit/>
          </a:bodyPr>
          <a:lstStyle/>
          <a:p>
            <a:r>
              <a:rPr lang="en-GB" sz="2400" b="1">
                <a:solidFill>
                  <a:srgbClr val="869CA7"/>
                </a:solidFill>
                <a:latin typeface="Raleway"/>
                <a:cs typeface="MV Boli"/>
              </a:rPr>
              <a:t>Our workforce strategies collectively deliver:</a:t>
            </a:r>
            <a:endParaRPr lang="en-GB">
              <a:cs typeface="Calibri" panose="020F0502020204030204"/>
            </a:endParaRPr>
          </a:p>
        </p:txBody>
      </p:sp>
      <p:sp>
        <p:nvSpPr>
          <p:cNvPr id="27" name="TextBox 26">
            <a:extLst>
              <a:ext uri="{FF2B5EF4-FFF2-40B4-BE49-F238E27FC236}">
                <a16:creationId xmlns:a16="http://schemas.microsoft.com/office/drawing/2014/main" id="{F45F1D5D-F20A-7372-36C8-244E706175DE}"/>
              </a:ext>
            </a:extLst>
          </p:cNvPr>
          <p:cNvSpPr txBox="1"/>
          <p:nvPr/>
        </p:nvSpPr>
        <p:spPr>
          <a:xfrm>
            <a:off x="162841" y="5113316"/>
            <a:ext cx="5023662" cy="461665"/>
          </a:xfrm>
          <a:prstGeom prst="rect">
            <a:avLst/>
          </a:prstGeom>
          <a:noFill/>
        </p:spPr>
        <p:txBody>
          <a:bodyPr wrap="square" lIns="91440" tIns="45720" rIns="91440" bIns="45720" rtlCol="0" anchor="t">
            <a:spAutoFit/>
          </a:bodyPr>
          <a:lstStyle/>
          <a:p>
            <a:r>
              <a:rPr lang="en-GB" sz="2400" b="1">
                <a:solidFill>
                  <a:srgbClr val="869CA7"/>
                </a:solidFill>
                <a:latin typeface="Raleway"/>
                <a:cs typeface="MV Boli"/>
              </a:rPr>
              <a:t>to achieve our workforce vision:</a:t>
            </a:r>
          </a:p>
        </p:txBody>
      </p:sp>
      <p:sp>
        <p:nvSpPr>
          <p:cNvPr id="38" name="Oval 37">
            <a:extLst>
              <a:ext uri="{FF2B5EF4-FFF2-40B4-BE49-F238E27FC236}">
                <a16:creationId xmlns:a16="http://schemas.microsoft.com/office/drawing/2014/main" id="{D7E843D1-5B5A-3399-A59A-4DFC582850BE}"/>
              </a:ext>
            </a:extLst>
          </p:cNvPr>
          <p:cNvSpPr/>
          <p:nvPr/>
        </p:nvSpPr>
        <p:spPr>
          <a:xfrm>
            <a:off x="8248007" y="681636"/>
            <a:ext cx="352694" cy="367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8DFAE6A-096D-E008-FE20-1B4FAAAB92CC}"/>
              </a:ext>
            </a:extLst>
          </p:cNvPr>
          <p:cNvPicPr>
            <a:picLocks noChangeAspect="1"/>
          </p:cNvPicPr>
          <p:nvPr/>
        </p:nvPicPr>
        <p:blipFill rotWithShape="1">
          <a:blip r:embed="rId6"/>
          <a:srcRect b="12699"/>
          <a:stretch/>
        </p:blipFill>
        <p:spPr>
          <a:xfrm>
            <a:off x="2475118" y="1171599"/>
            <a:ext cx="2238825" cy="1268638"/>
          </a:xfrm>
          <a:prstGeom prst="rect">
            <a:avLst/>
          </a:prstGeom>
          <a:effectLst/>
        </p:spPr>
      </p:pic>
      <p:sp>
        <p:nvSpPr>
          <p:cNvPr id="14" name="Oval 13">
            <a:extLst>
              <a:ext uri="{FF2B5EF4-FFF2-40B4-BE49-F238E27FC236}">
                <a16:creationId xmlns:a16="http://schemas.microsoft.com/office/drawing/2014/main" id="{6564991E-4874-C01A-D144-CA62BCFB471D}"/>
              </a:ext>
            </a:extLst>
          </p:cNvPr>
          <p:cNvSpPr/>
          <p:nvPr/>
        </p:nvSpPr>
        <p:spPr>
          <a:xfrm>
            <a:off x="3395325" y="2174203"/>
            <a:ext cx="398411" cy="4258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85061722-1BF2-4231-C4F8-9FF2BFCD01BC}"/>
              </a:ext>
            </a:extLst>
          </p:cNvPr>
          <p:cNvSpPr/>
          <p:nvPr/>
        </p:nvSpPr>
        <p:spPr>
          <a:xfrm>
            <a:off x="2206858" y="1592994"/>
            <a:ext cx="398411" cy="425846"/>
          </a:xfrm>
          <a:prstGeom prst="ellipse">
            <a:avLst/>
          </a:prstGeom>
          <a:solidFill>
            <a:srgbClr val="3A8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6AF51786-C3E0-DDAD-2D95-66F0A88D8B53}"/>
              </a:ext>
            </a:extLst>
          </p:cNvPr>
          <p:cNvSpPr/>
          <p:nvPr/>
        </p:nvSpPr>
        <p:spPr>
          <a:xfrm>
            <a:off x="2134355" y="2735672"/>
            <a:ext cx="398411" cy="4258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667F2C9-B51A-E1EA-95FD-1C3B3AFDD461}"/>
              </a:ext>
            </a:extLst>
          </p:cNvPr>
          <p:cNvSpPr/>
          <p:nvPr/>
        </p:nvSpPr>
        <p:spPr>
          <a:xfrm>
            <a:off x="1106322" y="2306647"/>
            <a:ext cx="398411" cy="425846"/>
          </a:xfrm>
          <a:prstGeom prst="ellipse">
            <a:avLst/>
          </a:prstGeom>
          <a:solidFill>
            <a:srgbClr val="73A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A white and blue cover with black text&#10;&#10;Description automatically generated">
            <a:extLst>
              <a:ext uri="{FF2B5EF4-FFF2-40B4-BE49-F238E27FC236}">
                <a16:creationId xmlns:a16="http://schemas.microsoft.com/office/drawing/2014/main" id="{5F68E26D-969B-94B7-832B-BAA2E97B6219}"/>
              </a:ext>
            </a:extLst>
          </p:cNvPr>
          <p:cNvPicPr>
            <a:picLocks noChangeAspect="1"/>
          </p:cNvPicPr>
          <p:nvPr/>
        </p:nvPicPr>
        <p:blipFill>
          <a:blip r:embed="rId7"/>
          <a:stretch>
            <a:fillRect/>
          </a:stretch>
        </p:blipFill>
        <p:spPr>
          <a:xfrm>
            <a:off x="242725" y="1165197"/>
            <a:ext cx="2239667" cy="1272959"/>
          </a:xfrm>
          <a:prstGeom prst="rect">
            <a:avLst/>
          </a:prstGeom>
        </p:spPr>
      </p:pic>
    </p:spTree>
    <p:extLst>
      <p:ext uri="{BB962C8B-B14F-4D97-AF65-F5344CB8AC3E}">
        <p14:creationId xmlns:p14="http://schemas.microsoft.com/office/powerpoint/2010/main" val="376589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5F520-B1AF-65EF-FF8D-6844B9CB943A}"/>
              </a:ext>
            </a:extLst>
          </p:cNvPr>
          <p:cNvSpPr>
            <a:spLocks noGrp="1"/>
          </p:cNvSpPr>
          <p:nvPr>
            <p:ph type="title"/>
          </p:nvPr>
        </p:nvSpPr>
        <p:spPr>
          <a:xfrm>
            <a:off x="616190" y="2960568"/>
            <a:ext cx="10515600" cy="2852737"/>
          </a:xfrm>
        </p:spPr>
        <p:txBody>
          <a:bodyPr/>
          <a:lstStyle/>
          <a:p>
            <a:r>
              <a:rPr lang="en-US" sz="7200" b="1" dirty="0">
                <a:solidFill>
                  <a:srgbClr val="869CA7"/>
                </a:solidFill>
                <a:latin typeface="Segoe UI"/>
                <a:cs typeface="Segoe UI"/>
              </a:rPr>
              <a:t>Priorities and Impact</a:t>
            </a:r>
          </a:p>
        </p:txBody>
      </p:sp>
    </p:spTree>
    <p:extLst>
      <p:ext uri="{BB962C8B-B14F-4D97-AF65-F5344CB8AC3E}">
        <p14:creationId xmlns:p14="http://schemas.microsoft.com/office/powerpoint/2010/main" val="380263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64"/>
        <p:cNvGrpSpPr/>
        <p:nvPr/>
      </p:nvGrpSpPr>
      <p:grpSpPr>
        <a:xfrm>
          <a:off x="0" y="0"/>
          <a:ext cx="0" cy="0"/>
          <a:chOff x="0" y="0"/>
          <a:chExt cx="0" cy="0"/>
        </a:xfrm>
      </p:grpSpPr>
      <p:sp>
        <p:nvSpPr>
          <p:cNvPr id="565" name="Google Shape;565;p80"/>
          <p:cNvSpPr txBox="1"/>
          <p:nvPr/>
        </p:nvSpPr>
        <p:spPr>
          <a:xfrm>
            <a:off x="-1175" y="2547"/>
            <a:ext cx="12327072" cy="1231066"/>
          </a:xfrm>
          <a:prstGeom prst="rect">
            <a:avLst/>
          </a:prstGeom>
          <a:solidFill>
            <a:srgbClr val="6C92A3"/>
          </a:solidFill>
          <a:ln>
            <a:noFill/>
          </a:ln>
        </p:spPr>
        <p:txBody>
          <a:bodyPr spcFirstLastPara="1" wrap="square" lIns="121900" tIns="121900" rIns="121900" bIns="121900" anchor="t" anchorCtr="0">
            <a:spAutoFit/>
          </a:bodyPr>
          <a:lstStyle/>
          <a:p>
            <a:pPr algn="ctr">
              <a:buClr>
                <a:schemeClr val="dk1"/>
              </a:buClr>
              <a:buSzPts val="1100"/>
            </a:pPr>
            <a:r>
              <a:rPr lang="en-GB" sz="4400" b="1" dirty="0">
                <a:solidFill>
                  <a:schemeClr val="bg1"/>
                </a:solidFill>
                <a:latin typeface="Raleway"/>
                <a:sym typeface="Montserrat SemiBold"/>
              </a:rPr>
              <a:t>Health &amp; Wellbeing Plan 2023-25:</a:t>
            </a:r>
          </a:p>
          <a:p>
            <a:pPr algn="ctr">
              <a:buSzPts val="1100"/>
            </a:pPr>
            <a:r>
              <a:rPr lang="en-GB" sz="2000" dirty="0">
                <a:solidFill>
                  <a:schemeClr val="bg1"/>
                </a:solidFill>
                <a:latin typeface="Raleway"/>
              </a:rPr>
              <a:t>The Health and </a:t>
            </a:r>
            <a:r>
              <a:rPr lang="en-GB" sz="2000" err="1">
                <a:solidFill>
                  <a:schemeClr val="bg1"/>
                </a:solidFill>
                <a:latin typeface="Raleway"/>
              </a:rPr>
              <a:t>Wellebing</a:t>
            </a:r>
            <a:r>
              <a:rPr lang="en-GB" sz="2000" dirty="0">
                <a:solidFill>
                  <a:schemeClr val="bg1"/>
                </a:solidFill>
                <a:latin typeface="Raleway"/>
              </a:rPr>
              <a:t> Plan sets out how we will create a healthy and high-performing workforce</a:t>
            </a:r>
          </a:p>
        </p:txBody>
      </p:sp>
      <p:sp>
        <p:nvSpPr>
          <p:cNvPr id="566" name="Google Shape;566;p80"/>
          <p:cNvSpPr txBox="1"/>
          <p:nvPr/>
        </p:nvSpPr>
        <p:spPr>
          <a:xfrm>
            <a:off x="207551" y="1464810"/>
            <a:ext cx="4092709" cy="3318817"/>
          </a:xfrm>
          <a:prstGeom prst="rect">
            <a:avLst/>
          </a:prstGeom>
          <a:noFill/>
          <a:ln>
            <a:noFill/>
          </a:ln>
        </p:spPr>
        <p:txBody>
          <a:bodyPr spcFirstLastPara="1" wrap="square" lIns="121900" tIns="121900" rIns="121900" bIns="121900" anchor="t" anchorCtr="0">
            <a:spAutoFit/>
          </a:bodyPr>
          <a:lstStyle/>
          <a:p>
            <a:r>
              <a:rPr lang="en-US" b="1">
                <a:latin typeface="Poppins"/>
                <a:cs typeface="Calibri"/>
              </a:rPr>
              <a:t>PROMOTE AND ENCOURAGE GOOD MENTAL HEALTH AND WELLBEING </a:t>
            </a:r>
            <a:endParaRPr lang="en-US">
              <a:latin typeface="Poppins"/>
              <a:cs typeface="Poppins"/>
            </a:endParaRPr>
          </a:p>
          <a:p>
            <a:endParaRPr lang="en-US" sz="1600" b="1">
              <a:solidFill>
                <a:schemeClr val="tx1"/>
              </a:solidFill>
              <a:latin typeface="Poppins"/>
              <a:cs typeface="Calibri"/>
            </a:endParaRPr>
          </a:p>
          <a:p>
            <a:r>
              <a:rPr lang="en-US" sz="1400">
                <a:latin typeface="Poppins"/>
                <a:ea typeface="Montserrat"/>
                <a:cs typeface="Calibri"/>
              </a:rPr>
              <a:t>Ensure staff and managers have the knowledge, skills and tools to support having good mental health and wellbeing </a:t>
            </a:r>
            <a:r>
              <a:rPr lang="en-US" sz="1400">
                <a:latin typeface="Poppins"/>
                <a:ea typeface="Montserrat"/>
                <a:cs typeface="Poppins"/>
              </a:rPr>
              <a:t>and that everyone feels that </a:t>
            </a:r>
            <a:r>
              <a:rPr lang="en-GB" sz="1400">
                <a:latin typeface="Poppins"/>
                <a:ea typeface="Montserrat"/>
                <a:cs typeface="Poppins"/>
              </a:rPr>
              <a:t>they can talk openly about stress and Mental Health</a:t>
            </a:r>
          </a:p>
          <a:p>
            <a:pPr>
              <a:spcBef>
                <a:spcPts val="1333"/>
              </a:spcBef>
            </a:pPr>
            <a:endParaRPr lang="en-US" sz="1200" b="1">
              <a:solidFill>
                <a:schemeClr val="lt1"/>
              </a:solidFill>
              <a:latin typeface="Poppins" panose="020B0604020202020204" charset="0"/>
              <a:ea typeface="Montserrat"/>
              <a:cs typeface="Poppins" panose="020B0604020202020204" charset="0"/>
            </a:endParaRPr>
          </a:p>
          <a:p>
            <a:pPr>
              <a:spcBef>
                <a:spcPts val="1333"/>
              </a:spcBef>
            </a:pPr>
            <a:endParaRPr lang="en" sz="1200">
              <a:solidFill>
                <a:schemeClr val="lt1"/>
              </a:solidFill>
              <a:latin typeface="Poppins" panose="020B0604020202020204" charset="0"/>
              <a:ea typeface="Montserrat"/>
              <a:cs typeface="Poppins" panose="020B0604020202020204" charset="0"/>
            </a:endParaRPr>
          </a:p>
        </p:txBody>
      </p:sp>
      <p:sp>
        <p:nvSpPr>
          <p:cNvPr id="567" name="Google Shape;567;p80"/>
          <p:cNvSpPr txBox="1"/>
          <p:nvPr/>
        </p:nvSpPr>
        <p:spPr>
          <a:xfrm>
            <a:off x="8303566" y="4284002"/>
            <a:ext cx="3804072" cy="1908174"/>
          </a:xfrm>
          <a:prstGeom prst="rect">
            <a:avLst/>
          </a:prstGeom>
          <a:noFill/>
          <a:ln>
            <a:noFill/>
          </a:ln>
        </p:spPr>
        <p:txBody>
          <a:bodyPr spcFirstLastPara="1" wrap="square" lIns="121900" tIns="121900" rIns="121900" bIns="121900" anchor="t" anchorCtr="0">
            <a:spAutoFit/>
          </a:bodyPr>
          <a:lstStyle/>
          <a:p>
            <a:r>
              <a:rPr lang="en-US" sz="2000" b="1">
                <a:latin typeface="Poppins"/>
                <a:cs typeface="Calibri"/>
              </a:rPr>
              <a:t>HEALTHY AND INCLUSIVE WORKPLACE</a:t>
            </a:r>
          </a:p>
          <a:p>
            <a:endParaRPr lang="en-US" sz="1200">
              <a:latin typeface="Poppins"/>
              <a:cs typeface="Calibri"/>
            </a:endParaRPr>
          </a:p>
          <a:p>
            <a:r>
              <a:rPr lang="en-US" sz="1400">
                <a:latin typeface="Poppins"/>
                <a:cs typeface="Calibri"/>
              </a:rPr>
              <a:t>Ensure that staff work in environments that promote wellbeing, which are open and inclusive, with a good work-life balance and a sense of role fulfillment.</a:t>
            </a:r>
            <a:endParaRPr lang="en-US" sz="1400" b="1" err="1">
              <a:latin typeface="Poppins"/>
              <a:ea typeface="Montserrat SemiBold"/>
              <a:cs typeface="Calibri"/>
            </a:endParaRPr>
          </a:p>
        </p:txBody>
      </p:sp>
      <p:sp>
        <p:nvSpPr>
          <p:cNvPr id="568" name="Google Shape;568;p80"/>
          <p:cNvSpPr txBox="1"/>
          <p:nvPr/>
        </p:nvSpPr>
        <p:spPr>
          <a:xfrm>
            <a:off x="8210214" y="1468009"/>
            <a:ext cx="3881035" cy="2360930"/>
          </a:xfrm>
          <a:prstGeom prst="rect">
            <a:avLst/>
          </a:prstGeom>
          <a:noFill/>
          <a:ln>
            <a:noFill/>
          </a:ln>
        </p:spPr>
        <p:txBody>
          <a:bodyPr spcFirstLastPara="1" wrap="square" lIns="121900" tIns="121900" rIns="121900" bIns="121900" anchor="t" anchorCtr="0">
            <a:spAutoFit/>
          </a:bodyPr>
          <a:lstStyle/>
          <a:p>
            <a:r>
              <a:rPr lang="en-US" b="1">
                <a:latin typeface="Poppins"/>
              </a:rPr>
              <a:t>EMBED GOOD WELLBEING PRACTICES IN OUR LEADERSHIP </a:t>
            </a:r>
          </a:p>
          <a:p>
            <a:endParaRPr lang="en-US" sz="1467">
              <a:solidFill>
                <a:schemeClr val="tx1"/>
              </a:solidFill>
              <a:latin typeface="Poppins"/>
            </a:endParaRPr>
          </a:p>
          <a:p>
            <a:r>
              <a:rPr lang="en-US" sz="1400">
                <a:latin typeface="Poppins"/>
              </a:rPr>
              <a:t>Support leaders (at all levels) to champion health and wellbeing and promote and </a:t>
            </a:r>
            <a:r>
              <a:rPr lang="en-US" sz="1400" err="1">
                <a:latin typeface="Poppins"/>
              </a:rPr>
              <a:t>prioritise</a:t>
            </a:r>
            <a:r>
              <a:rPr lang="en-US" sz="1400">
                <a:latin typeface="Poppins"/>
              </a:rPr>
              <a:t> the health and wellbeing of their teams and services.</a:t>
            </a:r>
          </a:p>
          <a:p>
            <a:endParaRPr lang="en-US" sz="1400">
              <a:latin typeface="Poppins"/>
            </a:endParaRPr>
          </a:p>
          <a:p>
            <a:pPr algn="ctr"/>
            <a:endParaRPr lang="en-US" sz="1600" b="1">
              <a:solidFill>
                <a:srgbClr val="FFFFFF"/>
              </a:solidFill>
              <a:latin typeface="Calibri"/>
              <a:cs typeface="Calibri"/>
            </a:endParaRPr>
          </a:p>
        </p:txBody>
      </p:sp>
      <p:sp>
        <p:nvSpPr>
          <p:cNvPr id="569" name="Google Shape;569;p80"/>
          <p:cNvSpPr txBox="1"/>
          <p:nvPr/>
        </p:nvSpPr>
        <p:spPr>
          <a:xfrm>
            <a:off x="166235" y="4282659"/>
            <a:ext cx="4404436" cy="2092840"/>
          </a:xfrm>
          <a:prstGeom prst="rect">
            <a:avLst/>
          </a:prstGeom>
          <a:noFill/>
          <a:ln>
            <a:noFill/>
          </a:ln>
        </p:spPr>
        <p:txBody>
          <a:bodyPr spcFirstLastPara="1" wrap="square" lIns="121900" tIns="121900" rIns="121900" bIns="121900" anchor="t" anchorCtr="0">
            <a:spAutoFit/>
          </a:bodyPr>
          <a:lstStyle/>
          <a:p>
            <a:r>
              <a:rPr lang="en-US" b="1">
                <a:latin typeface="Poppins"/>
                <a:cs typeface="Calibri"/>
              </a:rPr>
              <a:t>STRENGTHEN HEALTH &amp; WELLBEING COMMUNICATIONS &amp; ENGAGEMENT </a:t>
            </a:r>
            <a:endParaRPr lang="en-US" b="1">
              <a:latin typeface="Poppins"/>
            </a:endParaRPr>
          </a:p>
          <a:p>
            <a:endParaRPr lang="en-US" sz="1400">
              <a:latin typeface="Poppins"/>
              <a:cs typeface="Calibri"/>
            </a:endParaRPr>
          </a:p>
          <a:p>
            <a:r>
              <a:rPr lang="en-US" sz="1400">
                <a:latin typeface="Poppins"/>
                <a:cs typeface="Calibri"/>
              </a:rPr>
              <a:t>Develop first-class communications and engagement, ensuring everyone is connected to staying safe and well, and that they have a voice that is heard and reflected in decision making. </a:t>
            </a:r>
          </a:p>
        </p:txBody>
      </p:sp>
      <p:sp>
        <p:nvSpPr>
          <p:cNvPr id="570" name="Google Shape;570;p80"/>
          <p:cNvSpPr txBox="1"/>
          <p:nvPr/>
        </p:nvSpPr>
        <p:spPr>
          <a:xfrm>
            <a:off x="5498496" y="-416368"/>
            <a:ext cx="3734800" cy="635968"/>
          </a:xfrm>
          <a:prstGeom prst="rect">
            <a:avLst/>
          </a:prstGeom>
          <a:noFill/>
          <a:ln>
            <a:noFill/>
          </a:ln>
        </p:spPr>
        <p:txBody>
          <a:bodyPr spcFirstLastPara="1" wrap="square" lIns="121900" tIns="121900" rIns="121900" bIns="121900" anchor="t" anchorCtr="0">
            <a:spAutoFit/>
          </a:bodyPr>
          <a:lstStyle/>
          <a:p>
            <a:pPr algn="ctr"/>
            <a:endParaRPr lang="en-US" sz="2533" b="1">
              <a:solidFill>
                <a:schemeClr val="tx1"/>
              </a:solidFill>
              <a:latin typeface="Poppins"/>
              <a:ea typeface="Montserrat"/>
            </a:endParaRPr>
          </a:p>
        </p:txBody>
      </p:sp>
      <p:sp>
        <p:nvSpPr>
          <p:cNvPr id="571" name="Google Shape;571;p80"/>
          <p:cNvSpPr txBox="1"/>
          <p:nvPr/>
        </p:nvSpPr>
        <p:spPr>
          <a:xfrm>
            <a:off x="4469619" y="1462315"/>
            <a:ext cx="3734800" cy="2123618"/>
          </a:xfrm>
          <a:prstGeom prst="rect">
            <a:avLst/>
          </a:prstGeom>
          <a:noFill/>
          <a:ln>
            <a:noFill/>
          </a:ln>
        </p:spPr>
        <p:txBody>
          <a:bodyPr spcFirstLastPara="1" wrap="square" lIns="121900" tIns="121900" rIns="121900" bIns="121900" anchor="t" anchorCtr="0">
            <a:spAutoFit/>
          </a:bodyPr>
          <a:lstStyle/>
          <a:p>
            <a:r>
              <a:rPr lang="en-US" b="1">
                <a:latin typeface="Poppins"/>
                <a:cs typeface="Calibri"/>
              </a:rPr>
              <a:t>EMPOWER STAFF TO MAKE GOOD PHYSICAL HEALTH AND LIFESTYLE CHOICES </a:t>
            </a:r>
            <a:endParaRPr lang="en-US"/>
          </a:p>
          <a:p>
            <a:endParaRPr lang="en-US" sz="1200" b="1">
              <a:latin typeface="Poppins"/>
              <a:ea typeface="+mn-lt"/>
              <a:cs typeface="Calibri"/>
            </a:endParaRPr>
          </a:p>
          <a:p>
            <a:r>
              <a:rPr lang="en-US" sz="1400">
                <a:latin typeface="Poppins"/>
                <a:ea typeface="+mn-lt"/>
                <a:cs typeface="+mn-lt"/>
              </a:rPr>
              <a:t>Empower our workforce to engage in healthy lifestyle choices by promoting physical activities, healthy eating and healthy lifestyles.</a:t>
            </a:r>
            <a:endParaRPr lang="en-US" sz="1400">
              <a:latin typeface="Poppins"/>
              <a:cs typeface="Arial"/>
            </a:endParaRPr>
          </a:p>
        </p:txBody>
      </p:sp>
      <p:sp>
        <p:nvSpPr>
          <p:cNvPr id="2" name="TextBox 1">
            <a:extLst>
              <a:ext uri="{FF2B5EF4-FFF2-40B4-BE49-F238E27FC236}">
                <a16:creationId xmlns:a16="http://schemas.microsoft.com/office/drawing/2014/main" id="{87F26724-6F7F-B6D3-CD0A-D2A32E30FD13}"/>
              </a:ext>
            </a:extLst>
          </p:cNvPr>
          <p:cNvSpPr txBox="1"/>
          <p:nvPr/>
        </p:nvSpPr>
        <p:spPr>
          <a:xfrm>
            <a:off x="4444493" y="4286883"/>
            <a:ext cx="3860745" cy="2472536"/>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b="1">
                <a:latin typeface="Poppins"/>
                <a:cs typeface="Calibri"/>
              </a:rPr>
              <a:t>GROW OUR INCLUSIVE AND ACCESSIBLE FINANCIAL WELLBEING OFFER</a:t>
            </a:r>
            <a:endParaRPr lang="en-US" b="1">
              <a:latin typeface="Poppins"/>
            </a:endParaRPr>
          </a:p>
          <a:p>
            <a:endParaRPr lang="en-US" sz="1467">
              <a:solidFill>
                <a:schemeClr val="tx1"/>
              </a:solidFill>
              <a:latin typeface="Poppins"/>
              <a:cs typeface="Calibri"/>
            </a:endParaRPr>
          </a:p>
          <a:p>
            <a:r>
              <a:rPr lang="en-US" sz="1400">
                <a:latin typeface="Poppins"/>
                <a:ea typeface="Calibri"/>
              </a:rPr>
              <a:t>Continue to strengthen our financial wellbeing offer which promotes financial literacy, provides access to affordable borrowing and advances and respond directly to the cost-of-living crisis.</a:t>
            </a:r>
            <a:endParaRPr lang="en-US" sz="1400">
              <a:latin typeface="Poppins"/>
            </a:endParaRPr>
          </a:p>
        </p:txBody>
      </p:sp>
    </p:spTree>
    <p:extLst>
      <p:ext uri="{BB962C8B-B14F-4D97-AF65-F5344CB8AC3E}">
        <p14:creationId xmlns:p14="http://schemas.microsoft.com/office/powerpoint/2010/main" val="401829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64"/>
        <p:cNvGrpSpPr/>
        <p:nvPr/>
      </p:nvGrpSpPr>
      <p:grpSpPr>
        <a:xfrm>
          <a:off x="0" y="0"/>
          <a:ext cx="0" cy="0"/>
          <a:chOff x="0" y="0"/>
          <a:chExt cx="0" cy="0"/>
        </a:xfrm>
      </p:grpSpPr>
      <p:sp>
        <p:nvSpPr>
          <p:cNvPr id="565" name="Google Shape;565;p80"/>
          <p:cNvSpPr txBox="1"/>
          <p:nvPr/>
        </p:nvSpPr>
        <p:spPr>
          <a:xfrm>
            <a:off x="5757" y="-3728"/>
            <a:ext cx="12185580" cy="1538842"/>
          </a:xfrm>
          <a:prstGeom prst="rect">
            <a:avLst/>
          </a:prstGeom>
          <a:solidFill>
            <a:srgbClr val="6C92A3"/>
          </a:solid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buClr>
                <a:schemeClr val="dk1"/>
              </a:buClr>
              <a:buSzPts val="1100"/>
            </a:pPr>
            <a:r>
              <a:rPr lang="en-GB" sz="4400" b="1" dirty="0">
                <a:solidFill>
                  <a:schemeClr val="bg1"/>
                </a:solidFill>
                <a:latin typeface="Raleway"/>
                <a:ea typeface="+mn-ea"/>
                <a:cs typeface="+mn-cs"/>
                <a:sym typeface="Montserrat SemiBold"/>
              </a:rPr>
              <a:t>Organisation Development Plan 2023-25:</a:t>
            </a:r>
            <a:endParaRPr lang="en-GB" sz="4400" b="1" dirty="0">
              <a:solidFill>
                <a:schemeClr val="bg1"/>
              </a:solidFill>
              <a:latin typeface="Raleway"/>
              <a:ea typeface="+mn-ea"/>
              <a:cs typeface="+mn-cs"/>
            </a:endParaRPr>
          </a:p>
          <a:p>
            <a:pPr algn="ctr"/>
            <a:r>
              <a:rPr lang="en-GB" sz="2000" dirty="0">
                <a:solidFill>
                  <a:schemeClr val="bg1"/>
                </a:solidFill>
                <a:latin typeface="Raleway"/>
                <a:ea typeface="+mn-ea"/>
                <a:cs typeface="Calibri"/>
              </a:rPr>
              <a:t>The purpose of the Organisation Development Plan is to </a:t>
            </a:r>
            <a:r>
              <a:rPr lang="en-US" sz="2000" dirty="0">
                <a:solidFill>
                  <a:schemeClr val="bg1"/>
                </a:solidFill>
                <a:latin typeface="Raleway"/>
                <a:ea typeface="+mn-ea"/>
                <a:cs typeface="Calibri"/>
              </a:rPr>
              <a:t>improve the effectiveness and performance of the </a:t>
            </a:r>
            <a:r>
              <a:rPr lang="en-US" sz="2000" err="1">
                <a:solidFill>
                  <a:schemeClr val="bg1"/>
                </a:solidFill>
                <a:latin typeface="Raleway"/>
                <a:ea typeface="+mn-ea"/>
                <a:cs typeface="Calibri"/>
              </a:rPr>
              <a:t>organisation</a:t>
            </a:r>
            <a:r>
              <a:rPr lang="en-US" sz="2000" dirty="0">
                <a:solidFill>
                  <a:schemeClr val="bg1"/>
                </a:solidFill>
                <a:latin typeface="Raleway"/>
                <a:ea typeface="+mn-ea"/>
                <a:cs typeface="Calibri"/>
              </a:rPr>
              <a:t> by aligning processes and systems, with culture of the </a:t>
            </a:r>
            <a:r>
              <a:rPr lang="en-US" sz="2000" err="1">
                <a:solidFill>
                  <a:schemeClr val="bg1"/>
                </a:solidFill>
                <a:latin typeface="Raleway"/>
                <a:ea typeface="+mn-ea"/>
                <a:cs typeface="Calibri"/>
              </a:rPr>
              <a:t>organisation</a:t>
            </a:r>
            <a:endParaRPr lang="en-GB" sz="2000">
              <a:solidFill>
                <a:schemeClr val="bg1"/>
              </a:solidFill>
              <a:latin typeface="Raleway"/>
              <a:ea typeface="+mn-ea"/>
              <a:cs typeface="Calibri"/>
            </a:endParaRPr>
          </a:p>
        </p:txBody>
      </p:sp>
      <p:sp>
        <p:nvSpPr>
          <p:cNvPr id="566" name="Google Shape;566;p80"/>
          <p:cNvSpPr txBox="1"/>
          <p:nvPr/>
        </p:nvSpPr>
        <p:spPr>
          <a:xfrm>
            <a:off x="344309" y="2001379"/>
            <a:ext cx="5407337" cy="221845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None/>
            </a:pPr>
            <a:r>
              <a:rPr lang="en" sz="2800" b="1" dirty="0">
                <a:latin typeface="Poppins"/>
                <a:ea typeface="Montserrat"/>
                <a:cs typeface="Poppins"/>
                <a:sym typeface="Montserrat"/>
              </a:rPr>
              <a:t>Leadership</a:t>
            </a:r>
          </a:p>
          <a:p>
            <a:pPr marL="0" marR="0" lvl="0" indent="0" algn="l">
              <a:lnSpc>
                <a:spcPct val="100000"/>
              </a:lnSpc>
              <a:spcBef>
                <a:spcPts val="0"/>
              </a:spcBef>
              <a:spcAft>
                <a:spcPts val="0"/>
              </a:spcAft>
              <a:buNone/>
            </a:pPr>
            <a:endParaRPr lang="en-GB" sz="1200">
              <a:latin typeface="Poppins" panose="020B0604020202020204" charset="0"/>
              <a:cs typeface="Poppins" panose="020B0604020202020204" charset="0"/>
            </a:endParaRPr>
          </a:p>
          <a:p>
            <a:r>
              <a:rPr lang="en-GB" sz="1600" dirty="0">
                <a:latin typeface="Poppins"/>
                <a:cs typeface="Poppins"/>
              </a:rPr>
              <a:t>Supporting leaders now and for the future through a new leadership framework that defines what it means to lead in this organisation, with clear expectations, support and guidance.</a:t>
            </a:r>
            <a:endParaRPr lang="en-GB" sz="1600" dirty="0">
              <a:latin typeface="Poppins"/>
              <a:cs typeface="Poppins"/>
              <a:sym typeface="Montserrat"/>
            </a:endParaRPr>
          </a:p>
          <a:p>
            <a:pPr marL="0" marR="0" lvl="0" indent="0" algn="l" rtl="0">
              <a:lnSpc>
                <a:spcPct val="100000"/>
              </a:lnSpc>
              <a:spcBef>
                <a:spcPts val="1333"/>
              </a:spcBef>
              <a:spcAft>
                <a:spcPts val="0"/>
              </a:spcAft>
              <a:buNone/>
            </a:pPr>
            <a:endParaRPr lang="en-GB" sz="1333" b="1">
              <a:latin typeface="Poppins" panose="020B0604020202020204" charset="0"/>
              <a:ea typeface="Montserrat"/>
              <a:cs typeface="Poppins" panose="020B0604020202020204" charset="0"/>
              <a:sym typeface="Montserrat"/>
            </a:endParaRPr>
          </a:p>
        </p:txBody>
      </p:sp>
      <p:sp>
        <p:nvSpPr>
          <p:cNvPr id="567" name="Google Shape;567;p80"/>
          <p:cNvSpPr txBox="1"/>
          <p:nvPr/>
        </p:nvSpPr>
        <p:spPr>
          <a:xfrm>
            <a:off x="6082839" y="4273480"/>
            <a:ext cx="5410071" cy="2092840"/>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None/>
            </a:pPr>
            <a:r>
              <a:rPr lang="en" sz="2800" b="1" dirty="0">
                <a:latin typeface="Poppins"/>
                <a:ea typeface="Montserrat"/>
                <a:cs typeface="Poppins"/>
                <a:sym typeface="Montserrat"/>
              </a:rPr>
              <a:t>Decision &amp; Risk</a:t>
            </a:r>
            <a:endParaRPr lang="en" sz="2800" b="1" dirty="0">
              <a:latin typeface="Poppins"/>
              <a:ea typeface="Montserrat"/>
              <a:cs typeface="Poppins"/>
            </a:endParaRPr>
          </a:p>
          <a:p>
            <a:pPr marL="0" marR="0" lvl="0" indent="0" algn="l">
              <a:lnSpc>
                <a:spcPct val="100000"/>
              </a:lnSpc>
              <a:spcBef>
                <a:spcPts val="0"/>
              </a:spcBef>
              <a:spcAft>
                <a:spcPts val="0"/>
              </a:spcAft>
              <a:buNone/>
            </a:pPr>
            <a:endParaRPr lang="en-GB" sz="1200" b="1">
              <a:latin typeface="Poppins" panose="020B0604020202020204" charset="0"/>
              <a:ea typeface="Montserrat"/>
              <a:cs typeface="Poppins" panose="020B0604020202020204" charset="0"/>
            </a:endParaRPr>
          </a:p>
          <a:p>
            <a:r>
              <a:rPr lang="en-GB" sz="1600" dirty="0">
                <a:latin typeface="Poppins"/>
                <a:cs typeface="Poppins"/>
              </a:rPr>
              <a:t>Renewed focus of supporting people to make the right decisions through informed thinking and risk tolerance, and ensuring accountability is at the right level.  </a:t>
            </a:r>
            <a:endParaRPr lang="en-GB" sz="1600" dirty="0">
              <a:latin typeface="Poppins" panose="020B0604020202020204" charset="0"/>
              <a:cs typeface="Poppins" panose="020B0604020202020204" charset="0"/>
            </a:endParaRPr>
          </a:p>
          <a:p>
            <a:endParaRPr sz="1600" dirty="0">
              <a:latin typeface="Poppins" panose="020B0604020202020204" charset="0"/>
              <a:ea typeface="Montserrat SemiBold"/>
              <a:cs typeface="Poppins" panose="020B0604020202020204" charset="0"/>
              <a:sym typeface="Montserrat SemiBold"/>
            </a:endParaRPr>
          </a:p>
        </p:txBody>
      </p:sp>
      <p:sp>
        <p:nvSpPr>
          <p:cNvPr id="568" name="Google Shape;568;p80"/>
          <p:cNvSpPr txBox="1"/>
          <p:nvPr/>
        </p:nvSpPr>
        <p:spPr>
          <a:xfrm>
            <a:off x="5995809" y="1862740"/>
            <a:ext cx="5405300" cy="2400617"/>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None/>
            </a:pPr>
            <a:r>
              <a:rPr lang="en" sz="2800" b="1" dirty="0">
                <a:latin typeface="Poppins"/>
                <a:ea typeface="Montserrat"/>
                <a:cs typeface="Poppins"/>
                <a:sym typeface="Montserrat"/>
              </a:rPr>
              <a:t>Performance Development</a:t>
            </a:r>
            <a:endParaRPr lang="en" sz="2800" b="1">
              <a:latin typeface="Poppins"/>
              <a:ea typeface="Montserrat"/>
              <a:cs typeface="Poppins"/>
            </a:endParaRPr>
          </a:p>
          <a:p>
            <a:endParaRPr lang="en-GB" sz="1600" dirty="0">
              <a:latin typeface="Poppins"/>
              <a:cs typeface="Poppins"/>
              <a:sym typeface="Montserrat"/>
            </a:endParaRPr>
          </a:p>
          <a:p>
            <a:pPr lvl="0" indent="0">
              <a:buFont typeface="Arial"/>
              <a:buNone/>
            </a:pPr>
            <a:r>
              <a:rPr lang="en-GB" sz="1600" dirty="0">
                <a:latin typeface="Poppins"/>
                <a:cs typeface="Poppins"/>
                <a:sym typeface="Montserrat"/>
              </a:rPr>
              <a:t>Building on the first iteration of performance and development to overcome some of the challenges around time, prioritisation and accountability at all levels.</a:t>
            </a:r>
            <a:endParaRPr lang="en-GB" sz="1600" dirty="0">
              <a:latin typeface="Poppins"/>
              <a:cs typeface="Poppins"/>
            </a:endParaRPr>
          </a:p>
          <a:p>
            <a:pPr marL="0" marR="0" lvl="0" indent="0" algn="l" rtl="0">
              <a:lnSpc>
                <a:spcPct val="100000"/>
              </a:lnSpc>
              <a:spcBef>
                <a:spcPts val="0"/>
              </a:spcBef>
              <a:spcAft>
                <a:spcPts val="0"/>
              </a:spcAft>
              <a:buNone/>
            </a:pPr>
            <a:endParaRPr lang="en-GB" sz="1600" dirty="0">
              <a:latin typeface="Poppins" panose="020B0604020202020204" charset="0"/>
              <a:cs typeface="Poppins" panose="020B0604020202020204" charset="0"/>
              <a:sym typeface="Montserrat"/>
            </a:endParaRPr>
          </a:p>
          <a:p>
            <a:pPr marL="0" marR="0" lvl="0" indent="0" algn="l" rtl="0">
              <a:lnSpc>
                <a:spcPct val="100000"/>
              </a:lnSpc>
              <a:spcBef>
                <a:spcPts val="0"/>
              </a:spcBef>
              <a:spcAft>
                <a:spcPts val="0"/>
              </a:spcAft>
              <a:buNone/>
            </a:pPr>
            <a:endParaRPr sz="1600" dirty="0">
              <a:latin typeface="Poppins" panose="020B0604020202020204" charset="0"/>
              <a:ea typeface="Montserrat"/>
              <a:cs typeface="Poppins" panose="020B0604020202020204" charset="0"/>
              <a:sym typeface="Montserrat"/>
            </a:endParaRPr>
          </a:p>
        </p:txBody>
      </p:sp>
      <p:sp>
        <p:nvSpPr>
          <p:cNvPr id="569" name="Google Shape;569;p80"/>
          <p:cNvSpPr txBox="1"/>
          <p:nvPr/>
        </p:nvSpPr>
        <p:spPr>
          <a:xfrm>
            <a:off x="304339" y="4278615"/>
            <a:ext cx="5410071" cy="1908174"/>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 sz="2800" b="1" dirty="0">
                <a:latin typeface="Poppins"/>
                <a:ea typeface="Montserrat"/>
                <a:cs typeface="Poppins"/>
                <a:sym typeface="Montserrat"/>
              </a:rPr>
              <a:t>Recognition &amp; Staff Voice</a:t>
            </a:r>
            <a:endParaRPr lang="en" sz="2800" b="1" dirty="0">
              <a:latin typeface="Poppins"/>
              <a:cs typeface="Poppins"/>
            </a:endParaRPr>
          </a:p>
          <a:p>
            <a:endParaRPr lang="en-GB" sz="1600" dirty="0">
              <a:latin typeface="Poppins"/>
              <a:cs typeface="Poppins"/>
            </a:endParaRPr>
          </a:p>
          <a:p>
            <a:r>
              <a:rPr lang="en-GB" sz="1600" dirty="0">
                <a:latin typeface="Poppins"/>
                <a:cs typeface="Poppins"/>
              </a:rPr>
              <a:t>Developing a compassionate, individualised approach to recognition that is consistent and aligned to staff voice, positive experiences of work and our organisational purpose</a:t>
            </a:r>
          </a:p>
        </p:txBody>
      </p:sp>
    </p:spTree>
    <p:extLst>
      <p:ext uri="{BB962C8B-B14F-4D97-AF65-F5344CB8AC3E}">
        <p14:creationId xmlns:p14="http://schemas.microsoft.com/office/powerpoint/2010/main" val="1762563509"/>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64"/>
        <p:cNvGrpSpPr/>
        <p:nvPr/>
      </p:nvGrpSpPr>
      <p:grpSpPr>
        <a:xfrm>
          <a:off x="0" y="0"/>
          <a:ext cx="0" cy="0"/>
          <a:chOff x="0" y="0"/>
          <a:chExt cx="0" cy="0"/>
        </a:xfrm>
      </p:grpSpPr>
      <p:sp>
        <p:nvSpPr>
          <p:cNvPr id="565" name="Google Shape;565;p80"/>
          <p:cNvSpPr txBox="1"/>
          <p:nvPr/>
        </p:nvSpPr>
        <p:spPr>
          <a:xfrm>
            <a:off x="-73061" y="-11831"/>
            <a:ext cx="12341449" cy="1538842"/>
          </a:xfrm>
          <a:prstGeom prst="rect">
            <a:avLst/>
          </a:prstGeom>
          <a:solidFill>
            <a:srgbClr val="6C92A3"/>
          </a:solidFill>
          <a:ln>
            <a:noFill/>
          </a:ln>
        </p:spPr>
        <p:txBody>
          <a:bodyPr spcFirstLastPara="1" wrap="square" lIns="121900" tIns="121900" rIns="121900" bIns="121900" anchor="t" anchorCtr="0">
            <a:spAutoFit/>
          </a:bodyPr>
          <a:lstStyle/>
          <a:p>
            <a:pPr algn="ctr">
              <a:buClr>
                <a:schemeClr val="dk1"/>
              </a:buClr>
              <a:buSzPts val="1100"/>
            </a:pPr>
            <a:r>
              <a:rPr lang="en-GB" sz="4400" b="1" dirty="0">
                <a:solidFill>
                  <a:schemeClr val="bg1"/>
                </a:solidFill>
                <a:latin typeface="Raleway"/>
                <a:sym typeface="Montserrat SemiBold"/>
              </a:rPr>
              <a:t>Talent Plan 2023-26:</a:t>
            </a:r>
            <a:endParaRPr lang="en-GB" sz="4400" b="1" dirty="0">
              <a:solidFill>
                <a:schemeClr val="bg1"/>
              </a:solidFill>
              <a:latin typeface="Raleway"/>
            </a:endParaRPr>
          </a:p>
          <a:p>
            <a:pPr algn="ctr"/>
            <a:r>
              <a:rPr lang="en-GB" sz="2000" dirty="0">
                <a:solidFill>
                  <a:schemeClr val="bg1"/>
                </a:solidFill>
                <a:latin typeface="Raleway"/>
                <a:cs typeface="Calibri"/>
              </a:rPr>
              <a:t>The Talent Plan sets out what we will do throughout over the next 3 years to attract, develop and retain talent at all levels.</a:t>
            </a:r>
            <a:endParaRPr lang="en-GB" sz="2400">
              <a:solidFill>
                <a:schemeClr val="bg1"/>
              </a:solidFill>
              <a:latin typeface="Calibri" panose="020F0502020204030204"/>
              <a:cs typeface="Calibri" panose="020F0502020204030204"/>
            </a:endParaRPr>
          </a:p>
        </p:txBody>
      </p:sp>
      <p:sp>
        <p:nvSpPr>
          <p:cNvPr id="566" name="Google Shape;566;p80"/>
          <p:cNvSpPr txBox="1"/>
          <p:nvPr/>
        </p:nvSpPr>
        <p:spPr>
          <a:xfrm>
            <a:off x="365701" y="2212433"/>
            <a:ext cx="11453916" cy="2831504"/>
          </a:xfrm>
          <a:prstGeom prst="rect">
            <a:avLst/>
          </a:prstGeom>
          <a:noFill/>
          <a:ln>
            <a:noFill/>
          </a:ln>
        </p:spPr>
        <p:txBody>
          <a:bodyPr spcFirstLastPara="1" wrap="square" lIns="121900" tIns="121900" rIns="121900" bIns="121900" anchor="t" anchorCtr="0">
            <a:spAutoFit/>
          </a:bodyPr>
          <a:lstStyle/>
          <a:p>
            <a:pPr marL="571500" indent="-571500">
              <a:buAutoNum type="arabicPeriod"/>
            </a:pPr>
            <a:r>
              <a:rPr lang="en-US" sz="2400" dirty="0">
                <a:latin typeface="Raleway"/>
                <a:cs typeface="Calibri"/>
              </a:rPr>
              <a:t>Improve approaches to </a:t>
            </a:r>
            <a:r>
              <a:rPr lang="en-US" sz="2400" b="1" dirty="0">
                <a:latin typeface="Raleway"/>
                <a:ea typeface="+mn-lt"/>
                <a:cs typeface="+mn-lt"/>
              </a:rPr>
              <a:t>recruitment and retention</a:t>
            </a:r>
            <a:endParaRPr lang="en-US" sz="2400" b="1">
              <a:cs typeface="Calibri"/>
            </a:endParaRPr>
          </a:p>
          <a:p>
            <a:pPr marL="571500" indent="-571500">
              <a:buAutoNum type="arabicPeriod"/>
            </a:pPr>
            <a:endParaRPr lang="en-US" sz="2400" dirty="0">
              <a:latin typeface="Raleway"/>
              <a:cs typeface="Calibri"/>
            </a:endParaRPr>
          </a:p>
          <a:p>
            <a:pPr marL="571500" indent="-571500">
              <a:buAutoNum type="arabicPeriod"/>
            </a:pPr>
            <a:r>
              <a:rPr lang="en-US" sz="2400" dirty="0">
                <a:latin typeface="Raleway"/>
                <a:ea typeface="Montserrat"/>
                <a:cs typeface="Calibri"/>
              </a:rPr>
              <a:t>Strengthen</a:t>
            </a:r>
            <a:r>
              <a:rPr lang="en-US" sz="2400" b="1" dirty="0">
                <a:latin typeface="Raleway"/>
                <a:ea typeface="Montserrat"/>
                <a:cs typeface="Calibri"/>
              </a:rPr>
              <a:t> pathways into employment</a:t>
            </a:r>
            <a:r>
              <a:rPr lang="en-US" sz="2400" dirty="0">
                <a:latin typeface="Raleway"/>
                <a:ea typeface="Montserrat"/>
                <a:cs typeface="Calibri"/>
              </a:rPr>
              <a:t> at Manchester City Council</a:t>
            </a:r>
          </a:p>
          <a:p>
            <a:pPr marL="571500" indent="-571500">
              <a:buAutoNum type="arabicPeriod"/>
            </a:pPr>
            <a:endParaRPr lang="en-US" sz="2400" dirty="0">
              <a:latin typeface="Raleway"/>
              <a:ea typeface="Montserrat"/>
              <a:cs typeface="Calibri"/>
            </a:endParaRPr>
          </a:p>
          <a:p>
            <a:pPr marL="571500" indent="-571500">
              <a:buAutoNum type="arabicPeriod"/>
            </a:pPr>
            <a:r>
              <a:rPr lang="en-US" sz="2400" dirty="0">
                <a:latin typeface="Raleway"/>
                <a:ea typeface="Montserrat"/>
                <a:cs typeface="Calibri"/>
              </a:rPr>
              <a:t>Strengthen our </a:t>
            </a:r>
            <a:r>
              <a:rPr lang="en-US" sz="2400" b="1" dirty="0">
                <a:latin typeface="Raleway"/>
                <a:ea typeface="Montserrat"/>
                <a:cs typeface="Calibri"/>
              </a:rPr>
              <a:t>internal pathways and progression</a:t>
            </a:r>
          </a:p>
          <a:p>
            <a:pPr marL="571500" indent="-571500">
              <a:buAutoNum type="arabicPeriod"/>
            </a:pPr>
            <a:endParaRPr lang="en-US" sz="2400" dirty="0">
              <a:latin typeface="Raleway"/>
              <a:ea typeface="Montserrat"/>
              <a:cs typeface="Calibri"/>
            </a:endParaRPr>
          </a:p>
          <a:p>
            <a:pPr marL="571500" indent="-571500">
              <a:buAutoNum type="arabicPeriod"/>
            </a:pPr>
            <a:r>
              <a:rPr lang="en-US" sz="2400" err="1">
                <a:latin typeface="Raleway"/>
                <a:ea typeface="+mn-lt"/>
                <a:cs typeface="+mn-lt"/>
              </a:rPr>
              <a:t>Maximise</a:t>
            </a:r>
            <a:r>
              <a:rPr lang="en-US" sz="2400" dirty="0">
                <a:latin typeface="Raleway"/>
                <a:ea typeface="+mn-lt"/>
                <a:cs typeface="+mn-lt"/>
              </a:rPr>
              <a:t> </a:t>
            </a:r>
            <a:r>
              <a:rPr lang="en-US" sz="2400" b="1" dirty="0">
                <a:latin typeface="Raleway"/>
                <a:ea typeface="+mn-lt"/>
                <a:cs typeface="+mn-lt"/>
              </a:rPr>
              <a:t>Apprenticeships, Graduates, Work Experience &amp; Interns</a:t>
            </a:r>
            <a:endParaRPr lang="en-US" sz="2400" b="1" dirty="0">
              <a:latin typeface="Raleway"/>
              <a:cs typeface="Calibri"/>
            </a:endParaRPr>
          </a:p>
        </p:txBody>
      </p:sp>
    </p:spTree>
    <p:extLst>
      <p:ext uri="{BB962C8B-B14F-4D97-AF65-F5344CB8AC3E}">
        <p14:creationId xmlns:p14="http://schemas.microsoft.com/office/powerpoint/2010/main" val="107798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64"/>
        <p:cNvGrpSpPr/>
        <p:nvPr/>
      </p:nvGrpSpPr>
      <p:grpSpPr>
        <a:xfrm>
          <a:off x="0" y="0"/>
          <a:ext cx="0" cy="0"/>
          <a:chOff x="0" y="0"/>
          <a:chExt cx="0" cy="0"/>
        </a:xfrm>
      </p:grpSpPr>
      <p:sp>
        <p:nvSpPr>
          <p:cNvPr id="565" name="Google Shape;565;p80"/>
          <p:cNvSpPr txBox="1"/>
          <p:nvPr/>
        </p:nvSpPr>
        <p:spPr>
          <a:xfrm>
            <a:off x="-73061" y="-11831"/>
            <a:ext cx="12341449" cy="1846619"/>
          </a:xfrm>
          <a:prstGeom prst="rect">
            <a:avLst/>
          </a:prstGeom>
          <a:solidFill>
            <a:srgbClr val="6C92A3"/>
          </a:solidFill>
          <a:ln>
            <a:noFill/>
          </a:ln>
        </p:spPr>
        <p:txBody>
          <a:bodyPr spcFirstLastPara="1" wrap="square" lIns="121900" tIns="121900" rIns="121900" bIns="121900" anchor="t" anchorCtr="0">
            <a:spAutoFit/>
          </a:bodyPr>
          <a:lstStyle/>
          <a:p>
            <a:pPr algn="ctr">
              <a:buClr>
                <a:schemeClr val="dk1"/>
              </a:buClr>
              <a:buSzPts val="1100"/>
            </a:pPr>
            <a:r>
              <a:rPr lang="en-GB" sz="4400" b="1" dirty="0">
                <a:solidFill>
                  <a:schemeClr val="bg1"/>
                </a:solidFill>
                <a:latin typeface="Raleway"/>
                <a:sym typeface="Montserrat SemiBold"/>
              </a:rPr>
              <a:t>Workforce Equality Strategy 2021-23:</a:t>
            </a:r>
            <a:endParaRPr lang="en-GB" sz="4400" b="1" dirty="0">
              <a:solidFill>
                <a:schemeClr val="bg1"/>
              </a:solidFill>
              <a:latin typeface="Raleway"/>
            </a:endParaRPr>
          </a:p>
          <a:p>
            <a:pPr algn="ctr"/>
            <a:r>
              <a:rPr lang="en-GB" sz="2000" dirty="0">
                <a:solidFill>
                  <a:schemeClr val="bg1"/>
                </a:solidFill>
                <a:latin typeface="Raleway"/>
                <a:cs typeface="Calibri"/>
              </a:rPr>
              <a:t>The Workforce Equality Strategy (WES) which sets out how we will achieve our vision of the Council fully reflecting the diversity of the communities that we serve at all levels and to be a place where our workforce can be themselves and thrive.</a:t>
            </a:r>
          </a:p>
        </p:txBody>
      </p:sp>
      <p:sp>
        <p:nvSpPr>
          <p:cNvPr id="3" name="Rectangle 2">
            <a:extLst>
              <a:ext uri="{FF2B5EF4-FFF2-40B4-BE49-F238E27FC236}">
                <a16:creationId xmlns:a16="http://schemas.microsoft.com/office/drawing/2014/main" id="{73B1F6BD-B87C-49ED-B318-4959C2A05F5A}"/>
              </a:ext>
            </a:extLst>
          </p:cNvPr>
          <p:cNvSpPr/>
          <p:nvPr/>
        </p:nvSpPr>
        <p:spPr>
          <a:xfrm>
            <a:off x="487154" y="4548643"/>
            <a:ext cx="11699329" cy="700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457200" indent="-457200">
              <a:buAutoNum type="arabicPeriod"/>
            </a:pPr>
            <a:r>
              <a:rPr lang="en-US" sz="2400" dirty="0">
                <a:solidFill>
                  <a:schemeClr val="tx1">
                    <a:lumMod val="50000"/>
                  </a:schemeClr>
                </a:solidFill>
                <a:latin typeface="Raleway"/>
                <a:cs typeface="Calibri"/>
              </a:rPr>
              <a:t>Attract, recruit and select in a way that is inclusive and drives diversity at all levels</a:t>
            </a:r>
            <a:endParaRPr lang="en-US" sz="2400">
              <a:solidFill>
                <a:schemeClr val="tx1">
                  <a:lumMod val="50000"/>
                </a:schemeClr>
              </a:solidFill>
              <a:cs typeface="Calibri" panose="020F0502020204030204"/>
            </a:endParaRPr>
          </a:p>
          <a:p>
            <a:pPr marL="457200" indent="-457200">
              <a:buAutoNum type="arabicPeriod"/>
            </a:pPr>
            <a:endParaRPr lang="en-US" sz="2400" dirty="0">
              <a:solidFill>
                <a:schemeClr val="tx1">
                  <a:lumMod val="50000"/>
                </a:schemeClr>
              </a:solidFill>
              <a:latin typeface="Raleway"/>
              <a:cs typeface="Calibri"/>
            </a:endParaRPr>
          </a:p>
          <a:p>
            <a:pPr marL="457200" indent="-457200">
              <a:buAutoNum type="arabicPeriod"/>
            </a:pPr>
            <a:r>
              <a:rPr lang="en-US" sz="2400" dirty="0">
                <a:solidFill>
                  <a:schemeClr val="tx1">
                    <a:lumMod val="50000"/>
                  </a:schemeClr>
                </a:solidFill>
                <a:latin typeface="Raleway"/>
                <a:cs typeface="Calibri"/>
              </a:rPr>
              <a:t>Educate, develop and build talent in our workforce</a:t>
            </a:r>
          </a:p>
          <a:p>
            <a:pPr marL="457200" indent="-457200">
              <a:buAutoNum type="arabicPeriod"/>
            </a:pPr>
            <a:endParaRPr lang="en-US" sz="2400" dirty="0">
              <a:solidFill>
                <a:schemeClr val="tx1">
                  <a:lumMod val="50000"/>
                </a:schemeClr>
              </a:solidFill>
              <a:latin typeface="Raleway"/>
              <a:cs typeface="Calibri"/>
            </a:endParaRPr>
          </a:p>
          <a:p>
            <a:pPr marL="457200" indent="-457200">
              <a:buAutoNum type="arabicPeriod"/>
            </a:pPr>
            <a:r>
              <a:rPr lang="en-US" sz="2400" dirty="0">
                <a:solidFill>
                  <a:schemeClr val="tx1">
                    <a:lumMod val="50000"/>
                  </a:schemeClr>
                </a:solidFill>
                <a:latin typeface="Raleway"/>
                <a:cs typeface="Calibri"/>
              </a:rPr>
              <a:t>Strengthen visibility and voice of staff networks, equality champions and allies</a:t>
            </a:r>
          </a:p>
          <a:p>
            <a:pPr marL="457200" indent="-457200">
              <a:buAutoNum type="arabicPeriod"/>
            </a:pPr>
            <a:endParaRPr lang="en-US" sz="2400" dirty="0">
              <a:solidFill>
                <a:schemeClr val="tx1">
                  <a:lumMod val="50000"/>
                </a:schemeClr>
              </a:solidFill>
              <a:latin typeface="Raleway"/>
              <a:cs typeface="Calibri"/>
            </a:endParaRPr>
          </a:p>
          <a:p>
            <a:pPr marL="457200" indent="-457200">
              <a:buAutoNum type="arabicPeriod"/>
            </a:pPr>
            <a:r>
              <a:rPr lang="en-US" sz="2400" dirty="0">
                <a:solidFill>
                  <a:schemeClr val="tx1">
                    <a:lumMod val="50000"/>
                  </a:schemeClr>
                </a:solidFill>
                <a:latin typeface="Raleway"/>
                <a:cs typeface="Calibri"/>
              </a:rPr>
              <a:t>Be clear in our zero tolerance to discrimination</a:t>
            </a:r>
          </a:p>
          <a:p>
            <a:pPr marL="457200" indent="-457200">
              <a:buAutoNum type="arabicPeriod"/>
            </a:pPr>
            <a:endParaRPr lang="en-US" sz="2400" dirty="0">
              <a:solidFill>
                <a:schemeClr val="tx1">
                  <a:lumMod val="50000"/>
                </a:schemeClr>
              </a:solidFill>
              <a:latin typeface="Raleway"/>
              <a:cs typeface="Calibri"/>
            </a:endParaRPr>
          </a:p>
          <a:p>
            <a:pPr marL="457200" indent="-457200">
              <a:buAutoNum type="arabicPeriod"/>
            </a:pPr>
            <a:r>
              <a:rPr lang="en-US" sz="2400" dirty="0">
                <a:solidFill>
                  <a:schemeClr val="tx1">
                    <a:lumMod val="50000"/>
                  </a:schemeClr>
                </a:solidFill>
                <a:latin typeface="Raleway"/>
                <a:cs typeface="Calibri"/>
              </a:rPr>
              <a:t>Set and monitor targets across a range of measures</a:t>
            </a:r>
          </a:p>
          <a:p>
            <a:pPr marL="457200" indent="-457200">
              <a:buAutoNum type="arabicPeriod"/>
            </a:pPr>
            <a:endParaRPr lang="en-US" sz="2400" dirty="0">
              <a:solidFill>
                <a:schemeClr val="tx1">
                  <a:lumMod val="50000"/>
                </a:schemeClr>
              </a:solidFill>
              <a:latin typeface="Raleway"/>
              <a:cs typeface="Calibri"/>
            </a:endParaRPr>
          </a:p>
          <a:p>
            <a:pPr marL="457200" indent="-457200">
              <a:buAutoNum type="arabicPeriod"/>
            </a:pPr>
            <a:r>
              <a:rPr lang="en-US" sz="2400" dirty="0">
                <a:solidFill>
                  <a:schemeClr val="tx1">
                    <a:lumMod val="50000"/>
                  </a:schemeClr>
                </a:solidFill>
                <a:latin typeface="Raleway"/>
                <a:cs typeface="Calibri"/>
              </a:rPr>
              <a:t>Create policies and processes that feel fair to everyone</a:t>
            </a:r>
          </a:p>
          <a:p>
            <a:pPr lvl="3"/>
            <a:endParaRPr lang="en-US" sz="2400" dirty="0">
              <a:solidFill>
                <a:schemeClr val="tx1">
                  <a:lumMod val="50000"/>
                </a:schemeClr>
              </a:solidFill>
              <a:latin typeface="Raleway"/>
              <a:cs typeface="Calibri"/>
            </a:endParaRPr>
          </a:p>
          <a:p>
            <a:pPr lvl="3"/>
            <a:endParaRPr lang="en-US" sz="2400" dirty="0">
              <a:solidFill>
                <a:schemeClr val="tx1">
                  <a:lumMod val="50000"/>
                </a:schemeClr>
              </a:solidFill>
              <a:latin typeface="Raleway"/>
              <a:cs typeface="Calibri"/>
            </a:endParaRPr>
          </a:p>
          <a:p>
            <a:pPr lvl="3"/>
            <a:endParaRPr lang="en-US" sz="2400" dirty="0">
              <a:solidFill>
                <a:schemeClr val="tx1">
                  <a:lumMod val="50000"/>
                </a:schemeClr>
              </a:solidFill>
              <a:latin typeface="Raleway"/>
              <a:cs typeface="Calibri"/>
            </a:endParaRPr>
          </a:p>
        </p:txBody>
      </p:sp>
    </p:spTree>
    <p:extLst>
      <p:ext uri="{BB962C8B-B14F-4D97-AF65-F5344CB8AC3E}">
        <p14:creationId xmlns:p14="http://schemas.microsoft.com/office/powerpoint/2010/main" val="258505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87"/>
          <p:cNvSpPr txBox="1"/>
          <p:nvPr/>
        </p:nvSpPr>
        <p:spPr>
          <a:xfrm>
            <a:off x="293334" y="214233"/>
            <a:ext cx="11753381" cy="800179"/>
          </a:xfrm>
          <a:prstGeom prst="rect">
            <a:avLst/>
          </a:prstGeom>
          <a:noFill/>
          <a:ln>
            <a:noFill/>
          </a:ln>
        </p:spPr>
        <p:txBody>
          <a:bodyPr spcFirstLastPara="1" wrap="square" lIns="121900" tIns="121900" rIns="121900" bIns="121900" anchor="t" anchorCtr="0">
            <a:spAutoFit/>
          </a:bodyPr>
          <a:lstStyle/>
          <a:p>
            <a:r>
              <a:rPr lang="en" sz="3600" b="1">
                <a:solidFill>
                  <a:srgbClr val="76A5AF"/>
                </a:solidFill>
                <a:latin typeface="Poppins"/>
                <a:ea typeface="Montserrat SemiBold"/>
                <a:cs typeface="Poppins"/>
                <a:sym typeface="Montserrat SemiBold"/>
              </a:rPr>
              <a:t>What will be the impact of the workforce plans?</a:t>
            </a:r>
            <a:endParaRPr lang="en-US" sz="3600" b="1">
              <a:solidFill>
                <a:srgbClr val="76A5AF"/>
              </a:solidFill>
              <a:latin typeface="Poppins"/>
              <a:ea typeface="Montserrat SemiBold"/>
              <a:cs typeface="Poppins"/>
            </a:endParaRPr>
          </a:p>
        </p:txBody>
      </p:sp>
      <p:sp>
        <p:nvSpPr>
          <p:cNvPr id="739" name="Google Shape;739;p87"/>
          <p:cNvSpPr txBox="1"/>
          <p:nvPr/>
        </p:nvSpPr>
        <p:spPr>
          <a:xfrm>
            <a:off x="574233" y="1124367"/>
            <a:ext cx="10873600" cy="812490"/>
          </a:xfrm>
          <a:prstGeom prst="rect">
            <a:avLst/>
          </a:prstGeom>
          <a:noFill/>
          <a:ln>
            <a:noFill/>
          </a:ln>
        </p:spPr>
        <p:txBody>
          <a:bodyPr spcFirstLastPara="1" wrap="square" lIns="121900" tIns="121900" rIns="121900" bIns="121900" anchor="t" anchorCtr="0">
            <a:spAutoFit/>
          </a:bodyPr>
          <a:lstStyle/>
          <a:p>
            <a:pPr>
              <a:lnSpc>
                <a:spcPct val="115000"/>
              </a:lnSpc>
            </a:pPr>
            <a:r>
              <a:rPr lang="en" sz="1600">
                <a:solidFill>
                  <a:schemeClr val="dk1"/>
                </a:solidFill>
                <a:latin typeface="Poppins" panose="020B0604020202020204" charset="0"/>
                <a:ea typeface="Montserrat"/>
                <a:cs typeface="Poppins" panose="020B0604020202020204" charset="0"/>
                <a:sym typeface="Montserrat"/>
              </a:rPr>
              <a:t> </a:t>
            </a:r>
            <a:endParaRPr sz="1600">
              <a:solidFill>
                <a:schemeClr val="dk1"/>
              </a:solidFill>
              <a:latin typeface="Poppins" panose="020B0604020202020204" charset="0"/>
              <a:ea typeface="Montserrat"/>
              <a:cs typeface="Poppins" panose="020B0604020202020204" charset="0"/>
              <a:sym typeface="Montserrat"/>
            </a:endParaRPr>
          </a:p>
          <a:p>
            <a:pPr>
              <a:lnSpc>
                <a:spcPct val="115000"/>
              </a:lnSpc>
            </a:pPr>
            <a:endParaRPr sz="1600">
              <a:solidFill>
                <a:schemeClr val="dk1"/>
              </a:solidFill>
              <a:latin typeface="Poppins" panose="020B0604020202020204" charset="0"/>
              <a:ea typeface="Montserrat"/>
              <a:cs typeface="Poppins" panose="020B0604020202020204" charset="0"/>
              <a:sym typeface="Montserrat"/>
            </a:endParaRPr>
          </a:p>
        </p:txBody>
      </p:sp>
      <p:sp>
        <p:nvSpPr>
          <p:cNvPr id="740" name="Google Shape;740;p87"/>
          <p:cNvSpPr txBox="1"/>
          <p:nvPr/>
        </p:nvSpPr>
        <p:spPr>
          <a:xfrm>
            <a:off x="389933" y="1895118"/>
            <a:ext cx="5400200" cy="4733563"/>
          </a:xfrm>
          <a:prstGeom prst="rect">
            <a:avLst/>
          </a:prstGeom>
          <a:noFill/>
          <a:ln>
            <a:noFill/>
          </a:ln>
        </p:spPr>
        <p:txBody>
          <a:bodyPr spcFirstLastPara="1" wrap="square" lIns="121900" tIns="121900" rIns="121900" bIns="121900" anchor="t" anchorCtr="0">
            <a:spAutoFit/>
          </a:bodyPr>
          <a:lstStyle/>
          <a:p>
            <a:pPr>
              <a:lnSpc>
                <a:spcPct val="115000"/>
              </a:lnSpc>
            </a:pPr>
            <a:r>
              <a:rPr lang="en" sz="1467" b="1">
                <a:solidFill>
                  <a:srgbClr val="434343"/>
                </a:solidFill>
                <a:latin typeface="Poppins" panose="020B0604020202020204" charset="0"/>
                <a:ea typeface="Montserrat"/>
                <a:cs typeface="Poppins" panose="020B0604020202020204" charset="0"/>
                <a:sym typeface="Montserrat"/>
              </a:rPr>
              <a:t>We will see increased  motivation across all our staff team, we will know this through: </a:t>
            </a:r>
            <a:endParaRPr sz="1467" b="1">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improved </a:t>
            </a:r>
            <a:r>
              <a:rPr lang="en" sz="1467" b="1">
                <a:solidFill>
                  <a:srgbClr val="434343"/>
                </a:solidFill>
                <a:latin typeface="Poppins" panose="020B0604020202020204" charset="0"/>
                <a:ea typeface="Montserrat"/>
                <a:cs typeface="Poppins" panose="020B0604020202020204" charset="0"/>
                <a:sym typeface="Montserrat"/>
              </a:rPr>
              <a:t>engagement rates</a:t>
            </a:r>
            <a:r>
              <a:rPr lang="en" sz="1467">
                <a:solidFill>
                  <a:srgbClr val="434343"/>
                </a:solidFill>
                <a:latin typeface="Poppins" panose="020B0604020202020204" charset="0"/>
                <a:ea typeface="Montserrat"/>
                <a:cs typeface="Poppins" panose="020B0604020202020204" charset="0"/>
                <a:sym typeface="Montserrat"/>
              </a:rPr>
              <a:t> in staff survey and corporate engagement initiatives</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improved </a:t>
            </a:r>
            <a:r>
              <a:rPr lang="en" sz="1467" b="1">
                <a:solidFill>
                  <a:srgbClr val="434343"/>
                </a:solidFill>
                <a:latin typeface="Poppins" panose="020B0604020202020204" charset="0"/>
                <a:ea typeface="Montserrat"/>
                <a:cs typeface="Poppins" panose="020B0604020202020204" charset="0"/>
                <a:sym typeface="Montserrat"/>
              </a:rPr>
              <a:t>employee experience</a:t>
            </a:r>
            <a:r>
              <a:rPr lang="en" sz="1467">
                <a:solidFill>
                  <a:srgbClr val="434343"/>
                </a:solidFill>
                <a:latin typeface="Poppins" panose="020B0604020202020204" charset="0"/>
                <a:ea typeface="Montserrat"/>
                <a:cs typeface="Poppins" panose="020B0604020202020204" charset="0"/>
                <a:sym typeface="Montserrat"/>
              </a:rPr>
              <a:t> as reported in the annual staff survey</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sustained improvement in </a:t>
            </a:r>
            <a:r>
              <a:rPr lang="en" sz="1467" b="1">
                <a:solidFill>
                  <a:srgbClr val="434343"/>
                </a:solidFill>
                <a:latin typeface="Poppins" panose="020B0604020202020204" charset="0"/>
                <a:ea typeface="Montserrat"/>
                <a:cs typeface="Poppins" panose="020B0604020202020204" charset="0"/>
                <a:sym typeface="Montserrat"/>
              </a:rPr>
              <a:t>key employee performance metrics</a:t>
            </a:r>
            <a:r>
              <a:rPr lang="en" sz="1467">
                <a:solidFill>
                  <a:srgbClr val="434343"/>
                </a:solidFill>
                <a:latin typeface="Poppins" panose="020B0604020202020204" charset="0"/>
                <a:ea typeface="Montserrat"/>
                <a:cs typeface="Poppins" panose="020B0604020202020204" charset="0"/>
                <a:sym typeface="Montserrat"/>
              </a:rPr>
              <a:t> such as sickness absence, grievance and disciplinary</a:t>
            </a:r>
            <a:endParaRPr sz="1467">
              <a:solidFill>
                <a:srgbClr val="434343"/>
              </a:solidFill>
              <a:latin typeface="Poppins" panose="020B0604020202020204" charset="0"/>
              <a:ea typeface="Montserrat"/>
              <a:cs typeface="Poppins" panose="020B0604020202020204" charset="0"/>
              <a:sym typeface="Montserrat"/>
            </a:endParaRPr>
          </a:p>
          <a:p>
            <a:pPr>
              <a:lnSpc>
                <a:spcPct val="115000"/>
              </a:lnSpc>
              <a:spcBef>
                <a:spcPts val="1333"/>
              </a:spcBef>
            </a:pPr>
            <a:r>
              <a:rPr lang="en" sz="1467" b="1">
                <a:solidFill>
                  <a:srgbClr val="434343"/>
                </a:solidFill>
                <a:latin typeface="Poppins" panose="020B0604020202020204" charset="0"/>
                <a:ea typeface="Montserrat"/>
                <a:cs typeface="Poppins" panose="020B0604020202020204" charset="0"/>
                <a:sym typeface="Montserrat"/>
              </a:rPr>
              <a:t>As an employer of choice we will attract and retain a diversity of talented people, we will know this by:</a:t>
            </a:r>
            <a:endParaRPr sz="1467" b="1">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improved ability to </a:t>
            </a:r>
            <a:r>
              <a:rPr lang="en" sz="1467" b="1">
                <a:solidFill>
                  <a:srgbClr val="434343"/>
                </a:solidFill>
                <a:latin typeface="Poppins" panose="020B0604020202020204" charset="0"/>
                <a:ea typeface="Montserrat"/>
                <a:cs typeface="Poppins" panose="020B0604020202020204" charset="0"/>
                <a:sym typeface="Montserrat"/>
              </a:rPr>
              <a:t>attract, recruit, retain talent</a:t>
            </a:r>
            <a:r>
              <a:rPr lang="en" sz="1467">
                <a:solidFill>
                  <a:srgbClr val="434343"/>
                </a:solidFill>
                <a:latin typeface="Poppins" panose="020B0604020202020204" charset="0"/>
                <a:ea typeface="Montserrat"/>
                <a:cs typeface="Poppins" panose="020B0604020202020204" charset="0"/>
                <a:sym typeface="Montserrat"/>
              </a:rPr>
              <a:t> thus becoming an employer of choice</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spcAft>
                <a:spcPts val="1333"/>
              </a:spcAft>
              <a:buClr>
                <a:srgbClr val="434343"/>
              </a:buClr>
              <a:buSzPts val="1000"/>
              <a:buFont typeface="Poppins"/>
              <a:buChar char="●"/>
            </a:pPr>
            <a:r>
              <a:rPr lang="en" sz="1467" b="1">
                <a:solidFill>
                  <a:srgbClr val="434343"/>
                </a:solidFill>
                <a:latin typeface="Poppins" panose="020B0604020202020204" charset="0"/>
                <a:ea typeface="Montserrat"/>
                <a:cs typeface="Poppins" panose="020B0604020202020204" charset="0"/>
                <a:sym typeface="Montserrat"/>
              </a:rPr>
              <a:t>increased diversity</a:t>
            </a:r>
            <a:r>
              <a:rPr lang="en" sz="1467">
                <a:solidFill>
                  <a:srgbClr val="434343"/>
                </a:solidFill>
                <a:latin typeface="Poppins" panose="020B0604020202020204" charset="0"/>
                <a:ea typeface="Montserrat"/>
                <a:cs typeface="Poppins" panose="020B0604020202020204" charset="0"/>
                <a:sym typeface="Montserrat"/>
              </a:rPr>
              <a:t> in the organisation through career and succession planning, and the end-to-end recruitment process</a:t>
            </a:r>
            <a:endParaRPr sz="1467" b="1">
              <a:solidFill>
                <a:srgbClr val="434343"/>
              </a:solidFill>
              <a:latin typeface="Poppins" panose="020B0604020202020204" charset="0"/>
              <a:ea typeface="Montserrat"/>
              <a:cs typeface="Poppins" panose="020B0604020202020204" charset="0"/>
              <a:sym typeface="Montserrat"/>
            </a:endParaRPr>
          </a:p>
        </p:txBody>
      </p:sp>
      <p:sp>
        <p:nvSpPr>
          <p:cNvPr id="741" name="Google Shape;741;p87"/>
          <p:cNvSpPr txBox="1"/>
          <p:nvPr/>
        </p:nvSpPr>
        <p:spPr>
          <a:xfrm>
            <a:off x="5880851" y="1146367"/>
            <a:ext cx="5921212" cy="5605340"/>
          </a:xfrm>
          <a:prstGeom prst="rect">
            <a:avLst/>
          </a:prstGeom>
          <a:noFill/>
          <a:ln>
            <a:noFill/>
          </a:ln>
        </p:spPr>
        <p:txBody>
          <a:bodyPr spcFirstLastPara="1" wrap="square" lIns="121900" tIns="121900" rIns="121900" bIns="121900" anchor="t" anchorCtr="0">
            <a:spAutoFit/>
          </a:bodyPr>
          <a:lstStyle/>
          <a:p>
            <a:pPr>
              <a:lnSpc>
                <a:spcPct val="115000"/>
              </a:lnSpc>
            </a:pPr>
            <a:r>
              <a:rPr lang="en" sz="1467" b="1">
                <a:solidFill>
                  <a:srgbClr val="434343"/>
                </a:solidFill>
                <a:latin typeface="Poppins" panose="020B0604020202020204" charset="0"/>
                <a:ea typeface="Montserrat"/>
                <a:cs typeface="Poppins" panose="020B0604020202020204" charset="0"/>
                <a:sym typeface="Montserrat"/>
              </a:rPr>
              <a:t>The experience of delivering our work will become more efficient and effective, we will know this through: </a:t>
            </a:r>
            <a:endParaRPr sz="1467" b="1">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b="1">
                <a:solidFill>
                  <a:srgbClr val="434343"/>
                </a:solidFill>
                <a:latin typeface="Poppins" panose="020B0604020202020204" charset="0"/>
                <a:ea typeface="Montserrat"/>
                <a:cs typeface="Poppins" panose="020B0604020202020204" charset="0"/>
                <a:sym typeface="Montserrat"/>
              </a:rPr>
              <a:t>quicker and more efficient decision making</a:t>
            </a:r>
            <a:r>
              <a:rPr lang="en" sz="1467">
                <a:solidFill>
                  <a:srgbClr val="434343"/>
                </a:solidFill>
                <a:latin typeface="Poppins" panose="020B0604020202020204" charset="0"/>
                <a:ea typeface="Montserrat"/>
                <a:cs typeface="Poppins" panose="020B0604020202020204" charset="0"/>
                <a:sym typeface="Montserrat"/>
              </a:rPr>
              <a:t> that is evidence based and takes a positive approach to risk</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all staff having access to the tools, knowledge and skills to be </a:t>
            </a:r>
            <a:r>
              <a:rPr lang="en" sz="1467" b="1">
                <a:solidFill>
                  <a:srgbClr val="434343"/>
                </a:solidFill>
                <a:latin typeface="Poppins" panose="020B0604020202020204" charset="0"/>
                <a:ea typeface="Montserrat"/>
                <a:cs typeface="Poppins" panose="020B0604020202020204" charset="0"/>
                <a:sym typeface="Montserrat"/>
              </a:rPr>
              <a:t>successful at work and resilient to change</a:t>
            </a:r>
            <a:r>
              <a:rPr lang="en" sz="1467">
                <a:solidFill>
                  <a:srgbClr val="434343"/>
                </a:solidFill>
                <a:latin typeface="Poppins" panose="020B0604020202020204" charset="0"/>
                <a:ea typeface="Montserrat"/>
                <a:cs typeface="Poppins" panose="020B0604020202020204" charset="0"/>
                <a:sym typeface="Montserrat"/>
              </a:rPr>
              <a:t>, with supportive managers</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b="1">
                <a:solidFill>
                  <a:srgbClr val="434343"/>
                </a:solidFill>
                <a:latin typeface="Poppins" panose="020B0604020202020204" charset="0"/>
                <a:ea typeface="Montserrat"/>
                <a:cs typeface="Poppins" panose="020B0604020202020204" charset="0"/>
                <a:sym typeface="Montserrat"/>
              </a:rPr>
              <a:t>performance being well managed</a:t>
            </a:r>
            <a:r>
              <a:rPr lang="en" sz="1467">
                <a:solidFill>
                  <a:srgbClr val="434343"/>
                </a:solidFill>
                <a:latin typeface="Poppins" panose="020B0604020202020204" charset="0"/>
                <a:ea typeface="Montserrat"/>
                <a:cs typeface="Poppins" panose="020B0604020202020204" charset="0"/>
                <a:sym typeface="Montserrat"/>
              </a:rPr>
              <a:t>, with all staff having up-to date development plans and timely, constructive 121s</a:t>
            </a:r>
            <a:endParaRPr sz="1467">
              <a:solidFill>
                <a:srgbClr val="434343"/>
              </a:solidFill>
              <a:latin typeface="Poppins" panose="020B0604020202020204" charset="0"/>
              <a:ea typeface="Montserrat"/>
              <a:cs typeface="Poppins" panose="020B0604020202020204" charset="0"/>
              <a:sym typeface="Montserrat"/>
            </a:endParaRPr>
          </a:p>
          <a:p>
            <a:pPr>
              <a:lnSpc>
                <a:spcPct val="115000"/>
              </a:lnSpc>
              <a:spcBef>
                <a:spcPts val="1333"/>
              </a:spcBef>
            </a:pPr>
            <a:r>
              <a:rPr lang="en" sz="1467" b="1">
                <a:solidFill>
                  <a:srgbClr val="434343"/>
                </a:solidFill>
                <a:latin typeface="Poppins" panose="020B0604020202020204" charset="0"/>
                <a:ea typeface="Montserrat"/>
                <a:cs typeface="Poppins" panose="020B0604020202020204" charset="0"/>
                <a:sym typeface="Montserrat"/>
              </a:rPr>
              <a:t>Our leadership and management individually and collectively support our organisation to be successful, we will know this because:</a:t>
            </a:r>
            <a:endParaRPr sz="1467" b="1">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managers have the support they need to be </a:t>
            </a:r>
            <a:r>
              <a:rPr lang="en" sz="1467" b="1">
                <a:solidFill>
                  <a:srgbClr val="434343"/>
                </a:solidFill>
                <a:latin typeface="Poppins" panose="020B0604020202020204" charset="0"/>
                <a:ea typeface="Montserrat"/>
                <a:cs typeface="Poppins" panose="020B0604020202020204" charset="0"/>
                <a:sym typeface="Montserrat"/>
              </a:rPr>
              <a:t>high-performing managers, </a:t>
            </a:r>
            <a:r>
              <a:rPr lang="en" sz="1467">
                <a:solidFill>
                  <a:srgbClr val="434343"/>
                </a:solidFill>
                <a:latin typeface="Poppins" panose="020B0604020202020204" charset="0"/>
                <a:ea typeface="Montserrat"/>
                <a:cs typeface="Poppins" panose="020B0604020202020204" charset="0"/>
                <a:sym typeface="Montserrat"/>
              </a:rPr>
              <a:t>who understand and are fully supported in their role as a line manager</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Poppins"/>
              <a:buChar char="●"/>
            </a:pPr>
            <a:r>
              <a:rPr lang="en" sz="1467">
                <a:solidFill>
                  <a:srgbClr val="434343"/>
                </a:solidFill>
                <a:latin typeface="Poppins" panose="020B0604020202020204" charset="0"/>
                <a:ea typeface="Montserrat"/>
                <a:cs typeface="Poppins" panose="020B0604020202020204" charset="0"/>
                <a:sym typeface="Montserrat"/>
              </a:rPr>
              <a:t>we have </a:t>
            </a:r>
            <a:r>
              <a:rPr lang="en" sz="1467" b="1">
                <a:solidFill>
                  <a:srgbClr val="434343"/>
                </a:solidFill>
                <a:latin typeface="Poppins" panose="020B0604020202020204" charset="0"/>
                <a:ea typeface="Montserrat"/>
                <a:cs typeface="Poppins" panose="020B0604020202020204" charset="0"/>
                <a:sym typeface="Montserrat"/>
              </a:rPr>
              <a:t>Greater diversity</a:t>
            </a:r>
            <a:r>
              <a:rPr lang="en" sz="1467">
                <a:solidFill>
                  <a:srgbClr val="434343"/>
                </a:solidFill>
                <a:latin typeface="Poppins" panose="020B0604020202020204" charset="0"/>
                <a:ea typeface="Montserrat"/>
                <a:cs typeface="Poppins" panose="020B0604020202020204" charset="0"/>
                <a:sym typeface="Montserrat"/>
              </a:rPr>
              <a:t> represented across our leadership and management roles</a:t>
            </a:r>
            <a:endParaRPr sz="1467">
              <a:solidFill>
                <a:srgbClr val="434343"/>
              </a:solidFill>
              <a:latin typeface="Poppins" panose="020B0604020202020204" charset="0"/>
              <a:ea typeface="Montserrat"/>
              <a:cs typeface="Poppins" panose="020B0604020202020204" charset="0"/>
              <a:sym typeface="Montserrat"/>
            </a:endParaRPr>
          </a:p>
          <a:p>
            <a:pPr marL="609585" indent="-389457">
              <a:lnSpc>
                <a:spcPct val="115000"/>
              </a:lnSpc>
              <a:buClr>
                <a:srgbClr val="434343"/>
              </a:buClr>
              <a:buSzPts val="1000"/>
              <a:buFont typeface="Montserrat"/>
              <a:buChar char="●"/>
            </a:pPr>
            <a:r>
              <a:rPr lang="en" sz="1467" b="1">
                <a:solidFill>
                  <a:srgbClr val="434343"/>
                </a:solidFill>
                <a:latin typeface="Poppins" panose="020B0604020202020204" charset="0"/>
                <a:ea typeface="Montserrat"/>
                <a:cs typeface="Poppins" panose="020B0604020202020204" charset="0"/>
                <a:sym typeface="Montserrat"/>
              </a:rPr>
              <a:t>leadership is recognised and celebrated at all levels of the organisation</a:t>
            </a:r>
            <a:endParaRPr sz="1467" b="1">
              <a:solidFill>
                <a:srgbClr val="434343"/>
              </a:solidFill>
              <a:latin typeface="Poppins" panose="020B0604020202020204" charset="0"/>
              <a:ea typeface="Montserrat"/>
              <a:cs typeface="Poppins" panose="020B0604020202020204" charset="0"/>
              <a:sym typeface="Montserrat"/>
            </a:endParaRPr>
          </a:p>
        </p:txBody>
      </p:sp>
      <p:sp>
        <p:nvSpPr>
          <p:cNvPr id="742" name="Google Shape;742;p87"/>
          <p:cNvSpPr txBox="1"/>
          <p:nvPr/>
        </p:nvSpPr>
        <p:spPr>
          <a:xfrm>
            <a:off x="389933" y="1096255"/>
            <a:ext cx="5309479" cy="781695"/>
          </a:xfrm>
          <a:prstGeom prst="rect">
            <a:avLst/>
          </a:prstGeom>
          <a:noFill/>
          <a:ln>
            <a:noFill/>
          </a:ln>
        </p:spPr>
        <p:txBody>
          <a:bodyPr spcFirstLastPara="1" wrap="square" lIns="121900" tIns="121900" rIns="121900" bIns="121900" anchor="t" anchorCtr="0">
            <a:noAutofit/>
          </a:bodyPr>
          <a:lstStyle/>
          <a:p>
            <a:pPr>
              <a:lnSpc>
                <a:spcPct val="115000"/>
              </a:lnSpc>
            </a:pPr>
            <a:r>
              <a:rPr lang="en" sz="1600">
                <a:latin typeface="Poppins"/>
                <a:ea typeface="Montserrat"/>
                <a:cs typeface="Poppins"/>
                <a:sym typeface="Montserrat"/>
              </a:rPr>
              <a:t>Over time, we’d expect to see the following impact as a result of the workforce plans.</a:t>
            </a:r>
            <a:endParaRPr sz="1600">
              <a:latin typeface="Poppins" panose="020B0604020202020204" charset="0"/>
              <a:ea typeface="Montserrat"/>
              <a:cs typeface="Poppins" panose="020B0604020202020204" charset="0"/>
              <a:sym typeface="Montserrat"/>
            </a:endParaRPr>
          </a:p>
        </p:txBody>
      </p:sp>
      <p:cxnSp>
        <p:nvCxnSpPr>
          <p:cNvPr id="743" name="Google Shape;743;p87"/>
          <p:cNvCxnSpPr/>
          <p:nvPr/>
        </p:nvCxnSpPr>
        <p:spPr>
          <a:xfrm rot="10800000">
            <a:off x="5790133" y="1308000"/>
            <a:ext cx="0" cy="5023200"/>
          </a:xfrm>
          <a:prstGeom prst="straightConnector1">
            <a:avLst/>
          </a:prstGeom>
          <a:noFill/>
          <a:ln w="19050" cap="flat" cmpd="sng">
            <a:solidFill>
              <a:schemeClr val="accent6"/>
            </a:solidFill>
            <a:prstDash val="solid"/>
            <a:round/>
            <a:headEnd type="none" w="med" len="med"/>
            <a:tailEnd type="none" w="med" len="med"/>
          </a:ln>
        </p:spPr>
      </p:cxnSp>
    </p:spTree>
    <p:extLst>
      <p:ext uri="{BB962C8B-B14F-4D97-AF65-F5344CB8AC3E}">
        <p14:creationId xmlns:p14="http://schemas.microsoft.com/office/powerpoint/2010/main" val="40791783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D52CE697B6104D89FF2AECDB960E07" ma:contentTypeVersion="14" ma:contentTypeDescription="Create a new document." ma:contentTypeScope="" ma:versionID="0208b49b328916376ec046e4faa107ca">
  <xsd:schema xmlns:xsd="http://www.w3.org/2001/XMLSchema" xmlns:xs="http://www.w3.org/2001/XMLSchema" xmlns:p="http://schemas.microsoft.com/office/2006/metadata/properties" xmlns:ns3="0092e441-2c6d-474e-ab64-c5ead6bd7a3e" xmlns:ns4="8debe3e9-7b61-4195-8209-8513567726a2" targetNamespace="http://schemas.microsoft.com/office/2006/metadata/properties" ma:root="true" ma:fieldsID="aa9a4c05883010cb940ed55db3b37e9d" ns3:_="" ns4:_="">
    <xsd:import namespace="0092e441-2c6d-474e-ab64-c5ead6bd7a3e"/>
    <xsd:import namespace="8debe3e9-7b61-4195-8209-8513567726a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DateTaken" minOccurs="0"/>
                <xsd:element ref="ns3:MediaServiceObjectDetectorVersions"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92e441-2c6d-474e-ab64-c5ead6bd7a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ebe3e9-7b61-4195-8209-8513567726a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0092e441-2c6d-474e-ab64-c5ead6bd7a3e" xsi:nil="true"/>
  </documentManagement>
</p:properties>
</file>

<file path=customXml/itemProps1.xml><?xml version="1.0" encoding="utf-8"?>
<ds:datastoreItem xmlns:ds="http://schemas.openxmlformats.org/officeDocument/2006/customXml" ds:itemID="{5D29BA7E-84F9-4D17-BC73-B61C5C645FA8}">
  <ds:schemaRefs>
    <ds:schemaRef ds:uri="http://schemas.microsoft.com/sharepoint/v3/contenttype/forms"/>
  </ds:schemaRefs>
</ds:datastoreItem>
</file>

<file path=customXml/itemProps2.xml><?xml version="1.0" encoding="utf-8"?>
<ds:datastoreItem xmlns:ds="http://schemas.openxmlformats.org/officeDocument/2006/customXml" ds:itemID="{D604A75B-B679-4D60-973B-74BE6A194B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92e441-2c6d-474e-ab64-c5ead6bd7a3e"/>
    <ds:schemaRef ds:uri="8debe3e9-7b61-4195-8209-8513567726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6318C7-8BDE-45ED-8941-4A3BACF96FB1}">
  <ds:schemaRefs>
    <ds:schemaRef ds:uri="http://purl.org/dc/dcmitype/"/>
    <ds:schemaRef ds:uri="8debe3e9-7b61-4195-8209-8513567726a2"/>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0092e441-2c6d-474e-ab64-c5ead6bd7a3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1196</Words>
  <Application>Microsoft Office PowerPoint</Application>
  <PresentationFormat>Widescreen</PresentationFormat>
  <Paragraphs>94</Paragraphs>
  <Slides>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Montserrat</vt:lpstr>
      <vt:lpstr>Poppins</vt:lpstr>
      <vt:lpstr>Raleway</vt:lpstr>
      <vt:lpstr>Segoe UI</vt:lpstr>
      <vt:lpstr>office theme</vt:lpstr>
      <vt:lpstr>Good work in a  Great City Council</vt:lpstr>
      <vt:lpstr>PowerPoint Presentation</vt:lpstr>
      <vt:lpstr>Priorities and Impact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Rabbani</dc:creator>
  <cp:lastModifiedBy>Jo Rabbani</cp:lastModifiedBy>
  <cp:revision>143</cp:revision>
  <dcterms:created xsi:type="dcterms:W3CDTF">2023-07-13T10:33:10Z</dcterms:created>
  <dcterms:modified xsi:type="dcterms:W3CDTF">2024-03-06T16:16:27Z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0x0101003BD52CE697B6104D89FF2AECDB960E07</vt:lpwstr>
  </property>
</Properties>
</file>