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13"/>
  </p:notesMasterIdLst>
  <p:sldIdLst>
    <p:sldId id="292" r:id="rId5"/>
    <p:sldId id="319" r:id="rId6"/>
    <p:sldId id="331" r:id="rId7"/>
    <p:sldId id="370" r:id="rId8"/>
    <p:sldId id="366" r:id="rId9"/>
    <p:sldId id="367" r:id="rId10"/>
    <p:sldId id="376" r:id="rId11"/>
    <p:sldId id="377" r:id="rId12"/>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impson Tracey" initials="ST" lastIdx="6" clrIdx="0"/>
  <p:cmAuthor id="1" name="Stephen Beswick" initials="SB" lastIdx="0" clrIdx="1"/>
  <p:cmAuthor id="2" name="Heather Green" initials="HG" lastIdx="2" clrIdx="2"/>
  <p:cmAuthor id="3" name="Thomas Wilkinson" initials="TW" lastIdx="6" clrIdx="3"/>
  <p:cmAuthor id="4" name="Milner David" initials="MD" lastIdx="1" clrIdx="4">
    <p:extLst>
      <p:ext uri="{19B8F6BF-5375-455C-9EA6-DF929625EA0E}">
        <p15:presenceInfo xmlns:p15="http://schemas.microsoft.com/office/powerpoint/2012/main" userId="S-1-5-21-3263748098-1312230881-2887264451-5217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3800" autoAdjust="0"/>
  </p:normalViewPr>
  <p:slideViewPr>
    <p:cSldViewPr>
      <p:cViewPr varScale="1">
        <p:scale>
          <a:sx n="73" d="100"/>
          <a:sy n="73" d="100"/>
        </p:scale>
        <p:origin x="1320" y="72"/>
      </p:cViewPr>
      <p:guideLst>
        <p:guide orient="horz" pos="2160"/>
        <p:guide pos="2880"/>
      </p:guideLst>
    </p:cSldViewPr>
  </p:slideViewPr>
  <p:notesTextViewPr>
    <p:cViewPr>
      <p:scale>
        <a:sx n="1" d="1"/>
        <a:sy n="1" d="1"/>
      </p:scale>
      <p:origin x="0" y="0"/>
    </p:cViewPr>
  </p:notesTextViewPr>
  <p:sorterViewPr>
    <p:cViewPr>
      <p:scale>
        <a:sx n="100" d="100"/>
        <a:sy n="100" d="100"/>
      </p:scale>
      <p:origin x="0" y="1195"/>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commentAuthors" Target="commentAuthor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E8AD3FDD-AC86-4CDD-AF71-4588DBF7DEC1}" type="datetimeFigureOut">
              <a:rPr lang="en-GB" smtClean="0"/>
              <a:t>29/09/2022</a:t>
            </a:fld>
            <a:endParaRPr lang="en-GB"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47A1728F-8D4F-4FBA-8025-2863C8EA0922}" type="slidenum">
              <a:rPr lang="en-GB" smtClean="0"/>
              <a:t>‹#›</a:t>
            </a:fld>
            <a:endParaRPr lang="en-GB" dirty="0"/>
          </a:p>
        </p:txBody>
      </p:sp>
    </p:spTree>
    <p:extLst>
      <p:ext uri="{BB962C8B-B14F-4D97-AF65-F5344CB8AC3E}">
        <p14:creationId xmlns:p14="http://schemas.microsoft.com/office/powerpoint/2010/main" val="18697088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7288" y="688975"/>
            <a:ext cx="4598987" cy="344963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5721604-7A4E-4263-977D-227704AAF88C}" type="slidenum">
              <a:rPr lang="en-GB" smtClean="0"/>
              <a:t>1</a:t>
            </a:fld>
            <a:endParaRPr lang="en-GB" dirty="0"/>
          </a:p>
        </p:txBody>
      </p:sp>
    </p:spTree>
    <p:extLst>
      <p:ext uri="{BB962C8B-B14F-4D97-AF65-F5344CB8AC3E}">
        <p14:creationId xmlns:p14="http://schemas.microsoft.com/office/powerpoint/2010/main" val="29119688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917575" y="744538"/>
            <a:ext cx="4962525" cy="3722687"/>
          </a:xfrm>
        </p:spPr>
      </p:sp>
      <p:sp>
        <p:nvSpPr>
          <p:cNvPr id="112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itchFamily="34" charset="0"/>
              <a:ea typeface="Calibri" pitchFamily="34" charset="0"/>
              <a:cs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995730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114018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441039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790382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305310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864173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1"/>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CC938233-E711-46D7-850D-5D410E2D1ECB}" type="datetime1">
              <a:rPr lang="en-GB" smtClean="0"/>
              <a:t>29/09/2022</a:t>
            </a:fld>
            <a:endParaRPr lang="en-GB" dirty="0"/>
          </a:p>
        </p:txBody>
      </p:sp>
      <p:sp>
        <p:nvSpPr>
          <p:cNvPr id="5" name="Footer Placeholder 4"/>
          <p:cNvSpPr>
            <a:spLocks noGrp="1"/>
          </p:cNvSpPr>
          <p:nvPr>
            <p:ph type="ftr" sz="quarter" idx="11"/>
          </p:nvPr>
        </p:nvSpPr>
        <p:spPr/>
        <p:txBody>
          <a:bodyPr/>
          <a:lstStyle/>
          <a:p>
            <a:r>
              <a:rPr lang="en-GB"/>
              <a:t>Financial Year Ending 31 March 2021</a:t>
            </a:r>
            <a:endParaRPr lang="en-GB" dirty="0"/>
          </a:p>
        </p:txBody>
      </p:sp>
      <p:sp>
        <p:nvSpPr>
          <p:cNvPr id="6" name="Slide Number Placeholder 5"/>
          <p:cNvSpPr>
            <a:spLocks noGrp="1"/>
          </p:cNvSpPr>
          <p:nvPr>
            <p:ph type="sldNum" sz="quarter" idx="12"/>
          </p:nvPr>
        </p:nvSpPr>
        <p:spPr/>
        <p:txBody>
          <a:bodyPr/>
          <a:lstStyle/>
          <a:p>
            <a:fld id="{9E0A2AB0-D368-4C2E-BC4B-64C9B086E260}" type="slidenum">
              <a:rPr lang="en-GB" smtClean="0"/>
              <a:t>‹#›</a:t>
            </a:fld>
            <a:endParaRPr lang="en-GB" dirty="0"/>
          </a:p>
        </p:txBody>
      </p:sp>
    </p:spTree>
    <p:extLst>
      <p:ext uri="{BB962C8B-B14F-4D97-AF65-F5344CB8AC3E}">
        <p14:creationId xmlns:p14="http://schemas.microsoft.com/office/powerpoint/2010/main" val="1617709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E03EF2D-9DF6-4512-A54B-D004732D21CF}" type="datetime1">
              <a:rPr lang="en-GB" smtClean="0"/>
              <a:t>29/09/2022</a:t>
            </a:fld>
            <a:endParaRPr lang="en-GB" dirty="0"/>
          </a:p>
        </p:txBody>
      </p:sp>
      <p:sp>
        <p:nvSpPr>
          <p:cNvPr id="5" name="Footer Placeholder 4"/>
          <p:cNvSpPr>
            <a:spLocks noGrp="1"/>
          </p:cNvSpPr>
          <p:nvPr>
            <p:ph type="ftr" sz="quarter" idx="11"/>
          </p:nvPr>
        </p:nvSpPr>
        <p:spPr/>
        <p:txBody>
          <a:bodyPr/>
          <a:lstStyle/>
          <a:p>
            <a:r>
              <a:rPr lang="en-GB"/>
              <a:t>Financial Year Ending 31 March 2021</a:t>
            </a:r>
            <a:endParaRPr lang="en-GB" dirty="0"/>
          </a:p>
        </p:txBody>
      </p:sp>
      <p:sp>
        <p:nvSpPr>
          <p:cNvPr id="6" name="Slide Number Placeholder 5"/>
          <p:cNvSpPr>
            <a:spLocks noGrp="1"/>
          </p:cNvSpPr>
          <p:nvPr>
            <p:ph type="sldNum" sz="quarter" idx="12"/>
          </p:nvPr>
        </p:nvSpPr>
        <p:spPr/>
        <p:txBody>
          <a:bodyPr/>
          <a:lstStyle/>
          <a:p>
            <a:fld id="{9E0A2AB0-D368-4C2E-BC4B-64C9B086E260}" type="slidenum">
              <a:rPr lang="en-GB" smtClean="0"/>
              <a:t>‹#›</a:t>
            </a:fld>
            <a:endParaRPr lang="en-GB" dirty="0"/>
          </a:p>
        </p:txBody>
      </p:sp>
    </p:spTree>
    <p:extLst>
      <p:ext uri="{BB962C8B-B14F-4D97-AF65-F5344CB8AC3E}">
        <p14:creationId xmlns:p14="http://schemas.microsoft.com/office/powerpoint/2010/main" val="8972057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23C7B82-4171-436B-B9F3-6E0F27A843B2}" type="datetime1">
              <a:rPr lang="en-GB" smtClean="0"/>
              <a:t>29/09/2022</a:t>
            </a:fld>
            <a:endParaRPr lang="en-GB" dirty="0"/>
          </a:p>
        </p:txBody>
      </p:sp>
      <p:sp>
        <p:nvSpPr>
          <p:cNvPr id="5" name="Footer Placeholder 4"/>
          <p:cNvSpPr>
            <a:spLocks noGrp="1"/>
          </p:cNvSpPr>
          <p:nvPr>
            <p:ph type="ftr" sz="quarter" idx="11"/>
          </p:nvPr>
        </p:nvSpPr>
        <p:spPr/>
        <p:txBody>
          <a:bodyPr/>
          <a:lstStyle/>
          <a:p>
            <a:r>
              <a:rPr lang="en-GB"/>
              <a:t>Financial Year Ending 31 March 2021</a:t>
            </a:r>
            <a:endParaRPr lang="en-GB" dirty="0"/>
          </a:p>
        </p:txBody>
      </p:sp>
      <p:sp>
        <p:nvSpPr>
          <p:cNvPr id="6" name="Slide Number Placeholder 5"/>
          <p:cNvSpPr>
            <a:spLocks noGrp="1"/>
          </p:cNvSpPr>
          <p:nvPr>
            <p:ph type="sldNum" sz="quarter" idx="12"/>
          </p:nvPr>
        </p:nvSpPr>
        <p:spPr/>
        <p:txBody>
          <a:bodyPr/>
          <a:lstStyle/>
          <a:p>
            <a:fld id="{9E0A2AB0-D368-4C2E-BC4B-64C9B086E260}" type="slidenum">
              <a:rPr lang="en-GB" smtClean="0"/>
              <a:t>‹#›</a:t>
            </a:fld>
            <a:endParaRPr lang="en-GB" dirty="0"/>
          </a:p>
        </p:txBody>
      </p:sp>
    </p:spTree>
    <p:extLst>
      <p:ext uri="{BB962C8B-B14F-4D97-AF65-F5344CB8AC3E}">
        <p14:creationId xmlns:p14="http://schemas.microsoft.com/office/powerpoint/2010/main" val="2676766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B3A8520-5F5F-4E57-A414-18DD514654A5}" type="datetime1">
              <a:rPr lang="en-GB" smtClean="0"/>
              <a:t>29/09/2022</a:t>
            </a:fld>
            <a:endParaRPr lang="en-GB" dirty="0"/>
          </a:p>
        </p:txBody>
      </p:sp>
      <p:sp>
        <p:nvSpPr>
          <p:cNvPr id="5" name="Footer Placeholder 4"/>
          <p:cNvSpPr>
            <a:spLocks noGrp="1"/>
          </p:cNvSpPr>
          <p:nvPr>
            <p:ph type="ftr" sz="quarter" idx="11"/>
          </p:nvPr>
        </p:nvSpPr>
        <p:spPr/>
        <p:txBody>
          <a:bodyPr/>
          <a:lstStyle/>
          <a:p>
            <a:r>
              <a:rPr lang="en-GB"/>
              <a:t>Financial Year Ending 31 March 2021</a:t>
            </a:r>
            <a:endParaRPr lang="en-GB" dirty="0"/>
          </a:p>
        </p:txBody>
      </p:sp>
      <p:sp>
        <p:nvSpPr>
          <p:cNvPr id="6" name="Slide Number Placeholder 5"/>
          <p:cNvSpPr>
            <a:spLocks noGrp="1"/>
          </p:cNvSpPr>
          <p:nvPr>
            <p:ph type="sldNum" sz="quarter" idx="12"/>
          </p:nvPr>
        </p:nvSpPr>
        <p:spPr/>
        <p:txBody>
          <a:bodyPr/>
          <a:lstStyle/>
          <a:p>
            <a:fld id="{9E0A2AB0-D368-4C2E-BC4B-64C9B086E260}" type="slidenum">
              <a:rPr lang="en-GB" smtClean="0"/>
              <a:t>‹#›</a:t>
            </a:fld>
            <a:endParaRPr lang="en-GB" dirty="0"/>
          </a:p>
        </p:txBody>
      </p:sp>
    </p:spTree>
    <p:extLst>
      <p:ext uri="{BB962C8B-B14F-4D97-AF65-F5344CB8AC3E}">
        <p14:creationId xmlns:p14="http://schemas.microsoft.com/office/powerpoint/2010/main" val="769784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04E0D0A-6881-487E-A72E-EDAB2759FC78}" type="datetime1">
              <a:rPr lang="en-GB" smtClean="0"/>
              <a:t>29/09/2022</a:t>
            </a:fld>
            <a:endParaRPr lang="en-GB" dirty="0"/>
          </a:p>
        </p:txBody>
      </p:sp>
      <p:sp>
        <p:nvSpPr>
          <p:cNvPr id="5" name="Footer Placeholder 4"/>
          <p:cNvSpPr>
            <a:spLocks noGrp="1"/>
          </p:cNvSpPr>
          <p:nvPr>
            <p:ph type="ftr" sz="quarter" idx="11"/>
          </p:nvPr>
        </p:nvSpPr>
        <p:spPr/>
        <p:txBody>
          <a:bodyPr/>
          <a:lstStyle/>
          <a:p>
            <a:r>
              <a:rPr lang="en-GB"/>
              <a:t>Financial Year Ending 31 March 2021</a:t>
            </a:r>
            <a:endParaRPr lang="en-GB" dirty="0"/>
          </a:p>
        </p:txBody>
      </p:sp>
      <p:sp>
        <p:nvSpPr>
          <p:cNvPr id="6" name="Slide Number Placeholder 5"/>
          <p:cNvSpPr>
            <a:spLocks noGrp="1"/>
          </p:cNvSpPr>
          <p:nvPr>
            <p:ph type="sldNum" sz="quarter" idx="12"/>
          </p:nvPr>
        </p:nvSpPr>
        <p:spPr/>
        <p:txBody>
          <a:bodyPr/>
          <a:lstStyle/>
          <a:p>
            <a:fld id="{9E0A2AB0-D368-4C2E-BC4B-64C9B086E260}" type="slidenum">
              <a:rPr lang="en-GB" smtClean="0"/>
              <a:t>‹#›</a:t>
            </a:fld>
            <a:endParaRPr lang="en-GB" dirty="0"/>
          </a:p>
        </p:txBody>
      </p:sp>
    </p:spTree>
    <p:extLst>
      <p:ext uri="{BB962C8B-B14F-4D97-AF65-F5344CB8AC3E}">
        <p14:creationId xmlns:p14="http://schemas.microsoft.com/office/powerpoint/2010/main" val="14934430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4D2C26F7-CA9E-4B2F-8E62-F5492D8F0405}" type="datetime1">
              <a:rPr lang="en-GB" smtClean="0"/>
              <a:t>29/09/2022</a:t>
            </a:fld>
            <a:endParaRPr lang="en-GB" dirty="0"/>
          </a:p>
        </p:txBody>
      </p:sp>
      <p:sp>
        <p:nvSpPr>
          <p:cNvPr id="6" name="Footer Placeholder 5"/>
          <p:cNvSpPr>
            <a:spLocks noGrp="1"/>
          </p:cNvSpPr>
          <p:nvPr>
            <p:ph type="ftr" sz="quarter" idx="11"/>
          </p:nvPr>
        </p:nvSpPr>
        <p:spPr/>
        <p:txBody>
          <a:bodyPr/>
          <a:lstStyle/>
          <a:p>
            <a:r>
              <a:rPr lang="en-GB"/>
              <a:t>Financial Year Ending 31 March 2021</a:t>
            </a:r>
            <a:endParaRPr lang="en-GB" dirty="0"/>
          </a:p>
        </p:txBody>
      </p:sp>
      <p:sp>
        <p:nvSpPr>
          <p:cNvPr id="7" name="Slide Number Placeholder 6"/>
          <p:cNvSpPr>
            <a:spLocks noGrp="1"/>
          </p:cNvSpPr>
          <p:nvPr>
            <p:ph type="sldNum" sz="quarter" idx="12"/>
          </p:nvPr>
        </p:nvSpPr>
        <p:spPr/>
        <p:txBody>
          <a:bodyPr/>
          <a:lstStyle/>
          <a:p>
            <a:fld id="{9E0A2AB0-D368-4C2E-BC4B-64C9B086E260}" type="slidenum">
              <a:rPr lang="en-GB" smtClean="0"/>
              <a:t>‹#›</a:t>
            </a:fld>
            <a:endParaRPr lang="en-GB" dirty="0"/>
          </a:p>
        </p:txBody>
      </p:sp>
      <p:sp>
        <p:nvSpPr>
          <p:cNvPr id="8" name="TextBox 7"/>
          <p:cNvSpPr txBox="1"/>
          <p:nvPr userDrawn="1"/>
        </p:nvSpPr>
        <p:spPr>
          <a:xfrm rot="19141367" flipH="1">
            <a:off x="-161596" y="1892448"/>
            <a:ext cx="9144000" cy="2923877"/>
          </a:xfrm>
          <a:prstGeom prst="rect">
            <a:avLst/>
          </a:prstGeom>
          <a:noFill/>
        </p:spPr>
        <p:txBody>
          <a:bodyPr wrap="square" rtlCol="0">
            <a:spAutoFit/>
          </a:bodyPr>
          <a:lstStyle/>
          <a:p>
            <a:pPr algn="ctr"/>
            <a:r>
              <a:rPr lang="en-GB" sz="16600" dirty="0">
                <a:ln w="19050">
                  <a:solidFill>
                    <a:schemeClr val="tx1"/>
                  </a:solidFill>
                </a:ln>
                <a:noFill/>
              </a:rPr>
              <a:t>DRAFT</a:t>
            </a:r>
          </a:p>
          <a:p>
            <a:pPr algn="ctr"/>
            <a:r>
              <a:rPr lang="en-GB" dirty="0"/>
              <a:t>Data subject to change</a:t>
            </a:r>
          </a:p>
        </p:txBody>
      </p:sp>
    </p:spTree>
    <p:extLst>
      <p:ext uri="{BB962C8B-B14F-4D97-AF65-F5344CB8AC3E}">
        <p14:creationId xmlns:p14="http://schemas.microsoft.com/office/powerpoint/2010/main" val="21138318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350C5C39-493C-4233-85AD-45C884126241}" type="datetime1">
              <a:rPr lang="en-GB" smtClean="0"/>
              <a:t>29/09/2022</a:t>
            </a:fld>
            <a:endParaRPr lang="en-GB" dirty="0"/>
          </a:p>
        </p:txBody>
      </p:sp>
      <p:sp>
        <p:nvSpPr>
          <p:cNvPr id="8" name="Footer Placeholder 7"/>
          <p:cNvSpPr>
            <a:spLocks noGrp="1"/>
          </p:cNvSpPr>
          <p:nvPr>
            <p:ph type="ftr" sz="quarter" idx="11"/>
          </p:nvPr>
        </p:nvSpPr>
        <p:spPr/>
        <p:txBody>
          <a:bodyPr/>
          <a:lstStyle/>
          <a:p>
            <a:r>
              <a:rPr lang="en-GB"/>
              <a:t>Financial Year Ending 31 March 2021</a:t>
            </a:r>
            <a:endParaRPr lang="en-GB" dirty="0"/>
          </a:p>
        </p:txBody>
      </p:sp>
      <p:sp>
        <p:nvSpPr>
          <p:cNvPr id="9" name="Slide Number Placeholder 8"/>
          <p:cNvSpPr>
            <a:spLocks noGrp="1"/>
          </p:cNvSpPr>
          <p:nvPr>
            <p:ph type="sldNum" sz="quarter" idx="12"/>
          </p:nvPr>
        </p:nvSpPr>
        <p:spPr/>
        <p:txBody>
          <a:bodyPr/>
          <a:lstStyle/>
          <a:p>
            <a:fld id="{9E0A2AB0-D368-4C2E-BC4B-64C9B086E260}" type="slidenum">
              <a:rPr lang="en-GB" smtClean="0"/>
              <a:t>‹#›</a:t>
            </a:fld>
            <a:endParaRPr lang="en-GB" dirty="0"/>
          </a:p>
        </p:txBody>
      </p:sp>
      <p:sp>
        <p:nvSpPr>
          <p:cNvPr id="10" name="TextBox 9"/>
          <p:cNvSpPr txBox="1"/>
          <p:nvPr userDrawn="1"/>
        </p:nvSpPr>
        <p:spPr>
          <a:xfrm rot="19141367" flipH="1">
            <a:off x="-161596" y="1892448"/>
            <a:ext cx="9144000" cy="2923877"/>
          </a:xfrm>
          <a:prstGeom prst="rect">
            <a:avLst/>
          </a:prstGeom>
          <a:noFill/>
        </p:spPr>
        <p:txBody>
          <a:bodyPr wrap="square" rtlCol="0">
            <a:spAutoFit/>
          </a:bodyPr>
          <a:lstStyle/>
          <a:p>
            <a:pPr algn="ctr"/>
            <a:r>
              <a:rPr lang="en-GB" sz="16600" dirty="0">
                <a:ln w="19050">
                  <a:solidFill>
                    <a:schemeClr val="tx1"/>
                  </a:solidFill>
                </a:ln>
                <a:noFill/>
              </a:rPr>
              <a:t>DRAFT</a:t>
            </a:r>
          </a:p>
          <a:p>
            <a:pPr algn="ctr"/>
            <a:r>
              <a:rPr lang="en-GB" dirty="0"/>
              <a:t>Data subject to change</a:t>
            </a:r>
          </a:p>
        </p:txBody>
      </p:sp>
    </p:spTree>
    <p:extLst>
      <p:ext uri="{BB962C8B-B14F-4D97-AF65-F5344CB8AC3E}">
        <p14:creationId xmlns:p14="http://schemas.microsoft.com/office/powerpoint/2010/main" val="24110182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C011469-6E4C-4F9B-AD70-30B6362A6E24}" type="datetime1">
              <a:rPr lang="en-GB" smtClean="0"/>
              <a:t>29/09/2022</a:t>
            </a:fld>
            <a:endParaRPr lang="en-GB" dirty="0"/>
          </a:p>
        </p:txBody>
      </p:sp>
      <p:sp>
        <p:nvSpPr>
          <p:cNvPr id="4" name="Footer Placeholder 3"/>
          <p:cNvSpPr>
            <a:spLocks noGrp="1"/>
          </p:cNvSpPr>
          <p:nvPr>
            <p:ph type="ftr" sz="quarter" idx="11"/>
          </p:nvPr>
        </p:nvSpPr>
        <p:spPr/>
        <p:txBody>
          <a:bodyPr/>
          <a:lstStyle/>
          <a:p>
            <a:r>
              <a:rPr lang="en-GB"/>
              <a:t>Financial Year Ending 31 March 2021</a:t>
            </a:r>
            <a:endParaRPr lang="en-GB" dirty="0"/>
          </a:p>
        </p:txBody>
      </p:sp>
      <p:sp>
        <p:nvSpPr>
          <p:cNvPr id="5" name="Slide Number Placeholder 4"/>
          <p:cNvSpPr>
            <a:spLocks noGrp="1"/>
          </p:cNvSpPr>
          <p:nvPr>
            <p:ph type="sldNum" sz="quarter" idx="12"/>
          </p:nvPr>
        </p:nvSpPr>
        <p:spPr/>
        <p:txBody>
          <a:bodyPr/>
          <a:lstStyle/>
          <a:p>
            <a:fld id="{9E0A2AB0-D368-4C2E-BC4B-64C9B086E260}" type="slidenum">
              <a:rPr lang="en-GB" smtClean="0"/>
              <a:t>‹#›</a:t>
            </a:fld>
            <a:endParaRPr lang="en-GB" dirty="0"/>
          </a:p>
        </p:txBody>
      </p:sp>
    </p:spTree>
    <p:extLst>
      <p:ext uri="{BB962C8B-B14F-4D97-AF65-F5344CB8AC3E}">
        <p14:creationId xmlns:p14="http://schemas.microsoft.com/office/powerpoint/2010/main" val="188551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AF8880-D342-4035-B118-D38AB4242B74}" type="datetime1">
              <a:rPr lang="en-GB" smtClean="0"/>
              <a:t>29/09/2022</a:t>
            </a:fld>
            <a:endParaRPr lang="en-GB" dirty="0"/>
          </a:p>
        </p:txBody>
      </p:sp>
      <p:sp>
        <p:nvSpPr>
          <p:cNvPr id="3" name="Footer Placeholder 2"/>
          <p:cNvSpPr>
            <a:spLocks noGrp="1"/>
          </p:cNvSpPr>
          <p:nvPr>
            <p:ph type="ftr" sz="quarter" idx="11"/>
          </p:nvPr>
        </p:nvSpPr>
        <p:spPr/>
        <p:txBody>
          <a:bodyPr/>
          <a:lstStyle/>
          <a:p>
            <a:r>
              <a:rPr lang="en-GB"/>
              <a:t>Financial Year Ending 31 March 2021</a:t>
            </a:r>
            <a:endParaRPr lang="en-GB" dirty="0"/>
          </a:p>
        </p:txBody>
      </p:sp>
      <p:sp>
        <p:nvSpPr>
          <p:cNvPr id="4" name="Slide Number Placeholder 3"/>
          <p:cNvSpPr>
            <a:spLocks noGrp="1"/>
          </p:cNvSpPr>
          <p:nvPr>
            <p:ph type="sldNum" sz="quarter" idx="12"/>
          </p:nvPr>
        </p:nvSpPr>
        <p:spPr/>
        <p:txBody>
          <a:bodyPr/>
          <a:lstStyle/>
          <a:p>
            <a:fld id="{9E0A2AB0-D368-4C2E-BC4B-64C9B086E260}" type="slidenum">
              <a:rPr lang="en-GB" smtClean="0"/>
              <a:t>‹#›</a:t>
            </a:fld>
            <a:endParaRPr lang="en-GB" dirty="0"/>
          </a:p>
        </p:txBody>
      </p:sp>
    </p:spTree>
    <p:extLst>
      <p:ext uri="{BB962C8B-B14F-4D97-AF65-F5344CB8AC3E}">
        <p14:creationId xmlns:p14="http://schemas.microsoft.com/office/powerpoint/2010/main" val="22029937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908A1E-99AC-4D0D-8739-175C95829CC5}" type="datetime1">
              <a:rPr lang="en-GB" smtClean="0"/>
              <a:t>29/09/2022</a:t>
            </a:fld>
            <a:endParaRPr lang="en-GB" dirty="0"/>
          </a:p>
        </p:txBody>
      </p:sp>
      <p:sp>
        <p:nvSpPr>
          <p:cNvPr id="6" name="Footer Placeholder 5"/>
          <p:cNvSpPr>
            <a:spLocks noGrp="1"/>
          </p:cNvSpPr>
          <p:nvPr>
            <p:ph type="ftr" sz="quarter" idx="11"/>
          </p:nvPr>
        </p:nvSpPr>
        <p:spPr/>
        <p:txBody>
          <a:bodyPr/>
          <a:lstStyle/>
          <a:p>
            <a:r>
              <a:rPr lang="en-GB"/>
              <a:t>Financial Year Ending 31 March 2021</a:t>
            </a:r>
            <a:endParaRPr lang="en-GB" dirty="0"/>
          </a:p>
        </p:txBody>
      </p:sp>
      <p:sp>
        <p:nvSpPr>
          <p:cNvPr id="7" name="Slide Number Placeholder 6"/>
          <p:cNvSpPr>
            <a:spLocks noGrp="1"/>
          </p:cNvSpPr>
          <p:nvPr>
            <p:ph type="sldNum" sz="quarter" idx="12"/>
          </p:nvPr>
        </p:nvSpPr>
        <p:spPr/>
        <p:txBody>
          <a:bodyPr/>
          <a:lstStyle/>
          <a:p>
            <a:fld id="{9E0A2AB0-D368-4C2E-BC4B-64C9B086E260}" type="slidenum">
              <a:rPr lang="en-GB" smtClean="0"/>
              <a:t>‹#›</a:t>
            </a:fld>
            <a:endParaRPr lang="en-GB" dirty="0"/>
          </a:p>
        </p:txBody>
      </p:sp>
      <p:sp>
        <p:nvSpPr>
          <p:cNvPr id="8" name="TextBox 7"/>
          <p:cNvSpPr txBox="1"/>
          <p:nvPr userDrawn="1"/>
        </p:nvSpPr>
        <p:spPr>
          <a:xfrm rot="19141367" flipH="1">
            <a:off x="-161596" y="1892448"/>
            <a:ext cx="9144000" cy="2923877"/>
          </a:xfrm>
          <a:prstGeom prst="rect">
            <a:avLst/>
          </a:prstGeom>
          <a:noFill/>
        </p:spPr>
        <p:txBody>
          <a:bodyPr wrap="square" rtlCol="0">
            <a:spAutoFit/>
          </a:bodyPr>
          <a:lstStyle/>
          <a:p>
            <a:pPr algn="ctr"/>
            <a:r>
              <a:rPr lang="en-GB" sz="16600" dirty="0">
                <a:ln w="19050">
                  <a:solidFill>
                    <a:schemeClr val="tx1"/>
                  </a:solidFill>
                </a:ln>
                <a:noFill/>
              </a:rPr>
              <a:t>DRAFT</a:t>
            </a:r>
          </a:p>
          <a:p>
            <a:pPr algn="ctr"/>
            <a:r>
              <a:rPr lang="en-GB" dirty="0"/>
              <a:t>Data subject to change</a:t>
            </a:r>
          </a:p>
        </p:txBody>
      </p:sp>
    </p:spTree>
    <p:extLst>
      <p:ext uri="{BB962C8B-B14F-4D97-AF65-F5344CB8AC3E}">
        <p14:creationId xmlns:p14="http://schemas.microsoft.com/office/powerpoint/2010/main" val="40205029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D23DFD2-A08B-41BC-A076-CF4D29DFB842}" type="datetime1">
              <a:rPr lang="en-GB" smtClean="0"/>
              <a:t>29/09/2022</a:t>
            </a:fld>
            <a:endParaRPr lang="en-GB" dirty="0"/>
          </a:p>
        </p:txBody>
      </p:sp>
      <p:sp>
        <p:nvSpPr>
          <p:cNvPr id="6" name="Footer Placeholder 5"/>
          <p:cNvSpPr>
            <a:spLocks noGrp="1"/>
          </p:cNvSpPr>
          <p:nvPr>
            <p:ph type="ftr" sz="quarter" idx="11"/>
          </p:nvPr>
        </p:nvSpPr>
        <p:spPr/>
        <p:txBody>
          <a:bodyPr/>
          <a:lstStyle/>
          <a:p>
            <a:r>
              <a:rPr lang="en-GB"/>
              <a:t>Financial Year Ending 31 March 2021</a:t>
            </a:r>
            <a:endParaRPr lang="en-GB" dirty="0"/>
          </a:p>
        </p:txBody>
      </p:sp>
      <p:sp>
        <p:nvSpPr>
          <p:cNvPr id="7" name="Slide Number Placeholder 6"/>
          <p:cNvSpPr>
            <a:spLocks noGrp="1"/>
          </p:cNvSpPr>
          <p:nvPr>
            <p:ph type="sldNum" sz="quarter" idx="12"/>
          </p:nvPr>
        </p:nvSpPr>
        <p:spPr/>
        <p:txBody>
          <a:bodyPr/>
          <a:lstStyle/>
          <a:p>
            <a:fld id="{9E0A2AB0-D368-4C2E-BC4B-64C9B086E260}" type="slidenum">
              <a:rPr lang="en-GB" smtClean="0"/>
              <a:t>‹#›</a:t>
            </a:fld>
            <a:endParaRPr lang="en-GB" dirty="0"/>
          </a:p>
        </p:txBody>
      </p:sp>
    </p:spTree>
    <p:extLst>
      <p:ext uri="{BB962C8B-B14F-4D97-AF65-F5344CB8AC3E}">
        <p14:creationId xmlns:p14="http://schemas.microsoft.com/office/powerpoint/2010/main" val="117044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E996AB-958C-4639-8758-F4E32D035B99}" type="datetime1">
              <a:rPr lang="en-GB" smtClean="0"/>
              <a:t>29/09/2022</a:t>
            </a:fld>
            <a:endParaRPr lang="en-GB" dirty="0"/>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Financial Year Ending 31 March 2021</a:t>
            </a:r>
            <a:endParaRPr lang="en-GB" dirty="0"/>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0A2AB0-D368-4C2E-BC4B-64C9B086E260}" type="slidenum">
              <a:rPr lang="en-GB" smtClean="0"/>
              <a:t>‹#›</a:t>
            </a:fld>
            <a:endParaRPr lang="en-GB" dirty="0"/>
          </a:p>
        </p:txBody>
      </p:sp>
    </p:spTree>
    <p:extLst>
      <p:ext uri="{BB962C8B-B14F-4D97-AF65-F5344CB8AC3E}">
        <p14:creationId xmlns:p14="http://schemas.microsoft.com/office/powerpoint/2010/main" val="25332395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4.emf"/><Relationship Id="rId5" Type="http://schemas.openxmlformats.org/officeDocument/2006/relationships/oleObject" Target="../embeddings/oleObject1.bin"/><Relationship Id="rId4" Type="http://schemas.openxmlformats.org/officeDocument/2006/relationships/image" Target="../media/image5.emf"/></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6.emf"/><Relationship Id="rId5" Type="http://schemas.openxmlformats.org/officeDocument/2006/relationships/oleObject" Target="../embeddings/oleObject2.bin"/><Relationship Id="rId4" Type="http://schemas.openxmlformats.org/officeDocument/2006/relationships/image" Target="../media/image5.em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a:stretch>
            <a:fillRect/>
          </a:stretch>
        </p:blipFill>
        <p:spPr>
          <a:xfrm>
            <a:off x="2622708" y="692696"/>
            <a:ext cx="6473922" cy="5549076"/>
          </a:xfrm>
          <a:prstGeom prst="rect">
            <a:avLst/>
          </a:prstGeom>
        </p:spPr>
      </p:pic>
      <p:sp>
        <p:nvSpPr>
          <p:cNvPr id="14" name="Rectangle 13"/>
          <p:cNvSpPr/>
          <p:nvPr/>
        </p:nvSpPr>
        <p:spPr>
          <a:xfrm>
            <a:off x="-10265" y="6246228"/>
            <a:ext cx="9148396" cy="647981"/>
          </a:xfrm>
          <a:prstGeom prst="rect">
            <a:avLst/>
          </a:prstGeom>
          <a:solidFill>
            <a:schemeClr val="accent1"/>
          </a:solidFill>
          <a:ln>
            <a:noFill/>
          </a:ln>
          <a:effectLst/>
        </p:spPr>
        <p:txBody>
          <a:bodyPr wrap="square" lIns="91669" tIns="45834" rIns="91669" bIns="45834">
            <a:spAutoFit/>
          </a:bodyPr>
          <a:lstStyle/>
          <a:p>
            <a:endParaRPr lang="en-GB" sz="3600" dirty="0">
              <a:ln w="0"/>
              <a:solidFill>
                <a:srgbClr val="FFC000"/>
              </a:solidFill>
              <a:effectLst>
                <a:outerShdw blurRad="38100" dist="19050" dir="2700000" algn="tl" rotWithShape="0">
                  <a:schemeClr val="dk1">
                    <a:alpha val="40000"/>
                  </a:schemeClr>
                </a:outerShdw>
              </a:effectLst>
              <a:cs typeface="Calibri" panose="020F0502020204030204" pitchFamily="34" charset="0"/>
            </a:endParaRPr>
          </a:p>
        </p:txBody>
      </p:sp>
      <p:sp>
        <p:nvSpPr>
          <p:cNvPr id="46" name="Rectangle 45"/>
          <p:cNvSpPr/>
          <p:nvPr/>
        </p:nvSpPr>
        <p:spPr>
          <a:xfrm>
            <a:off x="0" y="0"/>
            <a:ext cx="9148396" cy="523450"/>
          </a:xfrm>
          <a:prstGeom prst="rect">
            <a:avLst/>
          </a:prstGeom>
          <a:solidFill>
            <a:schemeClr val="accent1"/>
          </a:solidFill>
          <a:ln>
            <a:noFill/>
          </a:ln>
          <a:effectLst/>
        </p:spPr>
        <p:txBody>
          <a:bodyPr wrap="square" lIns="91669" tIns="45834" rIns="91669" bIns="45834">
            <a:spAutoFit/>
          </a:bodyPr>
          <a:lstStyle/>
          <a:p>
            <a:pPr marL="177800"/>
            <a:r>
              <a:rPr lang="en-GB" sz="2800" b="1" dirty="0">
                <a:ln w="0"/>
                <a:solidFill>
                  <a:schemeClr val="bg1"/>
                </a:solidFill>
                <a:cs typeface="Calibri" panose="020F0502020204030204" pitchFamily="34" charset="0"/>
              </a:rPr>
              <a:t>Tameside Strategic Commission</a:t>
            </a:r>
          </a:p>
        </p:txBody>
      </p:sp>
      <p:sp>
        <p:nvSpPr>
          <p:cNvPr id="3" name="TextBox 2"/>
          <p:cNvSpPr txBox="1"/>
          <p:nvPr/>
        </p:nvSpPr>
        <p:spPr>
          <a:xfrm>
            <a:off x="2189532" y="2072410"/>
            <a:ext cx="866352" cy="370275"/>
          </a:xfrm>
          <a:prstGeom prst="rect">
            <a:avLst/>
          </a:prstGeom>
          <a:noFill/>
        </p:spPr>
        <p:txBody>
          <a:bodyPr wrap="square" lIns="91669" tIns="45834" rIns="91669" bIns="45834" rtlCol="0">
            <a:spAutoFit/>
          </a:bodyPr>
          <a:lstStyle/>
          <a:p>
            <a:endParaRPr lang="en-GB" dirty="0"/>
          </a:p>
        </p:txBody>
      </p:sp>
      <p:pic>
        <p:nvPicPr>
          <p:cNvPr id="6" name="Picture 5"/>
          <p:cNvPicPr>
            <a:picLocks noChangeAspect="1"/>
          </p:cNvPicPr>
          <p:nvPr/>
        </p:nvPicPr>
        <p:blipFill>
          <a:blip r:embed="rId4"/>
          <a:stretch>
            <a:fillRect/>
          </a:stretch>
        </p:blipFill>
        <p:spPr>
          <a:xfrm>
            <a:off x="6248851" y="6357112"/>
            <a:ext cx="1298782" cy="418559"/>
          </a:xfrm>
          <a:prstGeom prst="rect">
            <a:avLst/>
          </a:prstGeom>
        </p:spPr>
      </p:pic>
      <p:sp>
        <p:nvSpPr>
          <p:cNvPr id="7" name="TextBox 6"/>
          <p:cNvSpPr txBox="1"/>
          <p:nvPr/>
        </p:nvSpPr>
        <p:spPr>
          <a:xfrm>
            <a:off x="173308" y="646837"/>
            <a:ext cx="4032448" cy="1015893"/>
          </a:xfrm>
          <a:prstGeom prst="rect">
            <a:avLst/>
          </a:prstGeom>
          <a:noFill/>
        </p:spPr>
        <p:txBody>
          <a:bodyPr wrap="square" lIns="91669" tIns="45834" rIns="91669" bIns="45834" rtlCol="0">
            <a:spAutoFit/>
          </a:bodyPr>
          <a:lstStyle/>
          <a:p>
            <a:r>
              <a:rPr lang="en-GB" sz="2000" b="1" dirty="0">
                <a:solidFill>
                  <a:sysClr val="windowText" lastClr="000000"/>
                </a:solidFill>
                <a:cs typeface="Arial" pitchFamily="34" charset="0"/>
              </a:rPr>
              <a:t>Finance Update Report</a:t>
            </a:r>
          </a:p>
          <a:p>
            <a:r>
              <a:rPr lang="en-GB" sz="2000" b="1" dirty="0">
                <a:solidFill>
                  <a:sysClr val="windowText" lastClr="000000"/>
                </a:solidFill>
                <a:cs typeface="Arial" pitchFamily="34" charset="0"/>
              </a:rPr>
              <a:t>Financial Year 2022/23</a:t>
            </a:r>
          </a:p>
          <a:p>
            <a:r>
              <a:rPr lang="en-GB" sz="2000" b="1" dirty="0">
                <a:solidFill>
                  <a:sysClr val="windowText" lastClr="000000"/>
                </a:solidFill>
                <a:cs typeface="Arial" pitchFamily="34" charset="0"/>
              </a:rPr>
              <a:t>Month 5 – 31</a:t>
            </a:r>
            <a:r>
              <a:rPr lang="en-GB" sz="2000" b="1" baseline="30000" dirty="0">
                <a:solidFill>
                  <a:sysClr val="windowText" lastClr="000000"/>
                </a:solidFill>
                <a:cs typeface="Arial" pitchFamily="34" charset="0"/>
              </a:rPr>
              <a:t>st</a:t>
            </a:r>
            <a:r>
              <a:rPr lang="en-GB" sz="2000" b="1" dirty="0">
                <a:solidFill>
                  <a:sysClr val="windowText" lastClr="000000"/>
                </a:solidFill>
                <a:cs typeface="Arial" pitchFamily="34" charset="0"/>
              </a:rPr>
              <a:t> August 2022</a:t>
            </a:r>
          </a:p>
        </p:txBody>
      </p:sp>
      <p:sp>
        <p:nvSpPr>
          <p:cNvPr id="9" name="TextBox 8"/>
          <p:cNvSpPr txBox="1"/>
          <p:nvPr/>
        </p:nvSpPr>
        <p:spPr>
          <a:xfrm>
            <a:off x="166500" y="5057119"/>
            <a:ext cx="3609800" cy="708116"/>
          </a:xfrm>
          <a:prstGeom prst="rect">
            <a:avLst/>
          </a:prstGeom>
          <a:noFill/>
        </p:spPr>
        <p:txBody>
          <a:bodyPr wrap="square" lIns="91669" tIns="45834" rIns="91669" bIns="45834" rtlCol="0">
            <a:spAutoFit/>
          </a:bodyPr>
          <a:lstStyle/>
          <a:p>
            <a:r>
              <a:rPr lang="en-GB" sz="2000" dirty="0">
                <a:solidFill>
                  <a:sysClr val="windowText" lastClr="000000"/>
                </a:solidFill>
              </a:rPr>
              <a:t>Kathy Roe</a:t>
            </a:r>
          </a:p>
          <a:p>
            <a:r>
              <a:rPr lang="en-GB" sz="2000" dirty="0">
                <a:solidFill>
                  <a:sysClr val="windowText" lastClr="000000"/>
                </a:solidFill>
              </a:rPr>
              <a:t>Asif Umarji </a:t>
            </a:r>
          </a:p>
        </p:txBody>
      </p:sp>
      <p:sp>
        <p:nvSpPr>
          <p:cNvPr id="4" name="Slide Number Placeholder 3"/>
          <p:cNvSpPr>
            <a:spLocks noGrp="1"/>
          </p:cNvSpPr>
          <p:nvPr>
            <p:ph type="sldNum" sz="quarter" idx="12"/>
          </p:nvPr>
        </p:nvSpPr>
        <p:spPr/>
        <p:txBody>
          <a:bodyPr/>
          <a:lstStyle/>
          <a:p>
            <a:fld id="{9E0A2AB0-D368-4C2E-BC4B-64C9B086E260}" type="slidenum">
              <a:rPr lang="en-GB" smtClean="0"/>
              <a:t>1</a:t>
            </a:fld>
            <a:endParaRPr lang="en-GB" dirty="0"/>
          </a:p>
        </p:txBody>
      </p:sp>
      <p:pic>
        <p:nvPicPr>
          <p:cNvPr id="11" name="Picture 10"/>
          <p:cNvPicPr>
            <a:picLocks noChangeAspect="1"/>
          </p:cNvPicPr>
          <p:nvPr/>
        </p:nvPicPr>
        <p:blipFill>
          <a:blip r:embed="rId5"/>
          <a:stretch>
            <a:fillRect/>
          </a:stretch>
        </p:blipFill>
        <p:spPr>
          <a:xfrm>
            <a:off x="7784575" y="6311109"/>
            <a:ext cx="1116613" cy="510564"/>
          </a:xfrm>
          <a:prstGeom prst="rect">
            <a:avLst/>
          </a:prstGeom>
        </p:spPr>
      </p:pic>
    </p:spTree>
    <p:extLst>
      <p:ext uri="{BB962C8B-B14F-4D97-AF65-F5344CB8AC3E}">
        <p14:creationId xmlns:p14="http://schemas.microsoft.com/office/powerpoint/2010/main" val="41397818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7"/>
          <p:cNvSpPr>
            <a:spLocks noChangeArrowheads="1"/>
          </p:cNvSpPr>
          <p:nvPr/>
        </p:nvSpPr>
        <p:spPr bwMode="auto">
          <a:xfrm>
            <a:off x="-4763" y="2"/>
            <a:ext cx="9148763" cy="46208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669" tIns="45834" rIns="91669" bIns="45834">
            <a:spAutoFit/>
          </a:bodyPr>
          <a:lstStyle>
            <a:lvl1pPr marL="177800">
              <a:defRPr>
                <a:solidFill>
                  <a:srgbClr val="000000"/>
                </a:solidFill>
                <a:latin typeface="Calibri" pitchFamily="34" charset="0"/>
                <a:ea typeface="Calibri" pitchFamily="34" charset="0"/>
                <a:cs typeface="Calibri" pitchFamily="34" charset="0"/>
                <a:sym typeface="Calibri" pitchFamily="34" charset="0"/>
              </a:defRPr>
            </a:lvl1pPr>
            <a:lvl2pPr>
              <a:defRPr>
                <a:solidFill>
                  <a:srgbClr val="000000"/>
                </a:solidFill>
                <a:latin typeface="Calibri" pitchFamily="34" charset="0"/>
                <a:ea typeface="Calibri" pitchFamily="34" charset="0"/>
                <a:cs typeface="Calibri" pitchFamily="34" charset="0"/>
                <a:sym typeface="Calibri" pitchFamily="34" charset="0"/>
              </a:defRPr>
            </a:lvl2pPr>
            <a:lvl3pPr>
              <a:defRPr>
                <a:solidFill>
                  <a:srgbClr val="000000"/>
                </a:solidFill>
                <a:latin typeface="Calibri" pitchFamily="34" charset="0"/>
                <a:ea typeface="Calibri" pitchFamily="34" charset="0"/>
                <a:cs typeface="Calibri" pitchFamily="34" charset="0"/>
                <a:sym typeface="Calibri" pitchFamily="34" charset="0"/>
              </a:defRPr>
            </a:lvl3pPr>
            <a:lvl4pPr>
              <a:defRPr>
                <a:solidFill>
                  <a:srgbClr val="000000"/>
                </a:solidFill>
                <a:latin typeface="Calibri" pitchFamily="34" charset="0"/>
                <a:ea typeface="Calibri" pitchFamily="34" charset="0"/>
                <a:cs typeface="Calibri" pitchFamily="34" charset="0"/>
                <a:sym typeface="Calibri" pitchFamily="34" charset="0"/>
              </a:defRPr>
            </a:lvl4pPr>
            <a:lvl5pPr>
              <a:defRPr>
                <a:solidFill>
                  <a:srgbClr val="000000"/>
                </a:solidFill>
                <a:latin typeface="Calibri" pitchFamily="34" charset="0"/>
                <a:ea typeface="Calibri" pitchFamily="34" charset="0"/>
                <a:cs typeface="Calibri" pitchFamily="34" charset="0"/>
                <a:sym typeface="Calibri" pitchFamily="34" charset="0"/>
              </a:defRPr>
            </a:lvl5pPr>
            <a:lvl6pPr marL="2278063" indent="1588" eaLnBrk="0" fontAlgn="base" hangingPunct="0">
              <a:spcBef>
                <a:spcPct val="0"/>
              </a:spcBef>
              <a:spcAft>
                <a:spcPct val="0"/>
              </a:spcAft>
              <a:defRPr>
                <a:solidFill>
                  <a:srgbClr val="000000"/>
                </a:solidFill>
                <a:latin typeface="Calibri" pitchFamily="34" charset="0"/>
                <a:ea typeface="Calibri" pitchFamily="34" charset="0"/>
                <a:cs typeface="Calibri" pitchFamily="34" charset="0"/>
                <a:sym typeface="Calibri" pitchFamily="34" charset="0"/>
              </a:defRPr>
            </a:lvl6pPr>
            <a:lvl7pPr marL="2735263" indent="1588" eaLnBrk="0" fontAlgn="base" hangingPunct="0">
              <a:spcBef>
                <a:spcPct val="0"/>
              </a:spcBef>
              <a:spcAft>
                <a:spcPct val="0"/>
              </a:spcAft>
              <a:defRPr>
                <a:solidFill>
                  <a:srgbClr val="000000"/>
                </a:solidFill>
                <a:latin typeface="Calibri" pitchFamily="34" charset="0"/>
                <a:ea typeface="Calibri" pitchFamily="34" charset="0"/>
                <a:cs typeface="Calibri" pitchFamily="34" charset="0"/>
                <a:sym typeface="Calibri" pitchFamily="34" charset="0"/>
              </a:defRPr>
            </a:lvl7pPr>
            <a:lvl8pPr marL="3192463" indent="1588" eaLnBrk="0" fontAlgn="base" hangingPunct="0">
              <a:spcBef>
                <a:spcPct val="0"/>
              </a:spcBef>
              <a:spcAft>
                <a:spcPct val="0"/>
              </a:spcAft>
              <a:defRPr>
                <a:solidFill>
                  <a:srgbClr val="000000"/>
                </a:solidFill>
                <a:latin typeface="Calibri" pitchFamily="34" charset="0"/>
                <a:ea typeface="Calibri" pitchFamily="34" charset="0"/>
                <a:cs typeface="Calibri" pitchFamily="34" charset="0"/>
                <a:sym typeface="Calibri" pitchFamily="34" charset="0"/>
              </a:defRPr>
            </a:lvl8pPr>
            <a:lvl9pPr marL="3649663" indent="1588" eaLnBrk="0" fontAlgn="base" hangingPunct="0">
              <a:spcBef>
                <a:spcPct val="0"/>
              </a:spcBef>
              <a:spcAft>
                <a:spcPct val="0"/>
              </a:spcAft>
              <a:defRPr>
                <a:solidFill>
                  <a:srgbClr val="000000"/>
                </a:solidFill>
                <a:latin typeface="Calibri" pitchFamily="34" charset="0"/>
                <a:ea typeface="Calibri" pitchFamily="34" charset="0"/>
                <a:cs typeface="Calibri" pitchFamily="34" charset="0"/>
                <a:sym typeface="Calibri" pitchFamily="34" charset="0"/>
              </a:defRPr>
            </a:lvl9pPr>
          </a:lstStyle>
          <a:p>
            <a:r>
              <a:rPr lang="en-GB" altLang="en-US" sz="2400" b="1" dirty="0">
                <a:solidFill>
                  <a:srgbClr val="FFFFFF"/>
                </a:solidFill>
              </a:rPr>
              <a:t>Financial Year 2022-23</a:t>
            </a:r>
          </a:p>
        </p:txBody>
      </p:sp>
      <p:graphicFrame>
        <p:nvGraphicFramePr>
          <p:cNvPr id="4" name="Table 3"/>
          <p:cNvGraphicFramePr>
            <a:graphicFrameLocks noGrp="1"/>
          </p:cNvGraphicFramePr>
          <p:nvPr>
            <p:extLst>
              <p:ext uri="{D42A27DB-BD31-4B8C-83A1-F6EECF244321}">
                <p14:modId xmlns:p14="http://schemas.microsoft.com/office/powerpoint/2010/main" val="644139314"/>
              </p:ext>
            </p:extLst>
          </p:nvPr>
        </p:nvGraphicFramePr>
        <p:xfrm>
          <a:off x="321146" y="462087"/>
          <a:ext cx="8496944" cy="2750888"/>
        </p:xfrm>
        <a:graphic>
          <a:graphicData uri="http://schemas.openxmlformats.org/drawingml/2006/table">
            <a:tbl>
              <a:tblPr>
                <a:tableStyleId>{2D5ABB26-0587-4C30-8999-92F81FD0307C}</a:tableStyleId>
              </a:tblPr>
              <a:tblGrid>
                <a:gridCol w="849694">
                  <a:extLst>
                    <a:ext uri="{9D8B030D-6E8A-4147-A177-3AD203B41FA5}">
                      <a16:colId xmlns:a16="http://schemas.microsoft.com/office/drawing/2014/main" val="20000"/>
                    </a:ext>
                  </a:extLst>
                </a:gridCol>
                <a:gridCol w="5037474">
                  <a:extLst>
                    <a:ext uri="{9D8B030D-6E8A-4147-A177-3AD203B41FA5}">
                      <a16:colId xmlns:a16="http://schemas.microsoft.com/office/drawing/2014/main" val="20001"/>
                    </a:ext>
                  </a:extLst>
                </a:gridCol>
                <a:gridCol w="2609776">
                  <a:extLst>
                    <a:ext uri="{9D8B030D-6E8A-4147-A177-3AD203B41FA5}">
                      <a16:colId xmlns:a16="http://schemas.microsoft.com/office/drawing/2014/main" val="20002"/>
                    </a:ext>
                  </a:extLst>
                </a:gridCol>
              </a:tblGrid>
              <a:tr h="599997">
                <a:tc gridSpan="2">
                  <a:txBody>
                    <a:bodyPr/>
                    <a:lstStyle/>
                    <a:p>
                      <a:pPr algn="l" rtl="0" fontAlgn="ctr"/>
                      <a:endParaRPr lang="en-GB" sz="18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hMerge="1">
                  <a:txBody>
                    <a:bodyPr/>
                    <a:lstStyle/>
                    <a:p>
                      <a:endParaRPr lang="en-GB"/>
                    </a:p>
                  </a:txBody>
                  <a:tcPr/>
                </a:tc>
                <a:tc>
                  <a:txBody>
                    <a:bodyPr/>
                    <a:lstStyle/>
                    <a:p>
                      <a:pPr algn="l" fontAlgn="b"/>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10000"/>
                  </a:ext>
                </a:extLst>
              </a:tr>
              <a:tr h="333826">
                <a:tc gridSpan="2">
                  <a:txBody>
                    <a:bodyPr/>
                    <a:lstStyle/>
                    <a:p>
                      <a:pPr algn="l" rtl="0" fontAlgn="ctr"/>
                      <a:r>
                        <a:rPr lang="en-GB" sz="1800" u="none" strike="noStrike" dirty="0">
                          <a:effectLst/>
                          <a:latin typeface="Arial" panose="020B0604020202020204" pitchFamily="34" charset="0"/>
                          <a:cs typeface="Arial" panose="020B0604020202020204" pitchFamily="34" charset="0"/>
                        </a:rPr>
                        <a:t>Period 5 Finance </a:t>
                      </a:r>
                      <a:r>
                        <a:rPr lang="en-GB" sz="1800" u="none" strike="noStrike" baseline="0" dirty="0">
                          <a:effectLst/>
                          <a:latin typeface="Arial" panose="020B0604020202020204" pitchFamily="34" charset="0"/>
                          <a:cs typeface="Arial" panose="020B0604020202020204" pitchFamily="34" charset="0"/>
                        </a:rPr>
                        <a:t>Report</a:t>
                      </a:r>
                      <a:endParaRPr lang="en-GB" sz="18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solidFill>
                      <a:schemeClr val="accent1">
                        <a:lumMod val="40000"/>
                        <a:lumOff val="60000"/>
                      </a:schemeClr>
                    </a:solidFill>
                  </a:tcPr>
                </a:tc>
                <a:tc hMerge="1">
                  <a:txBody>
                    <a:bodyPr/>
                    <a:lstStyle/>
                    <a:p>
                      <a:endParaRPr lang="en-GB"/>
                    </a:p>
                  </a:txBody>
                  <a:tcPr/>
                </a:tc>
                <a:tc>
                  <a:txBody>
                    <a:bodyPr/>
                    <a:lstStyle/>
                    <a:p>
                      <a:pPr algn="ctr" fontAlgn="b"/>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solidFill>
                      <a:schemeClr val="accent1">
                        <a:lumMod val="40000"/>
                        <a:lumOff val="60000"/>
                      </a:schemeClr>
                    </a:solidFill>
                  </a:tcPr>
                </a:tc>
                <a:extLst>
                  <a:ext uri="{0D108BD9-81ED-4DB2-BD59-A6C34878D82A}">
                    <a16:rowId xmlns:a16="http://schemas.microsoft.com/office/drawing/2014/main" val="10001"/>
                  </a:ext>
                </a:extLst>
              </a:tr>
              <a:tr h="426305">
                <a:tc>
                  <a:txBody>
                    <a:bodyPr/>
                    <a:lstStyle/>
                    <a:p>
                      <a:pPr algn="l" fontAlgn="b"/>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just" rtl="0" fontAlgn="ctr"/>
                      <a:r>
                        <a:rPr lang="en-GB" sz="1400" u="none" strike="noStrike" dirty="0">
                          <a:effectLst/>
                          <a:latin typeface="Arial" panose="020B0604020202020204" pitchFamily="34" charset="0"/>
                          <a:cs typeface="Arial" panose="020B0604020202020204" pitchFamily="34" charset="0"/>
                        </a:rPr>
                        <a:t>Executive Summary</a:t>
                      </a: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b"/>
                      <a:r>
                        <a:rPr lang="en-GB" sz="1400" u="none" strike="noStrike" dirty="0">
                          <a:effectLst/>
                          <a:latin typeface="Arial" panose="020B0604020202020204" pitchFamily="34" charset="0"/>
                          <a:cs typeface="Arial" panose="020B0604020202020204" pitchFamily="34" charset="0"/>
                        </a:rPr>
                        <a:t>3</a:t>
                      </a: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10002"/>
                  </a:ext>
                </a:extLst>
              </a:tr>
              <a:tr h="347690">
                <a:tc>
                  <a:txBody>
                    <a:bodyPr/>
                    <a:lstStyle/>
                    <a:p>
                      <a:pPr algn="l" fontAlgn="b"/>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just" rtl="0" fontAlgn="ctr"/>
                      <a:r>
                        <a:rPr lang="en-GB" sz="1400" b="0" i="0" u="none" strike="noStrike" dirty="0">
                          <a:solidFill>
                            <a:srgbClr val="000000"/>
                          </a:solidFill>
                          <a:effectLst/>
                          <a:latin typeface="Arial" panose="020B0604020202020204" pitchFamily="34" charset="0"/>
                          <a:cs typeface="Arial" panose="020B0604020202020204" pitchFamily="34" charset="0"/>
                        </a:rPr>
                        <a:t>Integrated Commissioning Fund Budgets</a:t>
                      </a:r>
                    </a:p>
                  </a:txBody>
                  <a:tcPr marL="0" marR="0" marT="0" marB="0" anchor="ctr"/>
                </a:tc>
                <a:tc>
                  <a:txBody>
                    <a:bodyPr/>
                    <a:lstStyle/>
                    <a:p>
                      <a:pPr algn="ctr" fontAlgn="b"/>
                      <a:r>
                        <a:rPr lang="en-GB" sz="1400" b="0" i="0" u="none" strike="noStrike" dirty="0">
                          <a:solidFill>
                            <a:srgbClr val="000000"/>
                          </a:solidFill>
                          <a:effectLst/>
                          <a:latin typeface="Arial" panose="020B0604020202020204" pitchFamily="34" charset="0"/>
                          <a:cs typeface="Arial" panose="020B0604020202020204" pitchFamily="34" charset="0"/>
                        </a:rPr>
                        <a:t>4 </a:t>
                      </a:r>
                    </a:p>
                  </a:txBody>
                  <a:tcPr marL="0" marR="0" marT="0" marB="0" anchor="ctr"/>
                </a:tc>
                <a:extLst>
                  <a:ext uri="{0D108BD9-81ED-4DB2-BD59-A6C34878D82A}">
                    <a16:rowId xmlns:a16="http://schemas.microsoft.com/office/drawing/2014/main" val="10003"/>
                  </a:ext>
                </a:extLst>
              </a:tr>
              <a:tr h="347690">
                <a:tc>
                  <a:txBody>
                    <a:bodyPr/>
                    <a:lstStyle/>
                    <a:p>
                      <a:pPr algn="l" fontAlgn="b"/>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just" rtl="0" fontAlgn="ctr"/>
                      <a:r>
                        <a:rPr lang="en-GB" sz="1400" b="0" i="0" u="none" strike="noStrike" dirty="0">
                          <a:solidFill>
                            <a:srgbClr val="000000"/>
                          </a:solidFill>
                          <a:effectLst/>
                          <a:latin typeface="Arial" panose="020B0604020202020204" pitchFamily="34" charset="0"/>
                          <a:cs typeface="Arial" panose="020B0604020202020204" pitchFamily="34" charset="0"/>
                        </a:rPr>
                        <a:t>Integrated Commissioning Fund Commentary</a:t>
                      </a:r>
                    </a:p>
                  </a:txBody>
                  <a:tcPr marL="0" marR="0" marT="0" marB="0" anchor="ctr"/>
                </a:tc>
                <a:tc>
                  <a:txBody>
                    <a:bodyPr/>
                    <a:lstStyle/>
                    <a:p>
                      <a:pPr algn="ctr" fontAlgn="b"/>
                      <a:r>
                        <a:rPr lang="en-GB" sz="1400" b="0" i="0" u="none" strike="noStrike" baseline="0" dirty="0">
                          <a:solidFill>
                            <a:srgbClr val="000000"/>
                          </a:solidFill>
                          <a:effectLst/>
                          <a:latin typeface="Arial" panose="020B0604020202020204" pitchFamily="34" charset="0"/>
                          <a:cs typeface="Arial" panose="020B0604020202020204" pitchFamily="34" charset="0"/>
                        </a:rPr>
                        <a:t>5 – 6</a:t>
                      </a: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10005"/>
                  </a:ext>
                </a:extLst>
              </a:tr>
              <a:tr h="347690">
                <a:tc>
                  <a:txBody>
                    <a:bodyPr/>
                    <a:lstStyle/>
                    <a:p>
                      <a:pPr algn="l" fontAlgn="b"/>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just" rtl="0" fontAlgn="ctr"/>
                      <a:r>
                        <a:rPr lang="en-GB" sz="1400" b="0" i="0" u="none" strike="noStrike" dirty="0">
                          <a:solidFill>
                            <a:srgbClr val="000000"/>
                          </a:solidFill>
                          <a:effectLst/>
                          <a:latin typeface="Arial" panose="020B0604020202020204" pitchFamily="34" charset="0"/>
                          <a:cs typeface="Arial" panose="020B0604020202020204" pitchFamily="34" charset="0"/>
                        </a:rPr>
                        <a:t>ICFT Position</a:t>
                      </a:r>
                    </a:p>
                  </a:txBody>
                  <a:tcPr marL="0" marR="0" marT="0" marB="0" anchor="ctr"/>
                </a:tc>
                <a:tc>
                  <a:txBody>
                    <a:bodyPr/>
                    <a:lstStyle/>
                    <a:p>
                      <a:pPr algn="ctr" fontAlgn="b"/>
                      <a:r>
                        <a:rPr lang="en-GB" sz="1400" b="0" i="0" u="none" strike="noStrike" baseline="0" dirty="0">
                          <a:solidFill>
                            <a:srgbClr val="000000"/>
                          </a:solidFill>
                          <a:effectLst/>
                          <a:latin typeface="Arial" panose="020B0604020202020204" pitchFamily="34" charset="0"/>
                          <a:cs typeface="Arial" panose="020B0604020202020204" pitchFamily="34" charset="0"/>
                        </a:rPr>
                        <a:t>7 – 8</a:t>
                      </a:r>
                    </a:p>
                  </a:txBody>
                  <a:tcPr marL="0" marR="0" marT="0" marB="0" anchor="ctr"/>
                </a:tc>
                <a:extLst>
                  <a:ext uri="{0D108BD9-81ED-4DB2-BD59-A6C34878D82A}">
                    <a16:rowId xmlns:a16="http://schemas.microsoft.com/office/drawing/2014/main" val="10006"/>
                  </a:ext>
                </a:extLst>
              </a:tr>
              <a:tr h="347690">
                <a:tc>
                  <a:txBody>
                    <a:bodyPr/>
                    <a:lstStyle/>
                    <a:p>
                      <a:pPr algn="l" fontAlgn="b"/>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endParaRPr lang="en-GB" dirty="0"/>
                    </a:p>
                  </a:txBody>
                  <a:tcPr marL="0" marR="0" marT="0" marB="0" anchor="ctr"/>
                </a:tc>
                <a:tc>
                  <a:txBody>
                    <a:bodyPr/>
                    <a:lstStyle/>
                    <a:p>
                      <a:endParaRPr lang="en-GB" dirty="0"/>
                    </a:p>
                  </a:txBody>
                  <a:tcPr marL="0" marR="0" marT="0" marB="0" anchor="ctr"/>
                </a:tc>
                <a:extLst>
                  <a:ext uri="{0D108BD9-81ED-4DB2-BD59-A6C34878D82A}">
                    <a16:rowId xmlns:a16="http://schemas.microsoft.com/office/drawing/2014/main" val="2235452502"/>
                  </a:ext>
                </a:extLst>
              </a:tr>
            </a:tbl>
          </a:graphicData>
        </a:graphic>
      </p:graphicFrame>
      <p:sp>
        <p:nvSpPr>
          <p:cNvPr id="6" name="Rectangle 5"/>
          <p:cNvSpPr/>
          <p:nvPr/>
        </p:nvSpPr>
        <p:spPr>
          <a:xfrm>
            <a:off x="395536" y="4509120"/>
            <a:ext cx="8280920" cy="1728192"/>
          </a:xfrm>
          <a:prstGeom prst="rect">
            <a:avLst/>
          </a:prstGeom>
          <a:solidFill>
            <a:schemeClr val="accent1">
              <a:lumMod val="20000"/>
              <a:lumOff val="80000"/>
            </a:schemeClr>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i="1" dirty="0">
                <a:solidFill>
                  <a:schemeClr val="tx1"/>
                </a:solidFill>
                <a:latin typeface="Arial" pitchFamily="34" charset="0"/>
                <a:cs typeface="Arial" pitchFamily="34" charset="0"/>
              </a:rPr>
              <a:t>This report covers spend across the Tameside Strategic Commission (Delegated Tameside Locality budgets from Greater Manchester Integrated Care Board (ICB), Tameside Metropolitan Borough Council (TMBC)) and Tameside &amp; Glossop Integrated Care Foundation Trust (ICFT).  </a:t>
            </a:r>
          </a:p>
          <a:p>
            <a:pPr algn="ctr"/>
            <a:endParaRPr lang="en-GB" sz="600" i="1" dirty="0">
              <a:solidFill>
                <a:schemeClr val="tx1"/>
              </a:solidFill>
              <a:latin typeface="Arial" pitchFamily="34" charset="0"/>
              <a:cs typeface="Arial" pitchFamily="34" charset="0"/>
            </a:endParaRPr>
          </a:p>
          <a:p>
            <a:pPr algn="ctr"/>
            <a:r>
              <a:rPr lang="en-GB" sz="1100" i="1" dirty="0">
                <a:solidFill>
                  <a:schemeClr val="tx1"/>
                </a:solidFill>
                <a:latin typeface="Arial" pitchFamily="34" charset="0"/>
                <a:cs typeface="Arial" pitchFamily="34" charset="0"/>
              </a:rPr>
              <a:t>Forecasts reflect a full 12 months for TMBC, but only 9 months for the ICB for the period 1 July 2022 to 31 March 2023.  </a:t>
            </a:r>
          </a:p>
          <a:p>
            <a:pPr algn="ctr"/>
            <a:endParaRPr lang="en-GB" sz="600" i="1" dirty="0">
              <a:solidFill>
                <a:schemeClr val="tx1"/>
              </a:solidFill>
              <a:latin typeface="Arial" pitchFamily="34" charset="0"/>
              <a:cs typeface="Arial" pitchFamily="34" charset="0"/>
            </a:endParaRPr>
          </a:p>
          <a:p>
            <a:pPr algn="ctr"/>
            <a:r>
              <a:rPr lang="en-GB" sz="1100" i="1" dirty="0">
                <a:solidFill>
                  <a:schemeClr val="tx1"/>
                </a:solidFill>
                <a:latin typeface="Arial" pitchFamily="34" charset="0"/>
                <a:cs typeface="Arial" pitchFamily="34" charset="0"/>
              </a:rPr>
              <a:t>It does not incorporate financial data for Tameside &amp; Glossop CCG, which ceased to exist on 30 June 2022.  The CCG closedown position has been reported separately.</a:t>
            </a:r>
          </a:p>
          <a:p>
            <a:pPr algn="ctr"/>
            <a:endParaRPr lang="en-GB" sz="600" i="1" dirty="0">
              <a:solidFill>
                <a:schemeClr val="tx1"/>
              </a:solidFill>
              <a:latin typeface="Arial" pitchFamily="34" charset="0"/>
              <a:cs typeface="Arial" pitchFamily="34" charset="0"/>
            </a:endParaRPr>
          </a:p>
          <a:p>
            <a:pPr algn="ctr"/>
            <a:r>
              <a:rPr lang="en-GB" sz="1100" i="1" dirty="0">
                <a:solidFill>
                  <a:schemeClr val="tx1"/>
                </a:solidFill>
                <a:latin typeface="Arial" pitchFamily="34" charset="0"/>
                <a:cs typeface="Arial" pitchFamily="34" charset="0"/>
              </a:rPr>
              <a:t>The report does not capture any health spend relating to Glossop, where commissioning responsibility was transferred to Derby &amp; Derbyshire ICB from 1 July 2022.</a:t>
            </a:r>
          </a:p>
        </p:txBody>
      </p:sp>
      <p:sp>
        <p:nvSpPr>
          <p:cNvPr id="2" name="Footer Placeholder 1"/>
          <p:cNvSpPr>
            <a:spLocks noGrp="1"/>
          </p:cNvSpPr>
          <p:nvPr>
            <p:ph type="ftr" sz="quarter" idx="11"/>
          </p:nvPr>
        </p:nvSpPr>
        <p:spPr/>
        <p:txBody>
          <a:bodyPr/>
          <a:lstStyle/>
          <a:p>
            <a:r>
              <a:rPr lang="en-GB" dirty="0"/>
              <a:t>Financial Year Ending 31 March 2023</a:t>
            </a:r>
          </a:p>
        </p:txBody>
      </p:sp>
      <p:sp>
        <p:nvSpPr>
          <p:cNvPr id="7" name="Slide Number Placeholder 2"/>
          <p:cNvSpPr>
            <a:spLocks noGrp="1"/>
          </p:cNvSpPr>
          <p:nvPr>
            <p:ph type="sldNum" sz="quarter" idx="10"/>
          </p:nvPr>
        </p:nvSpPr>
        <p:spPr>
          <a:xfrm>
            <a:off x="8706967" y="6405200"/>
            <a:ext cx="357658" cy="365125"/>
          </a:xfrm>
        </p:spPr>
        <p:txBody>
          <a:bodyPr/>
          <a:lstStyle/>
          <a:p>
            <a:pPr>
              <a:defRPr/>
            </a:pPr>
            <a:fld id="{613EADDF-3545-4E98-B654-1563625629F2}" type="slidenum">
              <a:rPr lang="en-US" altLang="en-US" smtClean="0"/>
              <a:pPr>
                <a:defRPr/>
              </a:pPr>
              <a:t>2</a:t>
            </a:fld>
            <a:endParaRPr lang="en-US" altLang="en-US" dirty="0"/>
          </a:p>
        </p:txBody>
      </p:sp>
    </p:spTree>
    <p:extLst>
      <p:ext uri="{BB962C8B-B14F-4D97-AF65-F5344CB8AC3E}">
        <p14:creationId xmlns:p14="http://schemas.microsoft.com/office/powerpoint/2010/main" val="2655597044"/>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4396" y="1"/>
            <a:ext cx="9148396" cy="461895"/>
          </a:xfrm>
          <a:prstGeom prst="rect">
            <a:avLst/>
          </a:prstGeom>
          <a:solidFill>
            <a:schemeClr val="accent1"/>
          </a:solidFill>
          <a:ln>
            <a:noFill/>
          </a:ln>
          <a:effectLst/>
        </p:spPr>
        <p:txBody>
          <a:bodyPr wrap="square" lIns="91669" tIns="45834" rIns="91669" bIns="45834">
            <a:spAutoFit/>
          </a:bodyPr>
          <a:lstStyle/>
          <a:p>
            <a:pPr marL="177800"/>
            <a:r>
              <a:rPr lang="en-GB" sz="2400" b="1" dirty="0">
                <a:ln w="0"/>
                <a:solidFill>
                  <a:schemeClr val="bg1"/>
                </a:solidFill>
                <a:cs typeface="Calibri" panose="020F0502020204030204" pitchFamily="34" charset="0"/>
              </a:rPr>
              <a:t>Finance Update Report – Executive Summary</a:t>
            </a:r>
          </a:p>
        </p:txBody>
      </p:sp>
      <p:sp>
        <p:nvSpPr>
          <p:cNvPr id="11" name="Rectangle 10"/>
          <p:cNvSpPr/>
          <p:nvPr/>
        </p:nvSpPr>
        <p:spPr>
          <a:xfrm>
            <a:off x="93972" y="569680"/>
            <a:ext cx="6134211" cy="4644000"/>
          </a:xfrm>
          <a:prstGeom prst="rect">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600" b="1" dirty="0">
              <a:solidFill>
                <a:schemeClr val="tx1"/>
              </a:solidFill>
            </a:endParaRPr>
          </a:p>
        </p:txBody>
      </p:sp>
      <p:pic>
        <p:nvPicPr>
          <p:cNvPr id="14"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84071" y="2124355"/>
            <a:ext cx="619125" cy="19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ectangle 15"/>
          <p:cNvSpPr/>
          <p:nvPr/>
        </p:nvSpPr>
        <p:spPr>
          <a:xfrm>
            <a:off x="6328799" y="568800"/>
            <a:ext cx="2700000" cy="4644000"/>
          </a:xfrm>
          <a:prstGeom prst="rect">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600" b="1" dirty="0">
              <a:solidFill>
                <a:schemeClr val="tx1"/>
              </a:solidFill>
            </a:endParaRPr>
          </a:p>
        </p:txBody>
      </p:sp>
      <p:sp>
        <p:nvSpPr>
          <p:cNvPr id="17" name="Rectangle 16"/>
          <p:cNvSpPr/>
          <p:nvPr/>
        </p:nvSpPr>
        <p:spPr>
          <a:xfrm>
            <a:off x="6326267" y="570740"/>
            <a:ext cx="2699999" cy="1415772"/>
          </a:xfrm>
          <a:prstGeom prst="rect">
            <a:avLst/>
          </a:prstGeom>
        </p:spPr>
        <p:txBody>
          <a:bodyPr wrap="square">
            <a:spAutoFit/>
          </a:bodyPr>
          <a:lstStyle/>
          <a:p>
            <a:pPr lvl="0" algn="ctr">
              <a:spcBef>
                <a:spcPts val="200"/>
              </a:spcBef>
            </a:pPr>
            <a:r>
              <a:rPr lang="en-GB" sz="1400" b="1" dirty="0">
                <a:solidFill>
                  <a:prstClr val="black"/>
                </a:solidFill>
                <a:latin typeface="Arial" pitchFamily="34" charset="0"/>
                <a:cs typeface="Arial" pitchFamily="34" charset="0"/>
              </a:rPr>
              <a:t>ICB Locality Position</a:t>
            </a:r>
          </a:p>
          <a:p>
            <a:pPr algn="just">
              <a:spcAft>
                <a:spcPts val="600"/>
              </a:spcAft>
            </a:pPr>
            <a:r>
              <a:rPr lang="en-GB" sz="600" b="1" dirty="0">
                <a:solidFill>
                  <a:prstClr val="black"/>
                </a:solidFill>
                <a:latin typeface="Arial" pitchFamily="34" charset="0"/>
                <a:cs typeface="Arial" pitchFamily="34" charset="0"/>
              </a:rPr>
              <a:t/>
            </a:r>
            <a:br>
              <a:rPr lang="en-GB" sz="600" b="1" dirty="0">
                <a:solidFill>
                  <a:prstClr val="black"/>
                </a:solidFill>
                <a:latin typeface="Arial" pitchFamily="34" charset="0"/>
                <a:cs typeface="Arial" pitchFamily="34" charset="0"/>
              </a:rPr>
            </a:br>
            <a:r>
              <a:rPr lang="en-GB" sz="1100" dirty="0">
                <a:solidFill>
                  <a:prstClr val="black"/>
                </a:solidFill>
                <a:latin typeface="Arial" pitchFamily="34" charset="0"/>
                <a:cs typeface="Arial" pitchFamily="34" charset="0"/>
              </a:rPr>
              <a:t>Final delegated budgets for localities are not yet in place.  As such indicative budgets have been reported, with an assumption that we will deliver a £595k surplus as per plan (and consistent with wider ICB reporting for M5). </a:t>
            </a:r>
          </a:p>
        </p:txBody>
      </p:sp>
      <p:sp>
        <p:nvSpPr>
          <p:cNvPr id="13" name="Slide Number Placeholder 2"/>
          <p:cNvSpPr>
            <a:spLocks noGrp="1"/>
          </p:cNvSpPr>
          <p:nvPr>
            <p:ph type="sldNum" sz="quarter" idx="10"/>
          </p:nvPr>
        </p:nvSpPr>
        <p:spPr>
          <a:xfrm>
            <a:off x="8706967" y="6405200"/>
            <a:ext cx="357658" cy="365125"/>
          </a:xfrm>
        </p:spPr>
        <p:txBody>
          <a:bodyPr/>
          <a:lstStyle/>
          <a:p>
            <a:pPr>
              <a:defRPr/>
            </a:pPr>
            <a:fld id="{613EADDF-3545-4E98-B654-1563625629F2}" type="slidenum">
              <a:rPr lang="en-US" altLang="en-US" smtClean="0"/>
              <a:pPr>
                <a:defRPr/>
              </a:pPr>
              <a:t>3</a:t>
            </a:fld>
            <a:endParaRPr lang="en-US" altLang="en-US" dirty="0"/>
          </a:p>
        </p:txBody>
      </p:sp>
      <p:sp>
        <p:nvSpPr>
          <p:cNvPr id="10" name="Rectangle 9"/>
          <p:cNvSpPr/>
          <p:nvPr/>
        </p:nvSpPr>
        <p:spPr>
          <a:xfrm>
            <a:off x="115201" y="632826"/>
            <a:ext cx="6110450" cy="4626908"/>
          </a:xfrm>
          <a:prstGeom prst="rect">
            <a:avLst/>
          </a:prstGeom>
        </p:spPr>
        <p:txBody>
          <a:bodyPr wrap="square">
            <a:spAutoFit/>
          </a:bodyPr>
          <a:lstStyle/>
          <a:p>
            <a:pPr lvl="0">
              <a:spcAft>
                <a:spcPts val="1000"/>
              </a:spcAft>
            </a:pPr>
            <a:r>
              <a:rPr lang="en-GB" sz="1100" dirty="0">
                <a:latin typeface="Arial" panose="020B0604020202020204" pitchFamily="34" charset="0"/>
                <a:cs typeface="Arial" panose="020B0604020202020204" pitchFamily="34" charset="0"/>
              </a:rPr>
              <a:t>Tameside &amp; Glossop CCG formally closed down on 30th June 2022, with responsibilities transferring to either Greater Manchester ICB or Derby &amp; Derbyshire ICB.  As such the scope of this report is different to that of previous months.</a:t>
            </a:r>
          </a:p>
          <a:p>
            <a:pPr algn="just">
              <a:spcAft>
                <a:spcPts val="1000"/>
              </a:spcAft>
            </a:pPr>
            <a:r>
              <a:rPr lang="en-GB" sz="1100" dirty="0">
                <a:latin typeface="Arial" panose="020B0604020202020204" pitchFamily="34" charset="0"/>
                <a:cs typeface="Arial" panose="020B0604020202020204" pitchFamily="34" charset="0"/>
              </a:rPr>
              <a:t>Reporting for TMBC and ICFT continues as usual, but the CCG position has been replaced by budgets delegated to the Tameside Locality by GM ICB. The report no longer includes any health spend relating to Glossop, where commissioning responsibility was transferred to Derbyshire.</a:t>
            </a:r>
          </a:p>
          <a:p>
            <a:pPr algn="just">
              <a:spcAft>
                <a:spcPts val="1000"/>
              </a:spcAft>
            </a:pPr>
            <a:r>
              <a:rPr lang="en-GB" sz="1100" dirty="0">
                <a:latin typeface="Arial" panose="020B0604020202020204" pitchFamily="34" charset="0"/>
                <a:cs typeface="Arial" panose="020B0604020202020204" pitchFamily="34" charset="0"/>
              </a:rPr>
              <a:t>Month 5 is the second month in which the ICB has been operational.  As such final approved delegated budgets at locality level have not yet been confirmed. Work is ongoing to finalise budgets, but in the meantime this report presents indicative locality budgets.  </a:t>
            </a:r>
          </a:p>
          <a:p>
            <a:pPr algn="just">
              <a:spcAft>
                <a:spcPts val="1000"/>
              </a:spcAft>
            </a:pPr>
            <a:r>
              <a:rPr lang="en-GB" sz="1100" dirty="0">
                <a:latin typeface="Arial" panose="020B0604020202020204" pitchFamily="34" charset="0"/>
                <a:cs typeface="Arial" panose="020B0604020202020204" pitchFamily="34" charset="0"/>
              </a:rPr>
              <a:t>Plans for Tameside were submitted for delivery of a £595k surplus in 22/23.  At M5 we assume that this plan will be delivered, which in line with wider ICB reporting for M5.  The plan to deliver a surplus requires savings of £7.8m to be found, and whilst there is risk of achievement, it is currently expected that Tameside will be on target, however work continues to ensure that savings identified become recurrent. </a:t>
            </a:r>
          </a:p>
          <a:p>
            <a:pPr algn="just">
              <a:spcAft>
                <a:spcPts val="1000"/>
              </a:spcAft>
            </a:pPr>
            <a:r>
              <a:rPr lang="en-GB" sz="1100" dirty="0">
                <a:latin typeface="Arial" panose="020B0604020202020204" pitchFamily="34" charset="0"/>
                <a:cs typeface="Arial" panose="020B0604020202020204" pitchFamily="34" charset="0"/>
              </a:rPr>
              <a:t>As highlighted previously, the Council is facing significant and growing inflationary pressures across a number of areas, combined with demand pressures in Adults and Children’s services, resulting in a significant forecast overspend by 31 March 2023 of £11,117k. This represents a £1,188k improvement since M4, driven largely by additional investment income resulting from increases to interest rates.</a:t>
            </a:r>
          </a:p>
          <a:p>
            <a:pPr algn="just">
              <a:spcAft>
                <a:spcPts val="1000"/>
              </a:spcAft>
            </a:pPr>
            <a:r>
              <a:rPr lang="en-GB" sz="1100" dirty="0">
                <a:latin typeface="Arial" panose="020B0604020202020204" pitchFamily="34" charset="0"/>
                <a:cs typeface="Arial" panose="020B0604020202020204" pitchFamily="34" charset="0"/>
              </a:rPr>
              <a:t>Ongoing demand and cost pressures on Council budgets will have implications for the 2023/24 budget and work is in progress to identify mitigations for 2022/23, whilst planning for 2023/24.  </a:t>
            </a:r>
            <a:endParaRPr lang="en-GB" sz="1100" b="1" dirty="0">
              <a:solidFill>
                <a:srgbClr val="FF0000"/>
              </a:solidFill>
              <a:latin typeface="Arial" panose="020B0604020202020204" pitchFamily="34" charset="0"/>
              <a:cs typeface="Arial" panose="020B0604020202020204" pitchFamily="34" charset="0"/>
            </a:endParaRPr>
          </a:p>
        </p:txBody>
      </p:sp>
      <p:sp>
        <p:nvSpPr>
          <p:cNvPr id="12" name="Rectangle 11"/>
          <p:cNvSpPr/>
          <p:nvPr/>
        </p:nvSpPr>
        <p:spPr>
          <a:xfrm>
            <a:off x="6326266" y="2025963"/>
            <a:ext cx="2699999" cy="1708160"/>
          </a:xfrm>
          <a:prstGeom prst="rect">
            <a:avLst/>
          </a:prstGeom>
        </p:spPr>
        <p:txBody>
          <a:bodyPr wrap="square">
            <a:spAutoFit/>
          </a:bodyPr>
          <a:lstStyle/>
          <a:p>
            <a:pPr lvl="0" algn="ctr">
              <a:spcBef>
                <a:spcPts val="200"/>
              </a:spcBef>
            </a:pPr>
            <a:r>
              <a:rPr lang="en-GB" sz="1400" b="1" dirty="0">
                <a:solidFill>
                  <a:prstClr val="black"/>
                </a:solidFill>
                <a:latin typeface="Arial" pitchFamily="34" charset="0"/>
                <a:cs typeface="Arial" pitchFamily="34" charset="0"/>
              </a:rPr>
              <a:t>Council Financial Position</a:t>
            </a:r>
          </a:p>
          <a:p>
            <a:pPr algn="just">
              <a:spcAft>
                <a:spcPts val="600"/>
              </a:spcAft>
            </a:pPr>
            <a:r>
              <a:rPr lang="en-GB" sz="1400" b="1" dirty="0">
                <a:solidFill>
                  <a:srgbClr val="FF0000"/>
                </a:solidFill>
                <a:latin typeface="Arial" pitchFamily="34" charset="0"/>
                <a:cs typeface="Arial" pitchFamily="34" charset="0"/>
              </a:rPr>
              <a:t>(£11,117k)</a:t>
            </a:r>
            <a:br>
              <a:rPr lang="en-GB" sz="1400" b="1" dirty="0">
                <a:solidFill>
                  <a:srgbClr val="FF0000"/>
                </a:solidFill>
                <a:latin typeface="Arial" pitchFamily="34" charset="0"/>
                <a:cs typeface="Arial" pitchFamily="34" charset="0"/>
              </a:rPr>
            </a:br>
            <a:r>
              <a:rPr lang="en-GB" sz="1100" dirty="0">
                <a:solidFill>
                  <a:prstClr val="black"/>
                </a:solidFill>
                <a:latin typeface="Arial" panose="020B0604020202020204" pitchFamily="34" charset="0"/>
                <a:cs typeface="Arial" panose="020B0604020202020204" pitchFamily="34" charset="0"/>
              </a:rPr>
              <a:t>The forecast overspend on Council budgets has improved by £1,188k  since M4, driven largely by additional investment income resulting from increases to interest rates.  However there is still significant work required to balance the 22/23 position.</a:t>
            </a:r>
          </a:p>
        </p:txBody>
      </p:sp>
      <p:sp>
        <p:nvSpPr>
          <p:cNvPr id="3" name="Rectangle 2"/>
          <p:cNvSpPr/>
          <p:nvPr/>
        </p:nvSpPr>
        <p:spPr>
          <a:xfrm>
            <a:off x="6326388" y="3764541"/>
            <a:ext cx="2699999" cy="1369606"/>
          </a:xfrm>
          <a:prstGeom prst="rect">
            <a:avLst/>
          </a:prstGeom>
        </p:spPr>
        <p:txBody>
          <a:bodyPr wrap="square">
            <a:spAutoFit/>
          </a:bodyPr>
          <a:lstStyle/>
          <a:p>
            <a:pPr lvl="0" algn="ctr">
              <a:spcBef>
                <a:spcPts val="200"/>
              </a:spcBef>
            </a:pPr>
            <a:r>
              <a:rPr lang="en-GB" sz="1400" b="1" dirty="0">
                <a:solidFill>
                  <a:prstClr val="black"/>
                </a:solidFill>
                <a:latin typeface="Arial" pitchFamily="34" charset="0"/>
                <a:cs typeface="Arial" pitchFamily="34" charset="0"/>
              </a:rPr>
              <a:t>ICFT Position</a:t>
            </a:r>
          </a:p>
          <a:p>
            <a:pPr algn="just">
              <a:spcAft>
                <a:spcPts val="600"/>
              </a:spcAft>
            </a:pPr>
            <a:r>
              <a:rPr lang="en-GB" sz="1400" b="1" dirty="0">
                <a:solidFill>
                  <a:srgbClr val="FF0000"/>
                </a:solidFill>
                <a:latin typeface="Arial" pitchFamily="34" charset="0"/>
                <a:cs typeface="Arial" pitchFamily="34" charset="0"/>
              </a:rPr>
              <a:t>(£1,616k)</a:t>
            </a:r>
            <a:r>
              <a:rPr lang="en-GB" sz="1100" b="1" dirty="0">
                <a:solidFill>
                  <a:srgbClr val="FF0000"/>
                </a:solidFill>
                <a:latin typeface="Arial" pitchFamily="34" charset="0"/>
                <a:cs typeface="Arial" pitchFamily="34" charset="0"/>
              </a:rPr>
              <a:t/>
            </a:r>
            <a:br>
              <a:rPr lang="en-GB" sz="1100" b="1" dirty="0">
                <a:solidFill>
                  <a:srgbClr val="FF0000"/>
                </a:solidFill>
                <a:latin typeface="Arial" pitchFamily="34" charset="0"/>
                <a:cs typeface="Arial" pitchFamily="34" charset="0"/>
              </a:rPr>
            </a:br>
            <a:r>
              <a:rPr lang="en-GB" sz="1100" dirty="0">
                <a:solidFill>
                  <a:prstClr val="black"/>
                </a:solidFill>
                <a:latin typeface="Arial" panose="020B0604020202020204" pitchFamily="34" charset="0"/>
                <a:cs typeface="Arial" panose="020B0604020202020204" pitchFamily="34" charset="0"/>
              </a:rPr>
              <a:t>YTD adverse variance to plan, driven by a shortfall against efficiency target and continued pressures within Urgent and Emergency care and delayed discharges.</a:t>
            </a:r>
          </a:p>
        </p:txBody>
      </p:sp>
      <p:graphicFrame>
        <p:nvGraphicFramePr>
          <p:cNvPr id="5" name="Object 4"/>
          <p:cNvGraphicFramePr>
            <a:graphicFrameLocks noChangeAspect="1"/>
          </p:cNvGraphicFramePr>
          <p:nvPr>
            <p:extLst>
              <p:ext uri="{D42A27DB-BD31-4B8C-83A1-F6EECF244321}">
                <p14:modId xmlns:p14="http://schemas.microsoft.com/office/powerpoint/2010/main" val="3037347291"/>
              </p:ext>
            </p:extLst>
          </p:nvPr>
        </p:nvGraphicFramePr>
        <p:xfrm>
          <a:off x="178777" y="5306154"/>
          <a:ext cx="8782050" cy="1162050"/>
        </p:xfrm>
        <a:graphic>
          <a:graphicData uri="http://schemas.openxmlformats.org/presentationml/2006/ole">
            <mc:AlternateContent xmlns:mc="http://schemas.openxmlformats.org/markup-compatibility/2006">
              <mc:Choice xmlns:v="urn:schemas-microsoft-com:vml" Requires="v">
                <p:oleObj spid="_x0000_s1027" name="Binary Worksheet" r:id="rId5" imgW="8782084" imgH="1162008" progId="Excel.SheetBinaryMacroEnabled.12">
                  <p:embed/>
                </p:oleObj>
              </mc:Choice>
              <mc:Fallback>
                <p:oleObj name="Binary Worksheet" r:id="rId5" imgW="8782084" imgH="1162008" progId="Excel.SheetBinaryMacroEnabled.12">
                  <p:embed/>
                  <p:pic>
                    <p:nvPicPr>
                      <p:cNvPr id="0" name=""/>
                      <p:cNvPicPr/>
                      <p:nvPr/>
                    </p:nvPicPr>
                    <p:blipFill>
                      <a:blip r:embed="rId6"/>
                      <a:stretch>
                        <a:fillRect/>
                      </a:stretch>
                    </p:blipFill>
                    <p:spPr>
                      <a:xfrm>
                        <a:off x="178777" y="5306154"/>
                        <a:ext cx="8782050" cy="1162050"/>
                      </a:xfrm>
                      <a:prstGeom prst="rect">
                        <a:avLst/>
                      </a:prstGeom>
                    </p:spPr>
                  </p:pic>
                </p:oleObj>
              </mc:Fallback>
            </mc:AlternateContent>
          </a:graphicData>
        </a:graphic>
      </p:graphicFrame>
    </p:spTree>
    <p:extLst>
      <p:ext uri="{BB962C8B-B14F-4D97-AF65-F5344CB8AC3E}">
        <p14:creationId xmlns:p14="http://schemas.microsoft.com/office/powerpoint/2010/main" val="19082285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4396" y="1"/>
            <a:ext cx="9148396" cy="461895"/>
          </a:xfrm>
          <a:prstGeom prst="rect">
            <a:avLst/>
          </a:prstGeom>
          <a:solidFill>
            <a:schemeClr val="accent1"/>
          </a:solidFill>
          <a:ln>
            <a:noFill/>
          </a:ln>
          <a:effectLst/>
        </p:spPr>
        <p:txBody>
          <a:bodyPr wrap="square" lIns="91669" tIns="45834" rIns="91669" bIns="45834">
            <a:spAutoFit/>
          </a:bodyPr>
          <a:lstStyle/>
          <a:p>
            <a:pPr marL="177800"/>
            <a:r>
              <a:rPr lang="en-GB" sz="2400" b="1" dirty="0">
                <a:ln w="0"/>
                <a:solidFill>
                  <a:schemeClr val="bg1"/>
                </a:solidFill>
                <a:cs typeface="Calibri" panose="020F0502020204030204" pitchFamily="34" charset="0"/>
              </a:rPr>
              <a:t>Finance Update Report – Executive Summary</a:t>
            </a:r>
          </a:p>
        </p:txBody>
      </p:sp>
      <p:pic>
        <p:nvPicPr>
          <p:cNvPr id="14"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84071" y="2124355"/>
            <a:ext cx="619125" cy="19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Slide Number Placeholder 2"/>
          <p:cNvSpPr>
            <a:spLocks noGrp="1"/>
          </p:cNvSpPr>
          <p:nvPr>
            <p:ph type="sldNum" sz="quarter" idx="10"/>
          </p:nvPr>
        </p:nvSpPr>
        <p:spPr>
          <a:xfrm>
            <a:off x="8706967" y="6405200"/>
            <a:ext cx="357658" cy="365125"/>
          </a:xfrm>
        </p:spPr>
        <p:txBody>
          <a:bodyPr/>
          <a:lstStyle/>
          <a:p>
            <a:pPr>
              <a:defRPr/>
            </a:pPr>
            <a:fld id="{613EADDF-3545-4E98-B654-1563625629F2}" type="slidenum">
              <a:rPr lang="en-US" altLang="en-US" smtClean="0"/>
              <a:pPr>
                <a:defRPr/>
              </a:pPr>
              <a:t>4</a:t>
            </a:fld>
            <a:endParaRPr lang="en-US" altLang="en-US" dirty="0"/>
          </a:p>
        </p:txBody>
      </p:sp>
      <p:graphicFrame>
        <p:nvGraphicFramePr>
          <p:cNvPr id="3" name="Object 2"/>
          <p:cNvGraphicFramePr>
            <a:graphicFrameLocks noChangeAspect="1"/>
          </p:cNvGraphicFramePr>
          <p:nvPr>
            <p:extLst>
              <p:ext uri="{D42A27DB-BD31-4B8C-83A1-F6EECF244321}">
                <p14:modId xmlns:p14="http://schemas.microsoft.com/office/powerpoint/2010/main" val="4262394103"/>
              </p:ext>
            </p:extLst>
          </p:nvPr>
        </p:nvGraphicFramePr>
        <p:xfrm>
          <a:off x="180975" y="1104900"/>
          <a:ext cx="8782050" cy="4648200"/>
        </p:xfrm>
        <a:graphic>
          <a:graphicData uri="http://schemas.openxmlformats.org/presentationml/2006/ole">
            <mc:AlternateContent xmlns:mc="http://schemas.openxmlformats.org/markup-compatibility/2006">
              <mc:Choice xmlns:v="urn:schemas-microsoft-com:vml" Requires="v">
                <p:oleObj spid="_x0000_s2051" name="Binary Worksheet" r:id="rId5" imgW="8782084" imgH="4648034" progId="Excel.SheetBinaryMacroEnabled.12">
                  <p:embed/>
                </p:oleObj>
              </mc:Choice>
              <mc:Fallback>
                <p:oleObj name="Binary Worksheet" r:id="rId5" imgW="8782084" imgH="4648034" progId="Excel.SheetBinaryMacroEnabled.12">
                  <p:embed/>
                  <p:pic>
                    <p:nvPicPr>
                      <p:cNvPr id="0" name=""/>
                      <p:cNvPicPr/>
                      <p:nvPr/>
                    </p:nvPicPr>
                    <p:blipFill>
                      <a:blip r:embed="rId6"/>
                      <a:stretch>
                        <a:fillRect/>
                      </a:stretch>
                    </p:blipFill>
                    <p:spPr>
                      <a:xfrm>
                        <a:off x="180975" y="1104900"/>
                        <a:ext cx="8782050" cy="4648200"/>
                      </a:xfrm>
                      <a:prstGeom prst="rect">
                        <a:avLst/>
                      </a:prstGeom>
                    </p:spPr>
                  </p:pic>
                </p:oleObj>
              </mc:Fallback>
            </mc:AlternateContent>
          </a:graphicData>
        </a:graphic>
      </p:graphicFrame>
    </p:spTree>
    <p:extLst>
      <p:ext uri="{BB962C8B-B14F-4D97-AF65-F5344CB8AC3E}">
        <p14:creationId xmlns:p14="http://schemas.microsoft.com/office/powerpoint/2010/main" val="16594166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4396" y="1"/>
            <a:ext cx="9148396" cy="400340"/>
          </a:xfrm>
          <a:prstGeom prst="rect">
            <a:avLst/>
          </a:prstGeom>
          <a:solidFill>
            <a:schemeClr val="accent1"/>
          </a:solidFill>
          <a:ln>
            <a:noFill/>
          </a:ln>
          <a:effectLst/>
        </p:spPr>
        <p:txBody>
          <a:bodyPr wrap="square" lIns="91669" tIns="45834" rIns="91669" bIns="45834">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w="0"/>
                <a:solidFill>
                  <a:prstClr val="white"/>
                </a:solidFill>
                <a:effectLst/>
                <a:uLnTx/>
                <a:uFillTx/>
                <a:latin typeface="Arial" panose="020B0604020202020204" pitchFamily="34" charset="0"/>
                <a:ea typeface="+mn-ea"/>
                <a:cs typeface="Arial" panose="020B0604020202020204" pitchFamily="34" charset="0"/>
              </a:rPr>
              <a:t>Integrated Commissioning Fund – M5 ICB Locality Budgets</a:t>
            </a: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0A2AB0-D368-4C2E-BC4B-64C9B086E260}"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5" name="Rectangle 14"/>
          <p:cNvSpPr/>
          <p:nvPr/>
        </p:nvSpPr>
        <p:spPr>
          <a:xfrm>
            <a:off x="108000" y="468000"/>
            <a:ext cx="8964000" cy="6300000"/>
          </a:xfrm>
          <a:prstGeom prst="rect">
            <a:avLst/>
          </a:prstGeom>
          <a:solidFill>
            <a:schemeClr val="bg1"/>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just">
              <a:spcBef>
                <a:spcPts val="600"/>
              </a:spcBef>
            </a:pPr>
            <a:r>
              <a:rPr lang="en-GB" sz="1400" b="1" u="sng" dirty="0">
                <a:solidFill>
                  <a:schemeClr val="tx1"/>
                </a:solidFill>
                <a:latin typeface="Arial" panose="020B0604020202020204" pitchFamily="34" charset="0"/>
                <a:cs typeface="Arial" panose="020B0604020202020204" pitchFamily="34" charset="0"/>
              </a:rPr>
              <a:t>Tameside Locality</a:t>
            </a:r>
          </a:p>
          <a:p>
            <a:pPr algn="just">
              <a:spcBef>
                <a:spcPts val="600"/>
              </a:spcBef>
            </a:pPr>
            <a:r>
              <a:rPr lang="en-GB" sz="1400" dirty="0">
                <a:solidFill>
                  <a:schemeClr val="tx1"/>
                </a:solidFill>
                <a:latin typeface="Arial" panose="020B0604020202020204" pitchFamily="34" charset="0"/>
                <a:cs typeface="Arial" panose="020B0604020202020204" pitchFamily="34" charset="0"/>
              </a:rPr>
              <a:t>Month 5 is the second month in which the ICB has been operational.  As such final approved locality delegated budgets have not yet been confirmed. Work is ongoing to finalise budgets, but in the meantime this report presents indicative locality budgets.  Plans for Tameside assumed delivery of a £595k surplus in 22/23.  At M5 we assume that this plan will be delivered, which in line with wider ICB reporting for M5.  </a:t>
            </a:r>
          </a:p>
          <a:p>
            <a:pPr algn="just">
              <a:spcBef>
                <a:spcPts val="600"/>
              </a:spcBef>
            </a:pPr>
            <a:r>
              <a:rPr lang="en-GB" sz="1400" dirty="0">
                <a:solidFill>
                  <a:schemeClr val="tx1"/>
                </a:solidFill>
                <a:latin typeface="Arial" panose="020B0604020202020204" pitchFamily="34" charset="0"/>
                <a:cs typeface="Arial" panose="020B0604020202020204" pitchFamily="34" charset="0"/>
              </a:rPr>
              <a:t>The plan to deliver a surplus requires savings of £7.8m to be found, and whilst there is risk of achievement, it is currently expected that Tameside will be on target, however work continues to ensure that savings identified become recurrent. </a:t>
            </a:r>
          </a:p>
          <a:p>
            <a:pPr algn="just">
              <a:spcBef>
                <a:spcPts val="600"/>
              </a:spcBef>
            </a:pPr>
            <a:r>
              <a:rPr lang="en-GB" sz="1400">
                <a:solidFill>
                  <a:schemeClr val="tx1"/>
                </a:solidFill>
                <a:latin typeface="Arial" panose="020B0604020202020204" pitchFamily="34" charset="0"/>
                <a:cs typeface="Arial" panose="020B0604020202020204" pitchFamily="34" charset="0"/>
              </a:rPr>
              <a:t>More </a:t>
            </a:r>
            <a:r>
              <a:rPr lang="en-GB" sz="1400" dirty="0">
                <a:solidFill>
                  <a:schemeClr val="tx1"/>
                </a:solidFill>
                <a:latin typeface="Arial" panose="020B0604020202020204" pitchFamily="34" charset="0"/>
                <a:cs typeface="Arial" panose="020B0604020202020204" pitchFamily="34" charset="0"/>
              </a:rPr>
              <a:t>detailed variance analysis will be available from M6.  On the basis that spend from April – June has been already been reported in CCG closedown accounts, ICB budgets cover 9 months from July 2022 – March 2023.</a:t>
            </a:r>
          </a:p>
          <a:p>
            <a:pPr algn="just">
              <a:spcBef>
                <a:spcPts val="600"/>
              </a:spcBef>
            </a:pPr>
            <a:endParaRPr lang="en-GB" sz="1400" dirty="0">
              <a:solidFill>
                <a:schemeClr val="tx1"/>
              </a:solidFill>
              <a:latin typeface="Arial" panose="020B0604020202020204" pitchFamily="34" charset="0"/>
              <a:cs typeface="Arial" panose="020B0604020202020204" pitchFamily="34" charset="0"/>
            </a:endParaRPr>
          </a:p>
          <a:p>
            <a:pPr algn="just">
              <a:spcBef>
                <a:spcPts val="600"/>
              </a:spcBef>
            </a:pPr>
            <a:r>
              <a:rPr lang="en-GB" sz="1400" b="1" u="sng" dirty="0">
                <a:solidFill>
                  <a:schemeClr val="tx1"/>
                </a:solidFill>
                <a:latin typeface="Arial" panose="020B0604020202020204" pitchFamily="34" charset="0"/>
                <a:cs typeface="Arial" panose="020B0604020202020204" pitchFamily="34" charset="0"/>
              </a:rPr>
              <a:t>Greater Manchester Integrated Care</a:t>
            </a:r>
          </a:p>
          <a:p>
            <a:pPr algn="just">
              <a:spcBef>
                <a:spcPts val="600"/>
              </a:spcBef>
            </a:pPr>
            <a:r>
              <a:rPr lang="en-GB" sz="1400" dirty="0">
                <a:solidFill>
                  <a:schemeClr val="tx1"/>
                </a:solidFill>
                <a:latin typeface="Arial" panose="020B0604020202020204" pitchFamily="34" charset="0"/>
                <a:cs typeface="Arial" panose="020B0604020202020204" pitchFamily="34" charset="0"/>
              </a:rPr>
              <a:t>Overall, NHS GM is reporting being on plan both YTD and forecast, delivering a surplus of £10.6m (YTD) and £63.6m (FOT), including the impact of Q1 delivery in the 10 CCGs​.  ​</a:t>
            </a:r>
          </a:p>
          <a:p>
            <a:pPr algn="just">
              <a:spcBef>
                <a:spcPts val="600"/>
              </a:spcBef>
            </a:pPr>
            <a:r>
              <a:rPr lang="en-GB" sz="1400" dirty="0">
                <a:solidFill>
                  <a:schemeClr val="tx1"/>
                </a:solidFill>
                <a:latin typeface="Arial" panose="020B0604020202020204" pitchFamily="34" charset="0"/>
                <a:cs typeface="Arial" panose="020B0604020202020204" pitchFamily="34" charset="0"/>
              </a:rPr>
              <a:t>The key risk to the forecast financial position is the delivery of £188.8m of efficiencies, with a potential under delivery of £61m, when schemes have been subject to risk stratification ​ ​</a:t>
            </a:r>
          </a:p>
          <a:p>
            <a:pPr algn="just">
              <a:spcBef>
                <a:spcPts val="600"/>
              </a:spcBef>
            </a:pPr>
            <a:r>
              <a:rPr lang="en-GB" sz="1400" dirty="0">
                <a:solidFill>
                  <a:schemeClr val="tx1"/>
                </a:solidFill>
                <a:latin typeface="Arial" panose="020B0604020202020204" pitchFamily="34" charset="0"/>
                <a:cs typeface="Arial" panose="020B0604020202020204" pitchFamily="34" charset="0"/>
              </a:rPr>
              <a:t>The main pressures within the financial position relate to higher than budgeted activity within the private sector and higher volumes and average cost per case than budgeted for mental health placements. ​</a:t>
            </a:r>
          </a:p>
          <a:p>
            <a:pPr algn="just">
              <a:spcBef>
                <a:spcPts val="600"/>
              </a:spcBef>
            </a:pPr>
            <a:endParaRPr lang="en-GB" sz="1100" dirty="0">
              <a:solidFill>
                <a:schemeClr val="tx1"/>
              </a:solidFill>
              <a:latin typeface="Arial" panose="020B0604020202020204" pitchFamily="34" charset="0"/>
              <a:cs typeface="Arial" panose="020B0604020202020204" pitchFamily="34" charset="0"/>
            </a:endParaRPr>
          </a:p>
          <a:p>
            <a:pPr algn="just">
              <a:spcBef>
                <a:spcPts val="600"/>
              </a:spcBef>
            </a:pPr>
            <a:endParaRPr lang="en-GB" sz="1100" dirty="0">
              <a:solidFill>
                <a:schemeClr val="tx1"/>
              </a:solidFill>
              <a:latin typeface="Arial" panose="020B0604020202020204" pitchFamily="34" charset="0"/>
              <a:cs typeface="Arial" panose="020B0604020202020204" pitchFamily="34" charset="0"/>
            </a:endParaRPr>
          </a:p>
          <a:p>
            <a:pPr marL="0" marR="0" lvl="0" indent="0" algn="just" defTabSz="914400" rtl="0" eaLnBrk="1" fontAlgn="auto" latinLnBrk="0" hangingPunct="1">
              <a:lnSpc>
                <a:spcPct val="100000"/>
              </a:lnSpc>
              <a:spcBef>
                <a:spcPts val="600"/>
              </a:spcBef>
              <a:spcAft>
                <a:spcPts val="0"/>
              </a:spcAft>
              <a:buClrTx/>
              <a:buSzTx/>
              <a:buFontTx/>
              <a:buNone/>
              <a:tabLst/>
              <a:defRPr/>
            </a:pPr>
            <a:r>
              <a:rPr lang="en-GB" sz="1100" dirty="0">
                <a:solidFill>
                  <a:prstClr val="black"/>
                </a:solidFill>
                <a:latin typeface="Arial" panose="020B0604020202020204" pitchFamily="34" charset="0"/>
                <a:cs typeface="Arial" panose="020B0604020202020204" pitchFamily="34" charset="0"/>
              </a:rPr>
              <a:t> </a:t>
            </a:r>
            <a:endPar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8833805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4396" y="1"/>
            <a:ext cx="9148396" cy="400340"/>
          </a:xfrm>
          <a:prstGeom prst="rect">
            <a:avLst/>
          </a:prstGeom>
          <a:solidFill>
            <a:schemeClr val="accent1"/>
          </a:solidFill>
          <a:ln>
            <a:noFill/>
          </a:ln>
          <a:effectLst/>
        </p:spPr>
        <p:txBody>
          <a:bodyPr wrap="square" lIns="91669" tIns="45834" rIns="91669" bIns="45834">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w="0"/>
                <a:solidFill>
                  <a:prstClr val="white"/>
                </a:solidFill>
                <a:effectLst/>
                <a:uLnTx/>
                <a:uFillTx/>
                <a:latin typeface="Arial" panose="020B0604020202020204" pitchFamily="34" charset="0"/>
                <a:ea typeface="+mn-ea"/>
                <a:cs typeface="Arial" panose="020B0604020202020204" pitchFamily="34" charset="0"/>
              </a:rPr>
              <a:t>Integrated Commissioning Fund – Council Budgets</a:t>
            </a: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0A2AB0-D368-4C2E-BC4B-64C9B086E260}"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Rectangle 4"/>
          <p:cNvSpPr/>
          <p:nvPr/>
        </p:nvSpPr>
        <p:spPr>
          <a:xfrm>
            <a:off x="124661" y="548680"/>
            <a:ext cx="8890282" cy="5673348"/>
          </a:xfrm>
          <a:prstGeom prst="rect">
            <a:avLst/>
          </a:prstGeom>
          <a:ln w="25400">
            <a:solidFill>
              <a:schemeClr val="accent1"/>
            </a:solidFill>
          </a:ln>
        </p:spPr>
        <p:txBody>
          <a:bodyPr wrap="square">
            <a:spAutoFit/>
          </a:bodyPr>
          <a:lstStyle/>
          <a:p>
            <a:pPr algn="just">
              <a:spcAft>
                <a:spcPts val="800"/>
              </a:spcAft>
            </a:pPr>
            <a:r>
              <a:rPr lang="en-GB" sz="1400" b="1" dirty="0">
                <a:latin typeface="Arial" panose="020B0604020202020204" pitchFamily="34" charset="0"/>
                <a:ea typeface="Calibri" panose="020F0502020204030204" pitchFamily="34" charset="0"/>
                <a:cs typeface="Arial" panose="020B0604020202020204" pitchFamily="34" charset="0"/>
              </a:rPr>
              <a:t>The Month 5 forecast is for a significant overspend of £11,117k by the end of the financial year. </a:t>
            </a:r>
          </a:p>
          <a:p>
            <a:pPr algn="just">
              <a:spcAft>
                <a:spcPts val="800"/>
              </a:spcAft>
            </a:pPr>
            <a:r>
              <a:rPr lang="en-GB" sz="1400" dirty="0">
                <a:latin typeface="Arial" panose="020B0604020202020204" pitchFamily="34" charset="0"/>
                <a:ea typeface="Calibri" panose="020F0502020204030204" pitchFamily="34" charset="0"/>
                <a:cs typeface="Arial" panose="020B0604020202020204" pitchFamily="34" charset="0"/>
              </a:rPr>
              <a:t>The overall forecast outturn on Council budgets has improved by</a:t>
            </a:r>
            <a:r>
              <a:rPr lang="en-GB" sz="1400" b="1" dirty="0">
                <a:latin typeface="Arial" panose="020B0604020202020204" pitchFamily="34" charset="0"/>
                <a:ea typeface="Calibri" panose="020F0502020204030204" pitchFamily="34" charset="0"/>
                <a:cs typeface="Arial" panose="020B0604020202020204" pitchFamily="34" charset="0"/>
              </a:rPr>
              <a:t> £1,188k </a:t>
            </a:r>
            <a:r>
              <a:rPr lang="en-GB" sz="1400" dirty="0">
                <a:latin typeface="Arial" panose="020B0604020202020204" pitchFamily="34" charset="0"/>
                <a:ea typeface="Calibri" panose="020F0502020204030204" pitchFamily="34" charset="0"/>
                <a:cs typeface="Arial" panose="020B0604020202020204" pitchFamily="34" charset="0"/>
              </a:rPr>
              <a:t>since period 4, and is a net movement reflecting a £0.303m adverse movement on Children’s Social Care due to a high cost placement, combined with a reduced forecast overspend on SEN Transport of £487k, additional investment interest of £922k as a result of increases to interest rates, and a small increase to forecast staffing underspends as a result of vacancies in the Governance and Finance &amp; IT Directorates.</a:t>
            </a:r>
          </a:p>
          <a:p>
            <a:pPr algn="just">
              <a:spcAft>
                <a:spcPts val="800"/>
              </a:spcAft>
            </a:pPr>
            <a:r>
              <a:rPr lang="en-GB" sz="1400" b="1" dirty="0">
                <a:latin typeface="Arial" panose="020B0604020202020204" pitchFamily="34" charset="0"/>
                <a:ea typeface="Calibri" panose="020F0502020204030204" pitchFamily="34" charset="0"/>
                <a:cs typeface="Arial" panose="020B0604020202020204" pitchFamily="34" charset="0"/>
              </a:rPr>
              <a:t>Children’s Social Care overspend: </a:t>
            </a:r>
            <a:r>
              <a:rPr lang="en-GB" sz="1400" dirty="0">
                <a:latin typeface="Arial" panose="020B0604020202020204" pitchFamily="34" charset="0"/>
                <a:cs typeface="Arial" panose="020B0604020202020204" pitchFamily="34" charset="0"/>
              </a:rPr>
              <a:t>The Directorate forecast position for Children’s Social Care as at period 5 is an overspend of (£1,463K); an adverse increase of (£303K) since period 4.   The overspend is primarily driven by expenditure on external placements.  The increase in forecast overspend is mainly due to a residential placement breakdown for a complex young person; which has been partially offset by reductions in the number of young adults in placements paid for by Children’s Social Care. The reduction in over 18s is due to a number of young adults moving into TYPS properties, young people moving to university, and a case transitioning to adults.</a:t>
            </a:r>
          </a:p>
          <a:p>
            <a:pPr algn="just">
              <a:spcAft>
                <a:spcPts val="800"/>
              </a:spcAft>
            </a:pPr>
            <a:r>
              <a:rPr lang="en-GB" sz="1400" b="1" dirty="0">
                <a:latin typeface="Arial" panose="020B0604020202020204" pitchFamily="34" charset="0"/>
                <a:ea typeface="Calibri" panose="020F0502020204030204" pitchFamily="34" charset="0"/>
                <a:cs typeface="Arial" panose="020B0604020202020204" pitchFamily="34" charset="0"/>
              </a:rPr>
              <a:t>Education: </a:t>
            </a:r>
            <a:r>
              <a:rPr lang="en-GB" sz="1400" dirty="0">
                <a:latin typeface="Arial" panose="020B0604020202020204" pitchFamily="34" charset="0"/>
                <a:ea typeface="Calibri" panose="020F0502020204030204" pitchFamily="34" charset="0"/>
                <a:cs typeface="Arial" panose="020B0604020202020204" pitchFamily="34" charset="0"/>
              </a:rPr>
              <a:t>The forecast overspend as at period 5 is £1,241k; a favourable movement of £487k since period 4.  The overspend is primarily driven by the costs of SEN Transport  which continue to be reviewed.  The routes have been retendered and implementation of new contracts has commenced in the Autumn Term.  Costs are being avoided as a result of this, which has reduced the forecast overspend.  The service continues to face demand pressures and therefore the forecast may continue to change throughout the next two terms.  The position will continue to be closely monitored and an update provided later in the Autumn Term.</a:t>
            </a:r>
          </a:p>
          <a:p>
            <a:pPr algn="just">
              <a:spcAft>
                <a:spcPts val="800"/>
              </a:spcAft>
            </a:pPr>
            <a:r>
              <a:rPr lang="en-GB" sz="1400" b="1" dirty="0">
                <a:latin typeface="Arial" panose="020B0604020202020204" pitchFamily="34" charset="0"/>
                <a:ea typeface="Calibri" panose="020F0502020204030204" pitchFamily="34" charset="0"/>
                <a:cs typeface="Arial" panose="020B0604020202020204" pitchFamily="34" charset="0"/>
              </a:rPr>
              <a:t>Capital and Financing:  </a:t>
            </a:r>
            <a:r>
              <a:rPr lang="en-GB" sz="1400" dirty="0">
                <a:latin typeface="Arial" panose="020B0604020202020204" pitchFamily="34" charset="0"/>
                <a:ea typeface="Calibri" panose="020F0502020204030204" pitchFamily="34" charset="0"/>
                <a:cs typeface="Arial" panose="020B0604020202020204" pitchFamily="34" charset="0"/>
              </a:rPr>
              <a:t>The forecast underspend on Capital and Financing budgets has increased since period 4 due to an increase in the forecast level of investment income due to increases in interest rates.  The period 5 forecast for investment income is based on current interest rate levels and forecast cash balances.  Any further increases to the Bank of England base rate in future months is expected to increase the level of forecast income.</a:t>
            </a:r>
            <a:endParaRPr lang="en-GB" sz="1400" b="1"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45514405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4396" y="1"/>
            <a:ext cx="9148396" cy="461895"/>
          </a:xfrm>
          <a:prstGeom prst="rect">
            <a:avLst/>
          </a:prstGeom>
          <a:solidFill>
            <a:schemeClr val="accent1"/>
          </a:solidFill>
          <a:ln>
            <a:noFill/>
          </a:ln>
          <a:effectLst/>
        </p:spPr>
        <p:txBody>
          <a:bodyPr wrap="square" lIns="91669" tIns="45834" rIns="91669" bIns="45834">
            <a:spAutoFit/>
          </a:bodyPr>
          <a:lstStyle/>
          <a:p>
            <a:pPr marL="177800"/>
            <a:r>
              <a:rPr lang="en-GB" sz="2400" b="1" dirty="0">
                <a:ln w="0"/>
                <a:solidFill>
                  <a:schemeClr val="bg1"/>
                </a:solidFill>
                <a:cs typeface="Calibri" panose="020F0502020204030204" pitchFamily="34" charset="0"/>
              </a:rPr>
              <a:t>Finance Summary Position – T&amp;G ICFT</a:t>
            </a:r>
          </a:p>
        </p:txBody>
      </p:sp>
      <p:sp>
        <p:nvSpPr>
          <p:cNvPr id="2" name="Slide Number Placeholder 1"/>
          <p:cNvSpPr>
            <a:spLocks noGrp="1"/>
          </p:cNvSpPr>
          <p:nvPr>
            <p:ph type="sldNum" sz="quarter" idx="12"/>
          </p:nvPr>
        </p:nvSpPr>
        <p:spPr/>
        <p:txBody>
          <a:bodyPr/>
          <a:lstStyle/>
          <a:p>
            <a:fld id="{9E0A2AB0-D368-4C2E-BC4B-64C9B086E260}" type="slidenum">
              <a:rPr lang="en-GB" smtClean="0"/>
              <a:t>7</a:t>
            </a:fld>
            <a:endParaRPr lang="en-GB" dirty="0"/>
          </a:p>
        </p:txBody>
      </p:sp>
      <p:sp>
        <p:nvSpPr>
          <p:cNvPr id="3" name="Footer Placeholder 2"/>
          <p:cNvSpPr>
            <a:spLocks noGrp="1"/>
          </p:cNvSpPr>
          <p:nvPr>
            <p:ph type="ftr" sz="quarter" idx="11"/>
          </p:nvPr>
        </p:nvSpPr>
        <p:spPr/>
        <p:txBody>
          <a:bodyPr/>
          <a:lstStyle/>
          <a:p>
            <a:r>
              <a:rPr lang="en-GB" dirty="0"/>
              <a:t>Financial Year Ending 31 March 2023</a:t>
            </a:r>
          </a:p>
        </p:txBody>
      </p:sp>
      <p:pic>
        <p:nvPicPr>
          <p:cNvPr id="6" name="Picture 5">
            <a:extLst>
              <a:ext uri="{FF2B5EF4-FFF2-40B4-BE49-F238E27FC236}">
                <a16:creationId xmlns:a16="http://schemas.microsoft.com/office/drawing/2014/main" id="{8060CFE6-5F10-4702-AF8E-E58E28766732}"/>
              </a:ext>
            </a:extLst>
          </p:cNvPr>
          <p:cNvPicPr>
            <a:picLocks noChangeAspect="1"/>
          </p:cNvPicPr>
          <p:nvPr/>
        </p:nvPicPr>
        <p:blipFill>
          <a:blip r:embed="rId3"/>
          <a:stretch>
            <a:fillRect/>
          </a:stretch>
        </p:blipFill>
        <p:spPr>
          <a:xfrm>
            <a:off x="261764" y="836712"/>
            <a:ext cx="8486700" cy="4982336"/>
          </a:xfrm>
          <a:prstGeom prst="rect">
            <a:avLst/>
          </a:prstGeom>
        </p:spPr>
      </p:pic>
    </p:spTree>
    <p:extLst>
      <p:ext uri="{BB962C8B-B14F-4D97-AF65-F5344CB8AC3E}">
        <p14:creationId xmlns:p14="http://schemas.microsoft.com/office/powerpoint/2010/main" val="21744320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4396" y="1"/>
            <a:ext cx="9148396" cy="461895"/>
          </a:xfrm>
          <a:prstGeom prst="rect">
            <a:avLst/>
          </a:prstGeom>
          <a:solidFill>
            <a:schemeClr val="accent1"/>
          </a:solidFill>
          <a:ln>
            <a:noFill/>
          </a:ln>
          <a:effectLst/>
        </p:spPr>
        <p:txBody>
          <a:bodyPr wrap="square" lIns="91669" tIns="45834" rIns="91669" bIns="45834">
            <a:spAutoFit/>
          </a:bodyPr>
          <a:lstStyle/>
          <a:p>
            <a:pPr marL="177800"/>
            <a:r>
              <a:rPr lang="en-GB" sz="2400" b="1" dirty="0">
                <a:ln w="0"/>
                <a:solidFill>
                  <a:schemeClr val="bg1"/>
                </a:solidFill>
                <a:cs typeface="Calibri" panose="020F0502020204030204" pitchFamily="34" charset="0"/>
              </a:rPr>
              <a:t>Finance Summary Position – T&amp;G ICFT</a:t>
            </a:r>
          </a:p>
        </p:txBody>
      </p:sp>
      <p:sp>
        <p:nvSpPr>
          <p:cNvPr id="2" name="Slide Number Placeholder 1"/>
          <p:cNvSpPr>
            <a:spLocks noGrp="1"/>
          </p:cNvSpPr>
          <p:nvPr>
            <p:ph type="sldNum" sz="quarter" idx="12"/>
          </p:nvPr>
        </p:nvSpPr>
        <p:spPr/>
        <p:txBody>
          <a:bodyPr/>
          <a:lstStyle/>
          <a:p>
            <a:fld id="{9E0A2AB0-D368-4C2E-BC4B-64C9B086E260}" type="slidenum">
              <a:rPr lang="en-GB" smtClean="0"/>
              <a:t>8</a:t>
            </a:fld>
            <a:endParaRPr lang="en-GB" dirty="0"/>
          </a:p>
        </p:txBody>
      </p:sp>
      <p:sp>
        <p:nvSpPr>
          <p:cNvPr id="7" name="Rectangle 6"/>
          <p:cNvSpPr/>
          <p:nvPr/>
        </p:nvSpPr>
        <p:spPr>
          <a:xfrm>
            <a:off x="308380" y="620688"/>
            <a:ext cx="8522844" cy="6028780"/>
          </a:xfrm>
          <a:prstGeom prst="rect">
            <a:avLst/>
          </a:prstGeom>
          <a:solidFill>
            <a:schemeClr val="bg1"/>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just"/>
            <a:r>
              <a:rPr lang="en-GB" sz="1100" kern="0" dirty="0">
                <a:latin typeface="Calibri" panose="020F0502020204030204" pitchFamily="34" charset="0"/>
                <a:cs typeface="Calibri" panose="020F0502020204030204" pitchFamily="34" charset="0"/>
              </a:rPr>
              <a:t>an for H2 which will result in a planned breakeven position for the financial year 2021/22</a:t>
            </a:r>
            <a:endParaRPr lang="en-GB" sz="1100" dirty="0">
              <a:solidFill>
                <a:prstClr val="black"/>
              </a:solidFill>
              <a:latin typeface="Arial" panose="020B0604020202020204" pitchFamily="34" charset="0"/>
              <a:cs typeface="Arial" panose="020B0604020202020204" pitchFamily="34" charset="0"/>
            </a:endParaRPr>
          </a:p>
          <a:p>
            <a:pPr algn="just"/>
            <a:r>
              <a:rPr lang="en-GB" sz="1200" b="1" dirty="0">
                <a:solidFill>
                  <a:prstClr val="black"/>
                </a:solidFill>
                <a:latin typeface="Arial" panose="020B0604020202020204" pitchFamily="34" charset="0"/>
                <a:cs typeface="Arial" panose="020B0604020202020204" pitchFamily="34" charset="0"/>
              </a:rPr>
              <a:t>Trust Financial Summary – Month 5</a:t>
            </a:r>
          </a:p>
          <a:p>
            <a:pPr algn="just"/>
            <a:endParaRPr lang="en-GB" sz="1200" dirty="0">
              <a:solidFill>
                <a:prstClr val="black"/>
              </a:solidFill>
              <a:latin typeface="Arial" panose="020B0604020202020204" pitchFamily="34" charset="0"/>
              <a:cs typeface="Arial" panose="020B0604020202020204" pitchFamily="34" charset="0"/>
            </a:endParaRPr>
          </a:p>
          <a:p>
            <a:pPr algn="just"/>
            <a:r>
              <a:rPr lang="en-GB" sz="1200" dirty="0">
                <a:solidFill>
                  <a:prstClr val="black"/>
                </a:solidFill>
                <a:latin typeface="Arial" panose="020B0604020202020204" pitchFamily="34" charset="0"/>
                <a:cs typeface="Arial" panose="020B0604020202020204" pitchFamily="34" charset="0"/>
              </a:rPr>
              <a:t>At month 5, the Trust reported a deficit of £1.608m against a planned deficit of £1.179m which is an adverse variance of £430k</a:t>
            </a:r>
          </a:p>
          <a:p>
            <a:pPr algn="just"/>
            <a:endParaRPr lang="en-GB" sz="1200" dirty="0">
              <a:solidFill>
                <a:prstClr val="black"/>
              </a:solidFill>
              <a:latin typeface="Arial" panose="020B0604020202020204" pitchFamily="34" charset="0"/>
              <a:cs typeface="Arial" panose="020B0604020202020204" pitchFamily="34" charset="0"/>
            </a:endParaRPr>
          </a:p>
          <a:p>
            <a:pPr algn="just"/>
            <a:r>
              <a:rPr lang="en-GB" sz="1200" dirty="0">
                <a:solidFill>
                  <a:prstClr val="black"/>
                </a:solidFill>
                <a:latin typeface="Arial" panose="020B0604020202020204" pitchFamily="34" charset="0"/>
                <a:cs typeface="Arial" panose="020B0604020202020204" pitchFamily="34" charset="0"/>
              </a:rPr>
              <a:t>YTD the Trust is reporting an overspend against plan of £1.616m </a:t>
            </a:r>
          </a:p>
          <a:p>
            <a:pPr algn="just"/>
            <a:endParaRPr lang="en-GB" sz="1200" dirty="0">
              <a:solidFill>
                <a:prstClr val="black"/>
              </a:solidFill>
              <a:latin typeface="Arial" panose="020B0604020202020204" pitchFamily="34" charset="0"/>
              <a:cs typeface="Arial" panose="020B0604020202020204" pitchFamily="34" charset="0"/>
            </a:endParaRPr>
          </a:p>
          <a:p>
            <a:pPr algn="just"/>
            <a:r>
              <a:rPr lang="en-GB" sz="1200" dirty="0">
                <a:solidFill>
                  <a:prstClr val="black"/>
                </a:solidFill>
                <a:latin typeface="Arial" panose="020B0604020202020204" pitchFamily="34" charset="0"/>
                <a:cs typeface="Arial" panose="020B0604020202020204" pitchFamily="34" charset="0"/>
              </a:rPr>
              <a:t>The main driving factors behind the overspend position are unachieved TEP and continued pressures within Urgent and Emergency care and delayed discharges. </a:t>
            </a:r>
          </a:p>
          <a:p>
            <a:pPr algn="just"/>
            <a:endParaRPr lang="en-GB" sz="1200" b="1" dirty="0">
              <a:solidFill>
                <a:srgbClr val="FF0000"/>
              </a:solidFill>
              <a:latin typeface="Arial" panose="020B0604020202020204" pitchFamily="34" charset="0"/>
              <a:cs typeface="Arial" panose="020B0604020202020204" pitchFamily="34" charset="0"/>
            </a:endParaRPr>
          </a:p>
          <a:p>
            <a:pPr algn="just"/>
            <a:endParaRPr lang="en-GB" sz="1200" b="1" dirty="0">
              <a:solidFill>
                <a:srgbClr val="FF0000"/>
              </a:solidFill>
              <a:latin typeface="Arial" panose="020B0604020202020204" pitchFamily="34" charset="0"/>
              <a:cs typeface="Arial" panose="020B0604020202020204" pitchFamily="34" charset="0"/>
            </a:endParaRPr>
          </a:p>
          <a:p>
            <a:pPr algn="just"/>
            <a:r>
              <a:rPr lang="en-GB" sz="1200" b="1" dirty="0">
                <a:solidFill>
                  <a:schemeClr val="tx1"/>
                </a:solidFill>
                <a:latin typeface="Arial" panose="020B0604020202020204" pitchFamily="34" charset="0"/>
                <a:cs typeface="Arial" panose="020B0604020202020204" pitchFamily="34" charset="0"/>
              </a:rPr>
              <a:t>Efficiency target:</a:t>
            </a:r>
          </a:p>
          <a:p>
            <a:pPr algn="just"/>
            <a:endParaRPr lang="en-GB" sz="1200" dirty="0">
              <a:solidFill>
                <a:srgbClr val="FF0000"/>
              </a:solidFill>
              <a:latin typeface="Arial" panose="020B0604020202020204" pitchFamily="34" charset="0"/>
              <a:cs typeface="Arial" panose="020B0604020202020204" pitchFamily="34" charset="0"/>
            </a:endParaRPr>
          </a:p>
          <a:p>
            <a:pPr algn="just"/>
            <a:r>
              <a:rPr lang="en-GB" sz="1200" dirty="0">
                <a:solidFill>
                  <a:schemeClr val="tx1"/>
                </a:solidFill>
                <a:latin typeface="Arial" panose="020B0604020202020204" pitchFamily="34" charset="0"/>
                <a:cs typeface="Arial" panose="020B0604020202020204" pitchFamily="34" charset="0"/>
              </a:rPr>
              <a:t>The Trust has set an efficiency target for 2022/23 of £13.628m. In month 5, the Trust delivered efficiencies equating to £779k against a plan of c.£1.113k which is an underachievement of c.£334k. YTD the Trust has delivered c£3.352m – an underachievement of c.£1.555k versus plan.</a:t>
            </a:r>
          </a:p>
          <a:p>
            <a:pPr algn="just"/>
            <a:endParaRPr lang="en-GB" sz="1200" dirty="0">
              <a:solidFill>
                <a:srgbClr val="FF0000"/>
              </a:solidFill>
              <a:latin typeface="Arial" panose="020B0604020202020204" pitchFamily="34" charset="0"/>
              <a:cs typeface="Arial" panose="020B0604020202020204" pitchFamily="34" charset="0"/>
            </a:endParaRPr>
          </a:p>
          <a:p>
            <a:pPr algn="just"/>
            <a:r>
              <a:rPr lang="en-GB" sz="1200" dirty="0">
                <a:solidFill>
                  <a:prstClr val="black"/>
                </a:solidFill>
                <a:latin typeface="Arial" panose="020B0604020202020204" pitchFamily="34" charset="0"/>
                <a:cs typeface="Arial" panose="020B0604020202020204" pitchFamily="34" charset="0"/>
              </a:rPr>
              <a:t>The Trust continues to review and challenge its efficiency programme and new ideas to close the gap are being worked through with a view to deploying additional efficiency schemes in future months.</a:t>
            </a:r>
          </a:p>
          <a:p>
            <a:pPr algn="just"/>
            <a:endParaRPr lang="en-GB" sz="1100" b="1"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332848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review xmlns="e3ec611e-2373-4b30-83ed-04a6484fb256"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96B8B8BBEE66543B2457B4F51CDABAC" ma:contentTypeVersion="14" ma:contentTypeDescription="Create a new document." ma:contentTypeScope="" ma:versionID="937f0f69ffb89fbf3fdda5e4fab378cd">
  <xsd:schema xmlns:xsd="http://www.w3.org/2001/XMLSchema" xmlns:xs="http://www.w3.org/2001/XMLSchema" xmlns:p="http://schemas.microsoft.com/office/2006/metadata/properties" xmlns:ns2="e3ec611e-2373-4b30-83ed-04a6484fb256" xmlns:ns3="9de06037-9a35-4826-8a9e-356d50f1a70e" targetNamespace="http://schemas.microsoft.com/office/2006/metadata/properties" ma:root="true" ma:fieldsID="023bbc1a6c9b47fd6b5778f1c3a323fa" ns2:_="" ns3:_="">
    <xsd:import namespace="e3ec611e-2373-4b30-83ed-04a6484fb256"/>
    <xsd:import namespace="9de06037-9a35-4826-8a9e-356d50f1a70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Preview"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3ec611e-2373-4b30-83ed-04a6484fb25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Preview" ma:index="14" nillable="true" ma:displayName="Preview" ma:format="Thumbnail" ma:internalName="Preview">
      <xsd:simpleType>
        <xsd:restriction base="dms:Unknow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de06037-9a35-4826-8a9e-356d50f1a70e"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1BBDD33-60E1-4832-9C74-2EFB712DFB2C}">
  <ds:schemaRefs>
    <ds:schemaRef ds:uri="http://schemas.microsoft.com/office/2006/documentManagement/types"/>
    <ds:schemaRef ds:uri="http://purl.org/dc/elements/1.1/"/>
    <ds:schemaRef ds:uri="http://schemas.microsoft.com/office/infopath/2007/PartnerControls"/>
    <ds:schemaRef ds:uri="http://www.w3.org/XML/1998/namespace"/>
    <ds:schemaRef ds:uri="http://schemas.microsoft.com/office/2006/metadata/properties"/>
    <ds:schemaRef ds:uri="e3ec611e-2373-4b30-83ed-04a6484fb256"/>
    <ds:schemaRef ds:uri="http://purl.org/dc/dcmitype/"/>
    <ds:schemaRef ds:uri="http://schemas.openxmlformats.org/package/2006/metadata/core-properties"/>
    <ds:schemaRef ds:uri="9de06037-9a35-4826-8a9e-356d50f1a70e"/>
    <ds:schemaRef ds:uri="http://purl.org/dc/terms/"/>
  </ds:schemaRefs>
</ds:datastoreItem>
</file>

<file path=customXml/itemProps2.xml><?xml version="1.0" encoding="utf-8"?>
<ds:datastoreItem xmlns:ds="http://schemas.openxmlformats.org/officeDocument/2006/customXml" ds:itemID="{CF3B58A6-4E64-4CB6-BB9F-C1354C108A55}">
  <ds:schemaRefs>
    <ds:schemaRef ds:uri="http://schemas.microsoft.com/sharepoint/v3/contenttype/forms"/>
  </ds:schemaRefs>
</ds:datastoreItem>
</file>

<file path=customXml/itemProps3.xml><?xml version="1.0" encoding="utf-8"?>
<ds:datastoreItem xmlns:ds="http://schemas.openxmlformats.org/officeDocument/2006/customXml" ds:itemID="{5FF93081-F51A-4554-871A-2F43721D299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3ec611e-2373-4b30-83ed-04a6484fb256"/>
    <ds:schemaRef ds:uri="9de06037-9a35-4826-8a9e-356d50f1a70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73780</TotalTime>
  <Words>1547</Words>
  <Application>Microsoft Office PowerPoint</Application>
  <PresentationFormat>On-screen Show (4:3)</PresentationFormat>
  <Paragraphs>84</Paragraphs>
  <Slides>8</Slides>
  <Notes>8</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1</vt:i4>
      </vt:variant>
      <vt:variant>
        <vt:lpstr>Slide Titles</vt:lpstr>
      </vt:variant>
      <vt:variant>
        <vt:i4>8</vt:i4>
      </vt:variant>
    </vt:vector>
  </HeadingPairs>
  <TitlesOfParts>
    <vt:vector size="12" baseType="lpstr">
      <vt:lpstr>Arial</vt:lpstr>
      <vt:lpstr>Calibri</vt:lpstr>
      <vt:lpstr>Office Theme</vt:lpstr>
      <vt:lpstr>Binary Worksheet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NWCSU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Walmsley Neil (CCG-T&amp;G)</dc:creator>
  <cp:lastModifiedBy>Clare Gee</cp:lastModifiedBy>
  <cp:revision>1187</cp:revision>
  <cp:lastPrinted>2019-09-17T12:42:14Z</cp:lastPrinted>
  <dcterms:created xsi:type="dcterms:W3CDTF">2017-01-09T12:51:07Z</dcterms:created>
  <dcterms:modified xsi:type="dcterms:W3CDTF">2022-09-29T14:05:25Z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0x010100296B8B8BBEE66543B2457B4F51CDABAC</vt:lpwstr>
  </property>
</Properties>
</file>