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Lst>
  <p:notesMasterIdLst>
    <p:notesMasterId r:id="rId44"/>
  </p:notesMasterIdLst>
  <p:handoutMasterIdLst>
    <p:handoutMasterId r:id="rId45"/>
  </p:handoutMasterIdLst>
  <p:sldIdLst>
    <p:sldId id="466" r:id="rId2"/>
    <p:sldId id="573" r:id="rId3"/>
    <p:sldId id="565" r:id="rId4"/>
    <p:sldId id="593" r:id="rId5"/>
    <p:sldId id="585" r:id="rId6"/>
    <p:sldId id="586" r:id="rId7"/>
    <p:sldId id="587" r:id="rId8"/>
    <p:sldId id="588" r:id="rId9"/>
    <p:sldId id="589" r:id="rId10"/>
    <p:sldId id="590" r:id="rId11"/>
    <p:sldId id="591" r:id="rId12"/>
    <p:sldId id="592" r:id="rId13"/>
    <p:sldId id="524" r:id="rId14"/>
    <p:sldId id="525" r:id="rId15"/>
    <p:sldId id="528" r:id="rId16"/>
    <p:sldId id="574" r:id="rId17"/>
    <p:sldId id="530" r:id="rId18"/>
    <p:sldId id="531" r:id="rId19"/>
    <p:sldId id="532" r:id="rId20"/>
    <p:sldId id="576" r:id="rId21"/>
    <p:sldId id="533" r:id="rId22"/>
    <p:sldId id="534" r:id="rId23"/>
    <p:sldId id="535" r:id="rId24"/>
    <p:sldId id="579" r:id="rId25"/>
    <p:sldId id="567" r:id="rId26"/>
    <p:sldId id="577" r:id="rId27"/>
    <p:sldId id="537" r:id="rId28"/>
    <p:sldId id="538" r:id="rId29"/>
    <p:sldId id="558" r:id="rId30"/>
    <p:sldId id="578" r:id="rId31"/>
    <p:sldId id="539" r:id="rId32"/>
    <p:sldId id="540" r:id="rId33"/>
    <p:sldId id="541" r:id="rId34"/>
    <p:sldId id="542" r:id="rId35"/>
    <p:sldId id="543" r:id="rId36"/>
    <p:sldId id="561" r:id="rId37"/>
    <p:sldId id="583" r:id="rId38"/>
    <p:sldId id="584" r:id="rId39"/>
    <p:sldId id="572" r:id="rId40"/>
    <p:sldId id="580" r:id="rId41"/>
    <p:sldId id="581" r:id="rId42"/>
    <p:sldId id="582" r:id="rId43"/>
  </p:sldIdLst>
  <p:sldSz cx="9144000" cy="6832600"/>
  <p:notesSz cx="6797675" cy="9926638"/>
  <p:defaultTextStyle>
    <a:defPPr>
      <a:defRPr lang="en-US"/>
    </a:defPPr>
    <a:lvl1pPr algn="l" rtl="0" eaLnBrk="0" fontAlgn="base" hangingPunct="0">
      <a:spcBef>
        <a:spcPct val="0"/>
      </a:spcBef>
      <a:spcAft>
        <a:spcPct val="0"/>
      </a:spcAft>
      <a:defRPr kern="1200">
        <a:solidFill>
          <a:srgbClr val="000000"/>
        </a:solidFill>
        <a:latin typeface="Calibri" pitchFamily="34" charset="0"/>
        <a:ea typeface="Calibri" pitchFamily="34" charset="0"/>
        <a:cs typeface="Calibri" pitchFamily="34" charset="0"/>
        <a:sym typeface="Calibri" pitchFamily="34" charset="0"/>
      </a:defRPr>
    </a:lvl1pPr>
    <a:lvl2pPr marL="452438" indent="1588" algn="l" rtl="0" eaLnBrk="0" fontAlgn="base" hangingPunct="0">
      <a:spcBef>
        <a:spcPct val="0"/>
      </a:spcBef>
      <a:spcAft>
        <a:spcPct val="0"/>
      </a:spcAft>
      <a:defRPr kern="1200">
        <a:solidFill>
          <a:srgbClr val="000000"/>
        </a:solidFill>
        <a:latin typeface="Calibri" pitchFamily="34" charset="0"/>
        <a:ea typeface="Calibri" pitchFamily="34" charset="0"/>
        <a:cs typeface="Calibri" pitchFamily="34" charset="0"/>
        <a:sym typeface="Calibri" pitchFamily="34" charset="0"/>
      </a:defRPr>
    </a:lvl2pPr>
    <a:lvl3pPr marL="909638" indent="1588" algn="l" rtl="0" eaLnBrk="0" fontAlgn="base" hangingPunct="0">
      <a:spcBef>
        <a:spcPct val="0"/>
      </a:spcBef>
      <a:spcAft>
        <a:spcPct val="0"/>
      </a:spcAft>
      <a:defRPr kern="1200">
        <a:solidFill>
          <a:srgbClr val="000000"/>
        </a:solidFill>
        <a:latin typeface="Calibri" pitchFamily="34" charset="0"/>
        <a:ea typeface="Calibri" pitchFamily="34" charset="0"/>
        <a:cs typeface="Calibri" pitchFamily="34" charset="0"/>
        <a:sym typeface="Calibri" pitchFamily="34" charset="0"/>
      </a:defRPr>
    </a:lvl3pPr>
    <a:lvl4pPr marL="1365250" indent="1588" algn="l" rtl="0" eaLnBrk="0" fontAlgn="base" hangingPunct="0">
      <a:spcBef>
        <a:spcPct val="0"/>
      </a:spcBef>
      <a:spcAft>
        <a:spcPct val="0"/>
      </a:spcAft>
      <a:defRPr kern="1200">
        <a:solidFill>
          <a:srgbClr val="000000"/>
        </a:solidFill>
        <a:latin typeface="Calibri" pitchFamily="34" charset="0"/>
        <a:ea typeface="Calibri" pitchFamily="34" charset="0"/>
        <a:cs typeface="Calibri" pitchFamily="34" charset="0"/>
        <a:sym typeface="Calibri" pitchFamily="34" charset="0"/>
      </a:defRPr>
    </a:lvl4pPr>
    <a:lvl5pPr marL="1820863" indent="1588" algn="l" rtl="0" eaLnBrk="0" fontAlgn="base" hangingPunct="0">
      <a:spcBef>
        <a:spcPct val="0"/>
      </a:spcBef>
      <a:spcAft>
        <a:spcPct val="0"/>
      </a:spcAft>
      <a:defRPr kern="1200">
        <a:solidFill>
          <a:srgbClr val="000000"/>
        </a:solidFill>
        <a:latin typeface="Calibri" pitchFamily="34" charset="0"/>
        <a:ea typeface="Calibri" pitchFamily="34" charset="0"/>
        <a:cs typeface="Calibri" pitchFamily="34" charset="0"/>
        <a:sym typeface="Calibri" pitchFamily="34" charset="0"/>
      </a:defRPr>
    </a:lvl5pPr>
    <a:lvl6pPr marL="2286000" algn="l" defTabSz="914400" rtl="0" eaLnBrk="1" latinLnBrk="0" hangingPunct="1">
      <a:defRPr kern="1200">
        <a:solidFill>
          <a:srgbClr val="000000"/>
        </a:solidFill>
        <a:latin typeface="Calibri" pitchFamily="34" charset="0"/>
        <a:ea typeface="Calibri" pitchFamily="34" charset="0"/>
        <a:cs typeface="Calibri" pitchFamily="34" charset="0"/>
        <a:sym typeface="Calibri" pitchFamily="34" charset="0"/>
      </a:defRPr>
    </a:lvl6pPr>
    <a:lvl7pPr marL="2743200" algn="l" defTabSz="914400" rtl="0" eaLnBrk="1" latinLnBrk="0" hangingPunct="1">
      <a:defRPr kern="1200">
        <a:solidFill>
          <a:srgbClr val="000000"/>
        </a:solidFill>
        <a:latin typeface="Calibri" pitchFamily="34" charset="0"/>
        <a:ea typeface="Calibri" pitchFamily="34" charset="0"/>
        <a:cs typeface="Calibri" pitchFamily="34" charset="0"/>
        <a:sym typeface="Calibri" pitchFamily="34" charset="0"/>
      </a:defRPr>
    </a:lvl7pPr>
    <a:lvl8pPr marL="3200400" algn="l" defTabSz="914400" rtl="0" eaLnBrk="1" latinLnBrk="0" hangingPunct="1">
      <a:defRPr kern="1200">
        <a:solidFill>
          <a:srgbClr val="000000"/>
        </a:solidFill>
        <a:latin typeface="Calibri" pitchFamily="34" charset="0"/>
        <a:ea typeface="Calibri" pitchFamily="34" charset="0"/>
        <a:cs typeface="Calibri" pitchFamily="34" charset="0"/>
        <a:sym typeface="Calibri" pitchFamily="34" charset="0"/>
      </a:defRPr>
    </a:lvl8pPr>
    <a:lvl9pPr marL="3657600" algn="l" defTabSz="914400" rtl="0" eaLnBrk="1" latinLnBrk="0" hangingPunct="1">
      <a:defRPr kern="1200">
        <a:solidFill>
          <a:srgbClr val="000000"/>
        </a:solidFill>
        <a:latin typeface="Calibri" pitchFamily="34" charset="0"/>
        <a:ea typeface="Calibri" pitchFamily="34" charset="0"/>
        <a:cs typeface="Calibri" pitchFamily="34" charset="0"/>
        <a:sym typeface="Calibri" pitchFamily="34" charset="0"/>
      </a:defRPr>
    </a:lvl9pPr>
  </p:defaultTextStyle>
  <p:extLst>
    <p:ext uri="{EFAFB233-063F-42B5-8137-9DF3F51BA10A}">
      <p15:sldGuideLst xmlns:p15="http://schemas.microsoft.com/office/powerpoint/2012/main">
        <p15:guide id="1" orient="horz" pos="2152">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uart Munro" initials="SM" lastIdx="1" clrIdx="0">
    <p:extLst>
      <p:ext uri="{19B8F6BF-5375-455C-9EA6-DF929625EA0E}">
        <p15:presenceInfo xmlns:p15="http://schemas.microsoft.com/office/powerpoint/2012/main" userId="S-1-5-21-448539723-764733703-1644491937-176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C2E6"/>
    <a:srgbClr val="95B3D7"/>
    <a:srgbClr val="8DB4E2"/>
    <a:srgbClr val="FFFFFF"/>
    <a:srgbClr val="0099FF"/>
    <a:srgbClr val="0066FF"/>
    <a:srgbClr val="3366FF"/>
    <a:srgbClr val="6699FF"/>
    <a:srgbClr val="33CC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5921" autoAdjust="0"/>
  </p:normalViewPr>
  <p:slideViewPr>
    <p:cSldViewPr>
      <p:cViewPr varScale="1">
        <p:scale>
          <a:sx n="69" d="100"/>
          <a:sy n="69" d="100"/>
        </p:scale>
        <p:origin x="1380" y="78"/>
      </p:cViewPr>
      <p:guideLst>
        <p:guide orient="horz" pos="215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2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a:solidFill>
                <a:schemeClr val="accent1"/>
              </a:solidFill>
            </a:ln>
          </c:spPr>
          <c:dPt>
            <c:idx val="0"/>
            <c:bubble3D val="0"/>
            <c:spPr>
              <a:solidFill>
                <a:srgbClr val="FF3300"/>
              </a:solidFill>
              <a:ln>
                <a:solidFill>
                  <a:schemeClr val="accent1"/>
                </a:solidFill>
              </a:ln>
            </c:spPr>
            <c:extLst>
              <c:ext xmlns:c16="http://schemas.microsoft.com/office/drawing/2014/chart" uri="{C3380CC4-5D6E-409C-BE32-E72D297353CC}">
                <c16:uniqueId val="{00000001-8C9F-4199-B615-A06A80CBC782}"/>
              </c:ext>
            </c:extLst>
          </c:dPt>
          <c:dPt>
            <c:idx val="1"/>
            <c:bubble3D val="0"/>
            <c:spPr>
              <a:solidFill>
                <a:schemeClr val="accent4">
                  <a:lumMod val="40000"/>
                  <a:lumOff val="60000"/>
                </a:schemeClr>
              </a:solidFill>
              <a:ln>
                <a:solidFill>
                  <a:schemeClr val="accent1"/>
                </a:solidFill>
              </a:ln>
            </c:spPr>
            <c:extLst>
              <c:ext xmlns:c16="http://schemas.microsoft.com/office/drawing/2014/chart" uri="{C3380CC4-5D6E-409C-BE32-E72D297353CC}">
                <c16:uniqueId val="{00000003-8C9F-4199-B615-A06A80CBC782}"/>
              </c:ext>
            </c:extLst>
          </c:dPt>
          <c:dPt>
            <c:idx val="2"/>
            <c:bubble3D val="0"/>
            <c:spPr>
              <a:solidFill>
                <a:schemeClr val="accent6">
                  <a:lumMod val="40000"/>
                  <a:lumOff val="60000"/>
                </a:schemeClr>
              </a:solidFill>
              <a:ln>
                <a:solidFill>
                  <a:schemeClr val="accent1"/>
                </a:solidFill>
              </a:ln>
            </c:spPr>
            <c:extLst>
              <c:ext xmlns:c16="http://schemas.microsoft.com/office/drawing/2014/chart" uri="{C3380CC4-5D6E-409C-BE32-E72D297353CC}">
                <c16:uniqueId val="{00000005-8C9F-4199-B615-A06A80CBC782}"/>
              </c:ext>
            </c:extLst>
          </c:dPt>
          <c:dPt>
            <c:idx val="3"/>
            <c:bubble3D val="0"/>
            <c:spPr>
              <a:solidFill>
                <a:schemeClr val="accent1">
                  <a:lumMod val="40000"/>
                  <a:lumOff val="60000"/>
                </a:schemeClr>
              </a:solidFill>
              <a:ln>
                <a:solidFill>
                  <a:schemeClr val="accent1"/>
                </a:solidFill>
              </a:ln>
            </c:spPr>
            <c:extLst>
              <c:ext xmlns:c16="http://schemas.microsoft.com/office/drawing/2014/chart" uri="{C3380CC4-5D6E-409C-BE32-E72D297353CC}">
                <c16:uniqueId val="{00000007-8C9F-4199-B615-A06A80CBC782}"/>
              </c:ext>
            </c:extLst>
          </c:dPt>
          <c:dPt>
            <c:idx val="4"/>
            <c:bubble3D val="0"/>
            <c:spPr>
              <a:solidFill>
                <a:schemeClr val="bg1">
                  <a:lumMod val="75000"/>
                </a:schemeClr>
              </a:solidFill>
              <a:ln>
                <a:solidFill>
                  <a:schemeClr val="accent1"/>
                </a:solidFill>
              </a:ln>
            </c:spPr>
            <c:extLst>
              <c:ext xmlns:c16="http://schemas.microsoft.com/office/drawing/2014/chart" uri="{C3380CC4-5D6E-409C-BE32-E72D297353CC}">
                <c16:uniqueId val="{00000009-8C9F-4199-B615-A06A80CBC782}"/>
              </c:ext>
            </c:extLst>
          </c:dPt>
          <c:dLbls>
            <c:dLbl>
              <c:idx val="0"/>
              <c:delete val="1"/>
              <c:extLst>
                <c:ext xmlns:c15="http://schemas.microsoft.com/office/drawing/2012/chart" uri="{CE6537A1-D6FC-4f65-9D91-7224C49458BB}"/>
                <c:ext xmlns:c16="http://schemas.microsoft.com/office/drawing/2014/chart" uri="{C3380CC4-5D6E-409C-BE32-E72D297353CC}">
                  <c16:uniqueId val="{00000001-8C9F-4199-B615-A06A80CBC782}"/>
                </c:ext>
              </c:extLst>
            </c:dLbl>
            <c:dLbl>
              <c:idx val="1"/>
              <c:layout>
                <c:manualLayout>
                  <c:x val="-7.3792300686428433E-2"/>
                  <c:y val="0.12054092188234296"/>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C9F-4199-B615-A06A80CBC782}"/>
                </c:ext>
              </c:extLst>
            </c:dLbl>
            <c:dLbl>
              <c:idx val="2"/>
              <c:layout>
                <c:manualLayout>
                  <c:x val="-0.19077156983186308"/>
                  <c:y val="2.2012834866901605E-3"/>
                </c:manualLayout>
              </c:layout>
              <c:spPr>
                <a:noFill/>
                <a:ln>
                  <a:noFill/>
                </a:ln>
              </c:spPr>
              <c:txPr>
                <a:bodyPr vertOverflow="overflow" horzOverflow="overflow" rIns="0">
                  <a:spAutoFit/>
                </a:bodyPr>
                <a:lstStyle/>
                <a:p>
                  <a:pPr>
                    <a:defRPr sz="1100" b="1">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5-8C9F-4199-B615-A06A80CBC782}"/>
                </c:ext>
              </c:extLst>
            </c:dLbl>
            <c:dLbl>
              <c:idx val="3"/>
              <c:layout>
                <c:manualLayout>
                  <c:x val="-4.6500433804554868E-2"/>
                  <c:y val="1.1159904491980161E-3"/>
                </c:manualLayout>
              </c:layout>
              <c:spPr>
                <a:noFill/>
                <a:ln>
                  <a:noFill/>
                </a:ln>
              </c:spPr>
              <c:txPr>
                <a:bodyPr vertOverflow="overflow" horzOverflow="overflow" rIns="0">
                  <a:spAutoFit/>
                </a:bodyPr>
                <a:lstStyle/>
                <a:p>
                  <a:pPr>
                    <a:defRPr sz="1100" b="1">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7-8C9F-4199-B615-A06A80CBC782}"/>
                </c:ext>
              </c:extLst>
            </c:dLbl>
            <c:dLbl>
              <c:idx val="4"/>
              <c:layout>
                <c:manualLayout>
                  <c:x val="0.23927160670347183"/>
                  <c:y val="-5.4518882257007663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C9F-4199-B615-A06A80CBC782}"/>
                </c:ext>
              </c:extLst>
            </c:dLbl>
            <c:spPr>
              <a:noFill/>
              <a:ln>
                <a:noFill/>
              </a:ln>
              <a:effectLst/>
            </c:spPr>
            <c:txPr>
              <a:bodyPr vertOverflow="overflow" horzOverflow="overflow" wrap="square" lIns="38100" tIns="19050" rIns="0" bIns="19050" anchor="ctr">
                <a:spAutoFit/>
              </a:bodyPr>
              <a:lstStyle/>
              <a:p>
                <a:pPr>
                  <a:defRPr sz="1100" b="1">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ext>
            </c:extLst>
          </c:dLbls>
          <c:cat>
            <c:strRef>
              <c:f>'1) Summary 2022-23'!$A$20:$A$24</c:f>
              <c:strCache>
                <c:ptCount val="5"/>
                <c:pt idx="0">
                  <c:v>Red</c:v>
                </c:pt>
                <c:pt idx="1">
                  <c:v>Amber</c:v>
                </c:pt>
                <c:pt idx="2">
                  <c:v>Green</c:v>
                </c:pt>
                <c:pt idx="3">
                  <c:v>Achieved</c:v>
                </c:pt>
                <c:pt idx="4">
                  <c:v>Undelivered Savings</c:v>
                </c:pt>
              </c:strCache>
            </c:strRef>
          </c:cat>
          <c:val>
            <c:numRef>
              <c:f>'1) Summary 2022-23'!$B$20:$B$24</c:f>
              <c:numCache>
                <c:formatCode>"£"#,##0.00,"m";\-"£"#,##0.00,"m"</c:formatCode>
                <c:ptCount val="5"/>
                <c:pt idx="0">
                  <c:v>0</c:v>
                </c:pt>
                <c:pt idx="1">
                  <c:v>978</c:v>
                </c:pt>
                <c:pt idx="2">
                  <c:v>3733.75</c:v>
                </c:pt>
                <c:pt idx="3">
                  <c:v>666.25</c:v>
                </c:pt>
                <c:pt idx="4">
                  <c:v>6030</c:v>
                </c:pt>
              </c:numCache>
            </c:numRef>
          </c:val>
          <c:extLst>
            <c:ext xmlns:c16="http://schemas.microsoft.com/office/drawing/2014/chart" uri="{C3380CC4-5D6E-409C-BE32-E72D297353CC}">
              <c16:uniqueId val="{0000000A-8C9F-4199-B615-A06A80CBC782}"/>
            </c:ext>
          </c:extLst>
        </c:ser>
        <c:dLbls>
          <c:showLegendKey val="0"/>
          <c:showVal val="0"/>
          <c:showCatName val="0"/>
          <c:showSerName val="0"/>
          <c:showPercent val="1"/>
          <c:showBubbleSize val="0"/>
          <c:showLeaderLines val="0"/>
        </c:dLbls>
        <c:firstSliceAng val="0"/>
      </c:pieChart>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2DE0CAF-A338-4CD3-9A4C-4B62BBF59F11}" type="datetimeFigureOut">
              <a:rPr lang="en-GB" smtClean="0"/>
              <a:t>29/09/2022</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r>
              <a:rPr lang="en-GB" smtClean="0"/>
              <a:t>1 TEST</a:t>
            </a:r>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1017D95-8F9F-421D-BB26-D9DFB5E350E7}" type="slidenum">
              <a:rPr lang="en-GB" smtClean="0"/>
              <a:t>‹#›</a:t>
            </a:fld>
            <a:endParaRPr lang="en-GB"/>
          </a:p>
        </p:txBody>
      </p:sp>
    </p:spTree>
    <p:extLst>
      <p:ext uri="{BB962C8B-B14F-4D97-AF65-F5344CB8AC3E}">
        <p14:creationId xmlns:p14="http://schemas.microsoft.com/office/powerpoint/2010/main" val="7551087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p:cNvSpPr>
            <a:spLocks noGrp="1" noRot="1" noChangeAspect="1"/>
          </p:cNvSpPr>
          <p:nvPr>
            <p:ph type="sldImg"/>
          </p:nvPr>
        </p:nvSpPr>
        <p:spPr bwMode="auto">
          <a:xfrm>
            <a:off x="908050" y="744538"/>
            <a:ext cx="4981575"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 name="Rectangle 2"/>
          <p:cNvSpPr>
            <a:spLocks noGrp="1"/>
          </p:cNvSpPr>
          <p:nvPr>
            <p:ph type="body" sz="quarter" idx="1"/>
          </p:nvPr>
        </p:nvSpPr>
        <p:spPr bwMode="auto">
          <a:xfrm>
            <a:off x="906463" y="4714875"/>
            <a:ext cx="4984750" cy="4467225"/>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a:sym typeface="Calibri" pitchFamily="-101" charset="0"/>
              </a:rPr>
              <a:t>Click to edit Master text styles</a:t>
            </a:r>
          </a:p>
          <a:p>
            <a:pPr lvl="1"/>
            <a:r>
              <a:rPr lang="en-US" noProof="0">
                <a:sym typeface="Calibri" pitchFamily="-101" charset="0"/>
              </a:rPr>
              <a:t>Second level</a:t>
            </a:r>
          </a:p>
          <a:p>
            <a:pPr lvl="2"/>
            <a:r>
              <a:rPr lang="en-US" noProof="0">
                <a:sym typeface="Calibri" pitchFamily="-101" charset="0"/>
              </a:rPr>
              <a:t>Third level</a:t>
            </a:r>
          </a:p>
          <a:p>
            <a:pPr lvl="3"/>
            <a:r>
              <a:rPr lang="en-US" noProof="0">
                <a:sym typeface="Calibri" pitchFamily="-101" charset="0"/>
              </a:rPr>
              <a:t>Fourth level</a:t>
            </a:r>
          </a:p>
          <a:p>
            <a:pPr lvl="4"/>
            <a:r>
              <a:rPr lang="en-US" noProof="0">
                <a:sym typeface="Calibri" pitchFamily="-101" charset="0"/>
              </a:rPr>
              <a:t>Fifth level</a:t>
            </a:r>
          </a:p>
        </p:txBody>
      </p:sp>
    </p:spTree>
    <p:extLst>
      <p:ext uri="{BB962C8B-B14F-4D97-AF65-F5344CB8AC3E}">
        <p14:creationId xmlns:p14="http://schemas.microsoft.com/office/powerpoint/2010/main" val="1499069132"/>
      </p:ext>
    </p:extLst>
  </p:cSld>
  <p:clrMap bg1="lt1" tx1="dk1" bg2="lt2" tx2="dk2" accent1="accent1" accent2="accent2" accent3="accent3" accent4="accent4" accent5="accent5" accent6="accent6" hlink="hlink" folHlink="folHlink"/>
  <p:hf hdr="0" dt="0"/>
  <p:notesStyle>
    <a:lvl1pPr algn="l" rtl="0" eaLnBrk="0" fontAlgn="base" hangingPunct="0">
      <a:spcBef>
        <a:spcPct val="0"/>
      </a:spcBef>
      <a:spcAft>
        <a:spcPct val="0"/>
      </a:spcAft>
      <a:defRPr sz="1200" kern="1200">
        <a:solidFill>
          <a:srgbClr val="000000"/>
        </a:solidFill>
        <a:latin typeface="Calibri" pitchFamily="-101" charset="0"/>
        <a:ea typeface="Calibri" pitchFamily="-101" charset="0"/>
        <a:cs typeface="Calibri" pitchFamily="-101" charset="0"/>
        <a:sym typeface="Calibri" pitchFamily="34" charset="0"/>
      </a:defRPr>
    </a:lvl1pPr>
    <a:lvl2pPr indent="223838" algn="l" rtl="0" eaLnBrk="0" fontAlgn="base" hangingPunct="0">
      <a:spcBef>
        <a:spcPct val="0"/>
      </a:spcBef>
      <a:spcAft>
        <a:spcPct val="0"/>
      </a:spcAft>
      <a:defRPr sz="1200" kern="1200">
        <a:solidFill>
          <a:srgbClr val="000000"/>
        </a:solidFill>
        <a:latin typeface="Calibri" pitchFamily="-101" charset="0"/>
        <a:ea typeface="Calibri" pitchFamily="-101" charset="0"/>
        <a:cs typeface="Calibri" pitchFamily="-101" charset="0"/>
        <a:sym typeface="Calibri" pitchFamily="34" charset="0"/>
      </a:defRPr>
    </a:lvl2pPr>
    <a:lvl3pPr indent="452438" algn="l" rtl="0" eaLnBrk="0" fontAlgn="base" hangingPunct="0">
      <a:spcBef>
        <a:spcPct val="0"/>
      </a:spcBef>
      <a:spcAft>
        <a:spcPct val="0"/>
      </a:spcAft>
      <a:defRPr sz="1200" kern="1200">
        <a:solidFill>
          <a:srgbClr val="000000"/>
        </a:solidFill>
        <a:latin typeface="Calibri" pitchFamily="-101" charset="0"/>
        <a:ea typeface="Calibri" pitchFamily="-101" charset="0"/>
        <a:cs typeface="Calibri" pitchFamily="-101" charset="0"/>
        <a:sym typeface="Calibri" pitchFamily="34" charset="0"/>
      </a:defRPr>
    </a:lvl3pPr>
    <a:lvl4pPr indent="681038" algn="l" rtl="0" eaLnBrk="0" fontAlgn="base" hangingPunct="0">
      <a:spcBef>
        <a:spcPct val="0"/>
      </a:spcBef>
      <a:spcAft>
        <a:spcPct val="0"/>
      </a:spcAft>
      <a:defRPr sz="1200" kern="1200">
        <a:solidFill>
          <a:srgbClr val="000000"/>
        </a:solidFill>
        <a:latin typeface="Calibri" pitchFamily="-101" charset="0"/>
        <a:ea typeface="Calibri" pitchFamily="-101" charset="0"/>
        <a:cs typeface="Calibri" pitchFamily="-101" charset="0"/>
        <a:sym typeface="Calibri" pitchFamily="34" charset="0"/>
      </a:defRPr>
    </a:lvl4pPr>
    <a:lvl5pPr indent="909638" algn="l" rtl="0" eaLnBrk="0" fontAlgn="base" hangingPunct="0">
      <a:spcBef>
        <a:spcPct val="0"/>
      </a:spcBef>
      <a:spcAft>
        <a:spcPct val="0"/>
      </a:spcAft>
      <a:defRPr sz="1200" kern="1200">
        <a:solidFill>
          <a:srgbClr val="000000"/>
        </a:solidFill>
        <a:latin typeface="Calibri" pitchFamily="-101" charset="0"/>
        <a:ea typeface="Calibri" pitchFamily="-101" charset="0"/>
        <a:cs typeface="Calibri" pitchFamily="-101" charset="0"/>
        <a:sym typeface="Calibri" pitchFamily="34" charset="0"/>
      </a:defRPr>
    </a:lvl5pPr>
    <a:lvl6pPr marL="2279328" algn="l" defTabSz="455868" rtl="0" eaLnBrk="1" latinLnBrk="0" hangingPunct="1">
      <a:defRPr sz="1200" kern="1200">
        <a:solidFill>
          <a:schemeClr val="tx1"/>
        </a:solidFill>
        <a:latin typeface="+mn-lt"/>
        <a:ea typeface="+mn-ea"/>
        <a:cs typeface="+mn-cs"/>
      </a:defRPr>
    </a:lvl6pPr>
    <a:lvl7pPr marL="2735194" algn="l" defTabSz="455868" rtl="0" eaLnBrk="1" latinLnBrk="0" hangingPunct="1">
      <a:defRPr sz="1200" kern="1200">
        <a:solidFill>
          <a:schemeClr val="tx1"/>
        </a:solidFill>
        <a:latin typeface="+mn-lt"/>
        <a:ea typeface="+mn-ea"/>
        <a:cs typeface="+mn-cs"/>
      </a:defRPr>
    </a:lvl7pPr>
    <a:lvl8pPr marL="3191064" algn="l" defTabSz="455868" rtl="0" eaLnBrk="1" latinLnBrk="0" hangingPunct="1">
      <a:defRPr sz="1200" kern="1200">
        <a:solidFill>
          <a:schemeClr val="tx1"/>
        </a:solidFill>
        <a:latin typeface="+mn-lt"/>
        <a:ea typeface="+mn-ea"/>
        <a:cs typeface="+mn-cs"/>
      </a:defRPr>
    </a:lvl8pPr>
    <a:lvl9pPr marL="3646926" algn="l" defTabSz="4558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65250" y="1143000"/>
            <a:ext cx="4127500" cy="3086100"/>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165224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65250" y="1143000"/>
            <a:ext cx="4127500" cy="3086100"/>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75589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65250" y="1143000"/>
            <a:ext cx="4127500" cy="3086100"/>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097471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927783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931230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68770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290984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164234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778147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107501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869676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194794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4920380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99790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00394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851071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8642874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6433130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8428178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246891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708394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08050" y="744538"/>
            <a:ext cx="4981575" cy="3722687"/>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762596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65250" y="1143000"/>
            <a:ext cx="4127500" cy="3086100"/>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042311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65250" y="1143000"/>
            <a:ext cx="4127500" cy="3086100"/>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25800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65250" y="1143000"/>
            <a:ext cx="4127500" cy="3086100"/>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132708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65250" y="1143000"/>
            <a:ext cx="4127500" cy="3086100"/>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285193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65250" y="1143000"/>
            <a:ext cx="4127500" cy="3086100"/>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859070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65250" y="1143000"/>
            <a:ext cx="4127500" cy="3086100"/>
          </a:xfrm>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439388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2488"/>
            <a:ext cx="7772400" cy="1465262"/>
          </a:xfrm>
        </p:spPr>
        <p:txBody>
          <a:bodyPr/>
          <a:lstStyle/>
          <a:p>
            <a:r>
              <a:rPr lang="en-US"/>
              <a:t>Click to edit Master title style</a:t>
            </a:r>
          </a:p>
        </p:txBody>
      </p:sp>
      <p:sp>
        <p:nvSpPr>
          <p:cNvPr id="3" name="Subtitle 2"/>
          <p:cNvSpPr>
            <a:spLocks noGrp="1"/>
          </p:cNvSpPr>
          <p:nvPr>
            <p:ph type="subTitle" idx="1"/>
          </p:nvPr>
        </p:nvSpPr>
        <p:spPr>
          <a:xfrm>
            <a:off x="1371600" y="3871913"/>
            <a:ext cx="6400800" cy="1746250"/>
          </a:xfrm>
        </p:spPr>
        <p:txBody>
          <a:bodyPr/>
          <a:lstStyle>
            <a:lvl1pPr marL="0" indent="0" algn="ctr">
              <a:buNone/>
              <a:defRPr/>
            </a:lvl1pPr>
            <a:lvl2pPr marL="455868" indent="0" algn="ctr">
              <a:buNone/>
              <a:defRPr/>
            </a:lvl2pPr>
            <a:lvl3pPr marL="911738" indent="0" algn="ctr">
              <a:buNone/>
              <a:defRPr/>
            </a:lvl3pPr>
            <a:lvl4pPr marL="1367598" indent="0" algn="ctr">
              <a:buNone/>
              <a:defRPr/>
            </a:lvl4pPr>
            <a:lvl5pPr marL="1823464" indent="0" algn="ctr">
              <a:buNone/>
              <a:defRPr/>
            </a:lvl5pPr>
            <a:lvl6pPr marL="2279328" indent="0" algn="ctr">
              <a:buNone/>
              <a:defRPr/>
            </a:lvl6pPr>
            <a:lvl7pPr marL="2735194" indent="0" algn="ctr">
              <a:buNone/>
              <a:defRPr/>
            </a:lvl7pPr>
            <a:lvl8pPr marL="3191064" indent="0" algn="ctr">
              <a:buNone/>
              <a:defRPr/>
            </a:lvl8pPr>
            <a:lvl9pPr marL="3646926"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pPr>
              <a:defRPr/>
            </a:pPr>
            <a:fld id="{99BBC653-A9A7-4E9D-B3DE-9E8A9CE601DF}" type="slidenum">
              <a:rPr lang="en-US" altLang="en-US"/>
              <a:pPr>
                <a:defRPr/>
              </a:pPr>
              <a:t>‹#›</a:t>
            </a:fld>
            <a:endParaRPr lang="en-US" altLang="en-US" dirty="0"/>
          </a:p>
        </p:txBody>
      </p:sp>
    </p:spTree>
    <p:extLst>
      <p:ext uri="{BB962C8B-B14F-4D97-AF65-F5344CB8AC3E}">
        <p14:creationId xmlns:p14="http://schemas.microsoft.com/office/powerpoint/2010/main" val="55810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CDD300D9-7A9D-44D7-A4BC-8410508FC1C0}" type="slidenum">
              <a:rPr lang="en-US" altLang="en-US"/>
              <a:pPr>
                <a:defRPr/>
              </a:pPr>
              <a:t>‹#›</a:t>
            </a:fld>
            <a:endParaRPr lang="en-US" altLang="en-US" dirty="0"/>
          </a:p>
        </p:txBody>
      </p:sp>
    </p:spTree>
    <p:extLst>
      <p:ext uri="{BB962C8B-B14F-4D97-AF65-F5344CB8AC3E}">
        <p14:creationId xmlns:p14="http://schemas.microsoft.com/office/powerpoint/2010/main" val="13105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7400" cy="58372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3050"/>
            <a:ext cx="6019800" cy="58372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B41C3472-0B73-4A06-9E6D-0F3A54B74DC9}" type="slidenum">
              <a:rPr lang="en-US" altLang="en-US"/>
              <a:pPr>
                <a:defRPr/>
              </a:pPr>
              <a:t>‹#›</a:t>
            </a:fld>
            <a:endParaRPr lang="en-US" altLang="en-US" dirty="0"/>
          </a:p>
        </p:txBody>
      </p:sp>
    </p:spTree>
    <p:extLst>
      <p:ext uri="{BB962C8B-B14F-4D97-AF65-F5344CB8AC3E}">
        <p14:creationId xmlns:p14="http://schemas.microsoft.com/office/powerpoint/2010/main" val="374085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613EADDF-3545-4E98-B654-1563625629F2}" type="slidenum">
              <a:rPr lang="en-US" altLang="en-US"/>
              <a:pPr>
                <a:defRPr/>
              </a:pPr>
              <a:t>‹#›</a:t>
            </a:fld>
            <a:endParaRPr lang="en-US" altLang="en-US" dirty="0"/>
          </a:p>
        </p:txBody>
      </p:sp>
    </p:spTree>
    <p:extLst>
      <p:ext uri="{BB962C8B-B14F-4D97-AF65-F5344CB8AC3E}">
        <p14:creationId xmlns:p14="http://schemas.microsoft.com/office/powerpoint/2010/main" val="111420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391052"/>
            <a:ext cx="7772400" cy="135731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895624"/>
            <a:ext cx="7772400" cy="1495425"/>
          </a:xfrm>
        </p:spPr>
        <p:txBody>
          <a:bodyPr anchor="b"/>
          <a:lstStyle>
            <a:lvl1pPr marL="0" indent="0">
              <a:buNone/>
              <a:defRPr sz="2000"/>
            </a:lvl1pPr>
            <a:lvl2pPr marL="455868" indent="0">
              <a:buNone/>
              <a:defRPr sz="1800"/>
            </a:lvl2pPr>
            <a:lvl3pPr marL="911738" indent="0">
              <a:buNone/>
              <a:defRPr sz="1600"/>
            </a:lvl3pPr>
            <a:lvl4pPr marL="1367598" indent="0">
              <a:buNone/>
              <a:defRPr sz="1400"/>
            </a:lvl4pPr>
            <a:lvl5pPr marL="1823464" indent="0">
              <a:buNone/>
              <a:defRPr sz="1400"/>
            </a:lvl5pPr>
            <a:lvl6pPr marL="2279328" indent="0">
              <a:buNone/>
              <a:defRPr sz="1400"/>
            </a:lvl6pPr>
            <a:lvl7pPr marL="2735194" indent="0">
              <a:buNone/>
              <a:defRPr sz="1400"/>
            </a:lvl7pPr>
            <a:lvl8pPr marL="3191064" indent="0">
              <a:buNone/>
              <a:defRPr sz="1400"/>
            </a:lvl8pPr>
            <a:lvl9pPr marL="3646926" indent="0">
              <a:buNone/>
              <a:defRPr sz="1400"/>
            </a:lvl9pPr>
          </a:lstStyle>
          <a:p>
            <a:pPr lvl="0"/>
            <a:r>
              <a:rPr lang="en-US"/>
              <a:t>Click to edit Master text styles</a:t>
            </a:r>
          </a:p>
        </p:txBody>
      </p:sp>
      <p:sp>
        <p:nvSpPr>
          <p:cNvPr id="4" name="Rectangle 3"/>
          <p:cNvSpPr>
            <a:spLocks noGrp="1"/>
          </p:cNvSpPr>
          <p:nvPr>
            <p:ph type="sldNum" sz="quarter" idx="10"/>
          </p:nvPr>
        </p:nvSpPr>
        <p:spPr/>
        <p:txBody>
          <a:bodyPr/>
          <a:lstStyle>
            <a:lvl1pPr>
              <a:defRPr/>
            </a:lvl1pPr>
          </a:lstStyle>
          <a:p>
            <a:pPr>
              <a:defRPr/>
            </a:pPr>
            <a:fld id="{DD629307-3FCC-4FE3-94A8-0DE25ACB037A}" type="slidenum">
              <a:rPr lang="en-US" altLang="en-US"/>
              <a:pPr>
                <a:defRPr/>
              </a:pPr>
              <a:t>‹#›</a:t>
            </a:fld>
            <a:endParaRPr lang="en-US" altLang="en-US" dirty="0"/>
          </a:p>
        </p:txBody>
      </p:sp>
    </p:spTree>
    <p:extLst>
      <p:ext uri="{BB962C8B-B14F-4D97-AF65-F5344CB8AC3E}">
        <p14:creationId xmlns:p14="http://schemas.microsoft.com/office/powerpoint/2010/main" val="279370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95438"/>
            <a:ext cx="4038600"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95438"/>
            <a:ext cx="4038600"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sldNum" sz="quarter" idx="10"/>
          </p:nvPr>
        </p:nvSpPr>
        <p:spPr/>
        <p:txBody>
          <a:bodyPr/>
          <a:lstStyle>
            <a:lvl1pPr>
              <a:defRPr/>
            </a:lvl1pPr>
          </a:lstStyle>
          <a:p>
            <a:pPr>
              <a:defRPr/>
            </a:pPr>
            <a:fld id="{8F3B8D2E-A069-4FF8-9599-E99F8BAA48DE}" type="slidenum">
              <a:rPr lang="en-US" altLang="en-US"/>
              <a:pPr>
                <a:defRPr/>
              </a:pPr>
              <a:t>‹#›</a:t>
            </a:fld>
            <a:endParaRPr lang="en-US" altLang="en-US" dirty="0"/>
          </a:p>
        </p:txBody>
      </p:sp>
    </p:spTree>
    <p:extLst>
      <p:ext uri="{BB962C8B-B14F-4D97-AF65-F5344CB8AC3E}">
        <p14:creationId xmlns:p14="http://schemas.microsoft.com/office/powerpoint/2010/main" val="143087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28790"/>
            <a:ext cx="4040188" cy="638175"/>
          </a:xfrm>
        </p:spPr>
        <p:txBody>
          <a:bodyPr anchor="b"/>
          <a:lstStyle>
            <a:lvl1pPr marL="0" indent="0">
              <a:buNone/>
              <a:defRPr sz="2400" b="1"/>
            </a:lvl1pPr>
            <a:lvl2pPr marL="455868" indent="0">
              <a:buNone/>
              <a:defRPr sz="2000" b="1"/>
            </a:lvl2pPr>
            <a:lvl3pPr marL="911738" indent="0">
              <a:buNone/>
              <a:defRPr sz="1800" b="1"/>
            </a:lvl3pPr>
            <a:lvl4pPr marL="1367598" indent="0">
              <a:buNone/>
              <a:defRPr sz="1600" b="1"/>
            </a:lvl4pPr>
            <a:lvl5pPr marL="1823464" indent="0">
              <a:buNone/>
              <a:defRPr sz="1600" b="1"/>
            </a:lvl5pPr>
            <a:lvl6pPr marL="2279328" indent="0">
              <a:buNone/>
              <a:defRPr sz="1600" b="1"/>
            </a:lvl6pPr>
            <a:lvl7pPr marL="2735194" indent="0">
              <a:buNone/>
              <a:defRPr sz="1600" b="1"/>
            </a:lvl7pPr>
            <a:lvl8pPr marL="3191064" indent="0">
              <a:buNone/>
              <a:defRPr sz="1600" b="1"/>
            </a:lvl8pPr>
            <a:lvl9pPr marL="3646926"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66938"/>
            <a:ext cx="4040188" cy="3937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28790"/>
            <a:ext cx="4041775" cy="638175"/>
          </a:xfrm>
        </p:spPr>
        <p:txBody>
          <a:bodyPr anchor="b"/>
          <a:lstStyle>
            <a:lvl1pPr marL="0" indent="0">
              <a:buNone/>
              <a:defRPr sz="2400" b="1"/>
            </a:lvl1pPr>
            <a:lvl2pPr marL="455868" indent="0">
              <a:buNone/>
              <a:defRPr sz="2000" b="1"/>
            </a:lvl2pPr>
            <a:lvl3pPr marL="911738" indent="0">
              <a:buNone/>
              <a:defRPr sz="1800" b="1"/>
            </a:lvl3pPr>
            <a:lvl4pPr marL="1367598" indent="0">
              <a:buNone/>
              <a:defRPr sz="1600" b="1"/>
            </a:lvl4pPr>
            <a:lvl5pPr marL="1823464" indent="0">
              <a:buNone/>
              <a:defRPr sz="1600" b="1"/>
            </a:lvl5pPr>
            <a:lvl6pPr marL="2279328" indent="0">
              <a:buNone/>
              <a:defRPr sz="1600" b="1"/>
            </a:lvl6pPr>
            <a:lvl7pPr marL="2735194" indent="0">
              <a:buNone/>
              <a:defRPr sz="1600" b="1"/>
            </a:lvl7pPr>
            <a:lvl8pPr marL="3191064" indent="0">
              <a:buNone/>
              <a:defRPr sz="1600" b="1"/>
            </a:lvl8pPr>
            <a:lvl9pPr marL="364692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66938"/>
            <a:ext cx="4041775" cy="3937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sldNum" sz="quarter" idx="10"/>
          </p:nvPr>
        </p:nvSpPr>
        <p:spPr/>
        <p:txBody>
          <a:bodyPr/>
          <a:lstStyle>
            <a:lvl1pPr>
              <a:defRPr/>
            </a:lvl1pPr>
          </a:lstStyle>
          <a:p>
            <a:pPr>
              <a:defRPr/>
            </a:pPr>
            <a:fld id="{81C86FBA-3FDF-4071-9BEB-6995EF369E12}" type="slidenum">
              <a:rPr lang="en-US" altLang="en-US"/>
              <a:pPr>
                <a:defRPr/>
              </a:pPr>
              <a:t>‹#›</a:t>
            </a:fld>
            <a:endParaRPr lang="en-US" altLang="en-US" dirty="0"/>
          </a:p>
        </p:txBody>
      </p:sp>
    </p:spTree>
    <p:extLst>
      <p:ext uri="{BB962C8B-B14F-4D97-AF65-F5344CB8AC3E}">
        <p14:creationId xmlns:p14="http://schemas.microsoft.com/office/powerpoint/2010/main" val="62560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p:cNvSpPr>
          <p:nvPr>
            <p:ph type="sldNum" sz="quarter" idx="10"/>
          </p:nvPr>
        </p:nvSpPr>
        <p:spPr/>
        <p:txBody>
          <a:bodyPr/>
          <a:lstStyle>
            <a:lvl1pPr>
              <a:defRPr/>
            </a:lvl1pPr>
          </a:lstStyle>
          <a:p>
            <a:pPr>
              <a:defRPr/>
            </a:pPr>
            <a:fld id="{CF7A2D23-A745-476B-AA36-D188B0D33891}" type="slidenum">
              <a:rPr lang="en-US" altLang="en-US"/>
              <a:pPr>
                <a:defRPr/>
              </a:pPr>
              <a:t>‹#›</a:t>
            </a:fld>
            <a:endParaRPr lang="en-US" altLang="en-US" dirty="0"/>
          </a:p>
        </p:txBody>
      </p:sp>
    </p:spTree>
    <p:extLst>
      <p:ext uri="{BB962C8B-B14F-4D97-AF65-F5344CB8AC3E}">
        <p14:creationId xmlns:p14="http://schemas.microsoft.com/office/powerpoint/2010/main" val="195758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sldNum" sz="quarter" idx="10"/>
          </p:nvPr>
        </p:nvSpPr>
        <p:spPr/>
        <p:txBody>
          <a:bodyPr/>
          <a:lstStyle>
            <a:lvl1pPr>
              <a:defRPr/>
            </a:lvl1pPr>
          </a:lstStyle>
          <a:p>
            <a:pPr>
              <a:defRPr/>
            </a:pPr>
            <a:fld id="{D1352A65-A99E-4D33-AA9D-02C6F5971173}" type="slidenum">
              <a:rPr lang="en-US" altLang="en-US"/>
              <a:pPr>
                <a:defRPr/>
              </a:pPr>
              <a:t>‹#›</a:t>
            </a:fld>
            <a:endParaRPr lang="en-US" altLang="en-US" dirty="0"/>
          </a:p>
        </p:txBody>
      </p:sp>
    </p:spTree>
    <p:extLst>
      <p:ext uri="{BB962C8B-B14F-4D97-AF65-F5344CB8AC3E}">
        <p14:creationId xmlns:p14="http://schemas.microsoft.com/office/powerpoint/2010/main" val="152604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1490"/>
            <a:ext cx="3008313" cy="11588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1490"/>
            <a:ext cx="5111750" cy="5832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0338"/>
            <a:ext cx="3008313" cy="4673600"/>
          </a:xfrm>
        </p:spPr>
        <p:txBody>
          <a:bodyPr/>
          <a:lstStyle>
            <a:lvl1pPr marL="0" indent="0">
              <a:buNone/>
              <a:defRPr sz="1400"/>
            </a:lvl1pPr>
            <a:lvl2pPr marL="455868" indent="0">
              <a:buNone/>
              <a:defRPr sz="1200"/>
            </a:lvl2pPr>
            <a:lvl3pPr marL="911738" indent="0">
              <a:buNone/>
              <a:defRPr sz="1000"/>
            </a:lvl3pPr>
            <a:lvl4pPr marL="1367598" indent="0">
              <a:buNone/>
              <a:defRPr sz="900"/>
            </a:lvl4pPr>
            <a:lvl5pPr marL="1823464" indent="0">
              <a:buNone/>
              <a:defRPr sz="900"/>
            </a:lvl5pPr>
            <a:lvl6pPr marL="2279328" indent="0">
              <a:buNone/>
              <a:defRPr sz="900"/>
            </a:lvl6pPr>
            <a:lvl7pPr marL="2735194" indent="0">
              <a:buNone/>
              <a:defRPr sz="900"/>
            </a:lvl7pPr>
            <a:lvl8pPr marL="3191064" indent="0">
              <a:buNone/>
              <a:defRPr sz="900"/>
            </a:lvl8pPr>
            <a:lvl9pPr marL="3646926" indent="0">
              <a:buNone/>
              <a:defRPr sz="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EE9CD355-1474-4F33-B9F3-14D2CF1668FA}" type="slidenum">
              <a:rPr lang="en-US" altLang="en-US"/>
              <a:pPr>
                <a:defRPr/>
              </a:pPr>
              <a:t>‹#›</a:t>
            </a:fld>
            <a:endParaRPr lang="en-US" altLang="en-US" dirty="0"/>
          </a:p>
        </p:txBody>
      </p:sp>
    </p:spTree>
    <p:extLst>
      <p:ext uri="{BB962C8B-B14F-4D97-AF65-F5344CB8AC3E}">
        <p14:creationId xmlns:p14="http://schemas.microsoft.com/office/powerpoint/2010/main" val="160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783138"/>
            <a:ext cx="5486400" cy="56356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1215"/>
            <a:ext cx="5486400" cy="4098925"/>
          </a:xfrm>
        </p:spPr>
        <p:txBody>
          <a:bodyPr/>
          <a:lstStyle>
            <a:lvl1pPr marL="0" indent="0">
              <a:buNone/>
              <a:defRPr sz="3200"/>
            </a:lvl1pPr>
            <a:lvl2pPr marL="455868" indent="0">
              <a:buNone/>
              <a:defRPr sz="2800"/>
            </a:lvl2pPr>
            <a:lvl3pPr marL="911738" indent="0">
              <a:buNone/>
              <a:defRPr sz="2400"/>
            </a:lvl3pPr>
            <a:lvl4pPr marL="1367598" indent="0">
              <a:buNone/>
              <a:defRPr sz="2000"/>
            </a:lvl4pPr>
            <a:lvl5pPr marL="1823464" indent="0">
              <a:buNone/>
              <a:defRPr sz="2000"/>
            </a:lvl5pPr>
            <a:lvl6pPr marL="2279328" indent="0">
              <a:buNone/>
              <a:defRPr sz="2000"/>
            </a:lvl6pPr>
            <a:lvl7pPr marL="2735194" indent="0">
              <a:buNone/>
              <a:defRPr sz="2000"/>
            </a:lvl7pPr>
            <a:lvl8pPr marL="3191064" indent="0">
              <a:buNone/>
              <a:defRPr sz="2000"/>
            </a:lvl8pPr>
            <a:lvl9pPr marL="3646926" indent="0">
              <a:buNone/>
              <a:defRPr sz="2000"/>
            </a:lvl9pPr>
          </a:lstStyle>
          <a:p>
            <a:pPr lvl="0"/>
            <a:endParaRPr lang="en-US" noProof="0" dirty="0">
              <a:sym typeface="Calibri" pitchFamily="-101" charset="0"/>
            </a:endParaRPr>
          </a:p>
        </p:txBody>
      </p:sp>
      <p:sp>
        <p:nvSpPr>
          <p:cNvPr id="4" name="Text Placeholder 3"/>
          <p:cNvSpPr>
            <a:spLocks noGrp="1"/>
          </p:cNvSpPr>
          <p:nvPr>
            <p:ph type="body" sz="half" idx="2"/>
          </p:nvPr>
        </p:nvSpPr>
        <p:spPr>
          <a:xfrm>
            <a:off x="1792288" y="5346727"/>
            <a:ext cx="5486400" cy="803275"/>
          </a:xfrm>
        </p:spPr>
        <p:txBody>
          <a:bodyPr/>
          <a:lstStyle>
            <a:lvl1pPr marL="0" indent="0">
              <a:buNone/>
              <a:defRPr sz="1400"/>
            </a:lvl1pPr>
            <a:lvl2pPr marL="455868" indent="0">
              <a:buNone/>
              <a:defRPr sz="1200"/>
            </a:lvl2pPr>
            <a:lvl3pPr marL="911738" indent="0">
              <a:buNone/>
              <a:defRPr sz="1000"/>
            </a:lvl3pPr>
            <a:lvl4pPr marL="1367598" indent="0">
              <a:buNone/>
              <a:defRPr sz="900"/>
            </a:lvl4pPr>
            <a:lvl5pPr marL="1823464" indent="0">
              <a:buNone/>
              <a:defRPr sz="900"/>
            </a:lvl5pPr>
            <a:lvl6pPr marL="2279328" indent="0">
              <a:buNone/>
              <a:defRPr sz="900"/>
            </a:lvl6pPr>
            <a:lvl7pPr marL="2735194" indent="0">
              <a:buNone/>
              <a:defRPr sz="900"/>
            </a:lvl7pPr>
            <a:lvl8pPr marL="3191064" indent="0">
              <a:buNone/>
              <a:defRPr sz="900"/>
            </a:lvl8pPr>
            <a:lvl9pPr marL="3646926" indent="0">
              <a:buNone/>
              <a:defRPr sz="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55839CE5-04B2-46B3-91E3-D807CF140ECD}" type="slidenum">
              <a:rPr lang="en-US" altLang="en-US"/>
              <a:pPr>
                <a:defRPr/>
              </a:pPr>
              <a:t>‹#›</a:t>
            </a:fld>
            <a:endParaRPr lang="en-US" altLang="en-US" dirty="0"/>
          </a:p>
        </p:txBody>
      </p:sp>
    </p:spTree>
    <p:extLst>
      <p:ext uri="{BB962C8B-B14F-4D97-AF65-F5344CB8AC3E}">
        <p14:creationId xmlns:p14="http://schemas.microsoft.com/office/powerpoint/2010/main" val="336792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457200" y="273050"/>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587" tIns="45587" rIns="45587" bIns="45587" numCol="1" anchor="ctr" anchorCtr="0" compatLnSpc="1">
            <a:prstTxWarp prst="textNoShape">
              <a:avLst/>
            </a:prstTxWarp>
          </a:bodyPr>
          <a:lstStyle/>
          <a:p>
            <a:pPr lvl="0"/>
            <a:r>
              <a:rPr lang="en-US" altLang="en-US" smtClean="0">
                <a:sym typeface="Calibri" pitchFamily="34" charset="0"/>
              </a:rPr>
              <a:t>Click to edit Master title style</a:t>
            </a:r>
          </a:p>
        </p:txBody>
      </p:sp>
      <p:sp>
        <p:nvSpPr>
          <p:cNvPr id="1027" name="Rectangle 2"/>
          <p:cNvSpPr>
            <a:spLocks noGrp="1"/>
          </p:cNvSpPr>
          <p:nvPr>
            <p:ph type="body" idx="1"/>
          </p:nvPr>
        </p:nvSpPr>
        <p:spPr bwMode="auto">
          <a:xfrm>
            <a:off x="457200" y="1595438"/>
            <a:ext cx="8229600"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587" tIns="45587" rIns="45587" bIns="45587" numCol="1" anchor="t" anchorCtr="0" compatLnSpc="1">
            <a:prstTxWarp prst="textNoShape">
              <a:avLst/>
            </a:prstTxWarp>
          </a:bodyPr>
          <a:lstStyle/>
          <a:p>
            <a:pPr lvl="0"/>
            <a:r>
              <a:rPr lang="en-US" altLang="en-US" smtClean="0">
                <a:sym typeface="Calibri" pitchFamily="34" charset="0"/>
              </a:rPr>
              <a:t>Click to edit Master text styles</a:t>
            </a:r>
          </a:p>
          <a:p>
            <a:pPr lvl="1"/>
            <a:r>
              <a:rPr lang="en-US" altLang="en-US" smtClean="0">
                <a:sym typeface="Calibri" pitchFamily="34" charset="0"/>
              </a:rPr>
              <a:t>Second level</a:t>
            </a:r>
          </a:p>
          <a:p>
            <a:pPr lvl="2"/>
            <a:r>
              <a:rPr lang="en-US" altLang="en-US" smtClean="0">
                <a:sym typeface="Calibri" pitchFamily="34" charset="0"/>
              </a:rPr>
              <a:t>Third level</a:t>
            </a:r>
          </a:p>
          <a:p>
            <a:pPr lvl="3"/>
            <a:r>
              <a:rPr lang="en-US" altLang="en-US" smtClean="0">
                <a:sym typeface="Calibri" pitchFamily="34" charset="0"/>
              </a:rPr>
              <a:t>Fourth level</a:t>
            </a:r>
          </a:p>
          <a:p>
            <a:pPr lvl="4"/>
            <a:r>
              <a:rPr lang="en-US" altLang="en-US" smtClean="0">
                <a:sym typeface="Calibri" pitchFamily="34" charset="0"/>
              </a:rPr>
              <a:t>Fifth level</a:t>
            </a:r>
          </a:p>
        </p:txBody>
      </p:sp>
      <p:sp>
        <p:nvSpPr>
          <p:cNvPr id="2" name="Rectangle 3"/>
          <p:cNvSpPr>
            <a:spLocks noGrp="1"/>
          </p:cNvSpPr>
          <p:nvPr>
            <p:ph type="sldNum" sz="quarter" idx="2"/>
          </p:nvPr>
        </p:nvSpPr>
        <p:spPr bwMode="auto">
          <a:xfrm>
            <a:off x="8428038" y="6386513"/>
            <a:ext cx="257175" cy="269875"/>
          </a:xfrm>
          <a:prstGeom prst="rect">
            <a:avLst/>
          </a:prstGeom>
          <a:noFill/>
          <a:ln w="12700" cap="flat" cmpd="sng">
            <a:noFill/>
            <a:prstDash val="solid"/>
            <a:miter lim="400000"/>
            <a:headEnd type="none" w="med" len="med"/>
            <a:tailEnd type="none" w="med" len="med"/>
          </a:ln>
          <a:effectLst/>
        </p:spPr>
        <p:txBody>
          <a:bodyPr vert="horz" wrap="none" lIns="45587" tIns="45587" rIns="45587" bIns="45587" numCol="1" anchor="ctr" anchorCtr="0" compatLnSpc="1">
            <a:prstTxWarp prst="textNoShape">
              <a:avLst/>
            </a:prstTxWarp>
          </a:bodyPr>
          <a:lstStyle>
            <a:lvl1pPr algn="r" eaLnBrk="1">
              <a:defRPr sz="1200">
                <a:solidFill>
                  <a:srgbClr val="888888"/>
                </a:solidFill>
                <a:latin typeface="Calibri" pitchFamily="-101" charset="0"/>
                <a:ea typeface="Calibri" pitchFamily="-101" charset="0"/>
                <a:cs typeface="Calibri" pitchFamily="-101" charset="0"/>
                <a:sym typeface="Calibri" pitchFamily="-101" charset="0"/>
              </a:defRPr>
            </a:lvl1pPr>
          </a:lstStyle>
          <a:p>
            <a:pPr>
              <a:defRPr/>
            </a:pPr>
            <a:fld id="{ADC71594-E8A1-4039-AAFF-8C2A9F6DF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dt="0"/>
  <p:txStyles>
    <p:titleStyle>
      <a:lvl1pPr algn="ctr" rtl="0" eaLnBrk="0" fontAlgn="base" hangingPunct="0">
        <a:spcBef>
          <a:spcPct val="0"/>
        </a:spcBef>
        <a:spcAft>
          <a:spcPct val="0"/>
        </a:spcAft>
        <a:defRPr sz="4400">
          <a:solidFill>
            <a:srgbClr val="000000"/>
          </a:solidFill>
          <a:latin typeface="+mj-lt"/>
          <a:ea typeface="+mj-ea"/>
          <a:cs typeface="+mj-cs"/>
          <a:sym typeface="Calibri" pitchFamily="34" charset="0"/>
        </a:defRPr>
      </a:lvl1pPr>
      <a:lvl2pPr algn="ctr" rtl="0" eaLnBrk="0" fontAlgn="base" hangingPunct="0">
        <a:spcBef>
          <a:spcPct val="0"/>
        </a:spcBef>
        <a:spcAft>
          <a:spcPct val="0"/>
        </a:spcAft>
        <a:defRPr sz="4400">
          <a:solidFill>
            <a:srgbClr val="000000"/>
          </a:solidFill>
          <a:latin typeface="Calibri" pitchFamily="-101" charset="0"/>
          <a:ea typeface="Calibri" pitchFamily="-101" charset="0"/>
          <a:cs typeface="Calibri" pitchFamily="-101" charset="0"/>
          <a:sym typeface="Calibri" pitchFamily="34" charset="0"/>
        </a:defRPr>
      </a:lvl2pPr>
      <a:lvl3pPr algn="ctr" rtl="0" eaLnBrk="0" fontAlgn="base" hangingPunct="0">
        <a:spcBef>
          <a:spcPct val="0"/>
        </a:spcBef>
        <a:spcAft>
          <a:spcPct val="0"/>
        </a:spcAft>
        <a:defRPr sz="4400">
          <a:solidFill>
            <a:srgbClr val="000000"/>
          </a:solidFill>
          <a:latin typeface="Calibri" pitchFamily="-101" charset="0"/>
          <a:ea typeface="Calibri" pitchFamily="-101" charset="0"/>
          <a:cs typeface="Calibri" pitchFamily="-101" charset="0"/>
          <a:sym typeface="Calibri" pitchFamily="34" charset="0"/>
        </a:defRPr>
      </a:lvl3pPr>
      <a:lvl4pPr algn="ctr" rtl="0" eaLnBrk="0" fontAlgn="base" hangingPunct="0">
        <a:spcBef>
          <a:spcPct val="0"/>
        </a:spcBef>
        <a:spcAft>
          <a:spcPct val="0"/>
        </a:spcAft>
        <a:defRPr sz="4400">
          <a:solidFill>
            <a:srgbClr val="000000"/>
          </a:solidFill>
          <a:latin typeface="Calibri" pitchFamily="-101" charset="0"/>
          <a:ea typeface="Calibri" pitchFamily="-101" charset="0"/>
          <a:cs typeface="Calibri" pitchFamily="-101" charset="0"/>
          <a:sym typeface="Calibri" pitchFamily="34" charset="0"/>
        </a:defRPr>
      </a:lvl4pPr>
      <a:lvl5pPr algn="ctr" rtl="0" eaLnBrk="0" fontAlgn="base" hangingPunct="0">
        <a:spcBef>
          <a:spcPct val="0"/>
        </a:spcBef>
        <a:spcAft>
          <a:spcPct val="0"/>
        </a:spcAft>
        <a:defRPr sz="4400">
          <a:solidFill>
            <a:srgbClr val="000000"/>
          </a:solidFill>
          <a:latin typeface="Calibri" pitchFamily="-101" charset="0"/>
          <a:ea typeface="Calibri" pitchFamily="-101" charset="0"/>
          <a:cs typeface="Calibri" pitchFamily="-101" charset="0"/>
          <a:sym typeface="Calibri" pitchFamily="34" charset="0"/>
        </a:defRPr>
      </a:lvl5pPr>
      <a:lvl6pPr marL="455868" algn="ctr" rtl="0" fontAlgn="base" hangingPunct="0">
        <a:spcBef>
          <a:spcPct val="0"/>
        </a:spcBef>
        <a:spcAft>
          <a:spcPct val="0"/>
        </a:spcAft>
        <a:defRPr sz="4400">
          <a:solidFill>
            <a:srgbClr val="000000"/>
          </a:solidFill>
          <a:latin typeface="Calibri" pitchFamily="-101" charset="0"/>
          <a:ea typeface="Calibri" pitchFamily="-101" charset="0"/>
          <a:cs typeface="Calibri" pitchFamily="-101" charset="0"/>
          <a:sym typeface="Calibri" pitchFamily="-101" charset="0"/>
        </a:defRPr>
      </a:lvl6pPr>
      <a:lvl7pPr marL="911738" algn="ctr" rtl="0" fontAlgn="base" hangingPunct="0">
        <a:spcBef>
          <a:spcPct val="0"/>
        </a:spcBef>
        <a:spcAft>
          <a:spcPct val="0"/>
        </a:spcAft>
        <a:defRPr sz="4400">
          <a:solidFill>
            <a:srgbClr val="000000"/>
          </a:solidFill>
          <a:latin typeface="Calibri" pitchFamily="-101" charset="0"/>
          <a:ea typeface="Calibri" pitchFamily="-101" charset="0"/>
          <a:cs typeface="Calibri" pitchFamily="-101" charset="0"/>
          <a:sym typeface="Calibri" pitchFamily="-101" charset="0"/>
        </a:defRPr>
      </a:lvl7pPr>
      <a:lvl8pPr marL="1367598" algn="ctr" rtl="0" fontAlgn="base" hangingPunct="0">
        <a:spcBef>
          <a:spcPct val="0"/>
        </a:spcBef>
        <a:spcAft>
          <a:spcPct val="0"/>
        </a:spcAft>
        <a:defRPr sz="4400">
          <a:solidFill>
            <a:srgbClr val="000000"/>
          </a:solidFill>
          <a:latin typeface="Calibri" pitchFamily="-101" charset="0"/>
          <a:ea typeface="Calibri" pitchFamily="-101" charset="0"/>
          <a:cs typeface="Calibri" pitchFamily="-101" charset="0"/>
          <a:sym typeface="Calibri" pitchFamily="-101" charset="0"/>
        </a:defRPr>
      </a:lvl8pPr>
      <a:lvl9pPr marL="1823464" algn="ctr" rtl="0" fontAlgn="base" hangingPunct="0">
        <a:spcBef>
          <a:spcPct val="0"/>
        </a:spcBef>
        <a:spcAft>
          <a:spcPct val="0"/>
        </a:spcAft>
        <a:defRPr sz="4400">
          <a:solidFill>
            <a:srgbClr val="000000"/>
          </a:solidFill>
          <a:latin typeface="Calibri" pitchFamily="-101" charset="0"/>
          <a:ea typeface="Calibri" pitchFamily="-101" charset="0"/>
          <a:cs typeface="Calibri" pitchFamily="-101" charset="0"/>
          <a:sym typeface="Calibri" pitchFamily="-101" charset="0"/>
        </a:defRPr>
      </a:lvl9pPr>
    </p:titleStyle>
    <p:bodyStyle>
      <a:lvl1pPr marL="338138" indent="-338138" algn="l" rtl="0" eaLnBrk="0" fontAlgn="base" hangingPunct="0">
        <a:spcBef>
          <a:spcPts val="700"/>
        </a:spcBef>
        <a:spcAft>
          <a:spcPct val="0"/>
        </a:spcAft>
        <a:buSzPct val="100000"/>
        <a:buFont typeface="Arial" charset="0"/>
        <a:buChar char="•"/>
        <a:defRPr sz="3200">
          <a:solidFill>
            <a:srgbClr val="000000"/>
          </a:solidFill>
          <a:latin typeface="+mn-lt"/>
          <a:ea typeface="+mn-ea"/>
          <a:cs typeface="+mn-cs"/>
          <a:sym typeface="Calibri" pitchFamily="34" charset="0"/>
        </a:defRPr>
      </a:lvl1pPr>
      <a:lvl2pPr marL="777875" indent="-320675" algn="l" rtl="0" eaLnBrk="0" fontAlgn="base" hangingPunct="0">
        <a:spcBef>
          <a:spcPts val="700"/>
        </a:spcBef>
        <a:spcAft>
          <a:spcPct val="0"/>
        </a:spcAft>
        <a:buSzPct val="100000"/>
        <a:buFont typeface="Arial" charset="0"/>
        <a:buChar char="–"/>
        <a:defRPr sz="3200">
          <a:solidFill>
            <a:srgbClr val="000000"/>
          </a:solidFill>
          <a:latin typeface="+mn-lt"/>
          <a:ea typeface="+mn-ea"/>
          <a:cs typeface="+mn-cs"/>
          <a:sym typeface="Calibri" pitchFamily="34" charset="0"/>
        </a:defRPr>
      </a:lvl2pPr>
      <a:lvl3pPr marL="1214438" indent="-300038" algn="l" rtl="0" eaLnBrk="0" fontAlgn="base" hangingPunct="0">
        <a:spcBef>
          <a:spcPts val="700"/>
        </a:spcBef>
        <a:spcAft>
          <a:spcPct val="0"/>
        </a:spcAft>
        <a:buSzPct val="100000"/>
        <a:buFont typeface="Arial" charset="0"/>
        <a:buChar char="•"/>
        <a:defRPr sz="3200">
          <a:solidFill>
            <a:srgbClr val="000000"/>
          </a:solidFill>
          <a:latin typeface="+mn-lt"/>
          <a:ea typeface="+mn-ea"/>
          <a:cs typeface="+mn-cs"/>
          <a:sym typeface="Calibri" pitchFamily="34" charset="0"/>
        </a:defRPr>
      </a:lvl3pPr>
      <a:lvl4pPr marL="1728788" indent="-360363" algn="l" rtl="0" eaLnBrk="0" fontAlgn="base" hangingPunct="0">
        <a:spcBef>
          <a:spcPts val="700"/>
        </a:spcBef>
        <a:spcAft>
          <a:spcPct val="0"/>
        </a:spcAft>
        <a:buSzPct val="100000"/>
        <a:buFont typeface="Arial" charset="0"/>
        <a:buChar char="–"/>
        <a:defRPr sz="3200">
          <a:solidFill>
            <a:srgbClr val="000000"/>
          </a:solidFill>
          <a:latin typeface="+mn-lt"/>
          <a:ea typeface="+mn-ea"/>
          <a:cs typeface="+mn-cs"/>
          <a:sym typeface="Calibri" pitchFamily="34" charset="0"/>
        </a:defRPr>
      </a:lvl4pPr>
      <a:lvl5pPr marL="2185988" indent="-360363" algn="l" rtl="0" eaLnBrk="0" fontAlgn="base" hangingPunct="0">
        <a:spcBef>
          <a:spcPts val="700"/>
        </a:spcBef>
        <a:spcAft>
          <a:spcPct val="0"/>
        </a:spcAft>
        <a:buSzPct val="100000"/>
        <a:buFont typeface="Arial" charset="0"/>
        <a:buChar char="»"/>
        <a:defRPr sz="3200">
          <a:solidFill>
            <a:srgbClr val="000000"/>
          </a:solidFill>
          <a:latin typeface="+mn-lt"/>
          <a:ea typeface="+mn-ea"/>
          <a:cs typeface="+mn-cs"/>
          <a:sym typeface="Calibri" pitchFamily="34" charset="0"/>
        </a:defRPr>
      </a:lvl5pPr>
      <a:lvl6pPr marL="2643389" indent="-364059" algn="l" rtl="0" fontAlgn="base" hangingPunct="0">
        <a:spcBef>
          <a:spcPts val="700"/>
        </a:spcBef>
        <a:spcAft>
          <a:spcPct val="0"/>
        </a:spcAft>
        <a:buSzPct val="100000"/>
        <a:buFont typeface="Arial" pitchFamily="-101" charset="0"/>
        <a:buChar char="»"/>
        <a:defRPr sz="3200">
          <a:solidFill>
            <a:srgbClr val="000000"/>
          </a:solidFill>
          <a:latin typeface="+mn-lt"/>
          <a:ea typeface="+mn-ea"/>
          <a:cs typeface="+mn-cs"/>
          <a:sym typeface="Calibri" pitchFamily="-101" charset="0"/>
        </a:defRPr>
      </a:lvl6pPr>
      <a:lvl7pPr marL="3099256" indent="-364059" algn="l" rtl="0" fontAlgn="base" hangingPunct="0">
        <a:spcBef>
          <a:spcPts val="700"/>
        </a:spcBef>
        <a:spcAft>
          <a:spcPct val="0"/>
        </a:spcAft>
        <a:buSzPct val="100000"/>
        <a:buFont typeface="Arial" pitchFamily="-101" charset="0"/>
        <a:buChar char="»"/>
        <a:defRPr sz="3200">
          <a:solidFill>
            <a:srgbClr val="000000"/>
          </a:solidFill>
          <a:latin typeface="+mn-lt"/>
          <a:ea typeface="+mn-ea"/>
          <a:cs typeface="+mn-cs"/>
          <a:sym typeface="Calibri" pitchFamily="-101" charset="0"/>
        </a:defRPr>
      </a:lvl7pPr>
      <a:lvl8pPr marL="3555120" indent="-364059" algn="l" rtl="0" fontAlgn="base" hangingPunct="0">
        <a:spcBef>
          <a:spcPts val="700"/>
        </a:spcBef>
        <a:spcAft>
          <a:spcPct val="0"/>
        </a:spcAft>
        <a:buSzPct val="100000"/>
        <a:buFont typeface="Arial" pitchFamily="-101" charset="0"/>
        <a:buChar char="»"/>
        <a:defRPr sz="3200">
          <a:solidFill>
            <a:srgbClr val="000000"/>
          </a:solidFill>
          <a:latin typeface="+mn-lt"/>
          <a:ea typeface="+mn-ea"/>
          <a:cs typeface="+mn-cs"/>
          <a:sym typeface="Calibri" pitchFamily="-101" charset="0"/>
        </a:defRPr>
      </a:lvl8pPr>
      <a:lvl9pPr marL="4010985" indent="-364059" algn="l" rtl="0" fontAlgn="base" hangingPunct="0">
        <a:spcBef>
          <a:spcPts val="700"/>
        </a:spcBef>
        <a:spcAft>
          <a:spcPct val="0"/>
        </a:spcAft>
        <a:buSzPct val="100000"/>
        <a:buFont typeface="Arial" pitchFamily="-101" charset="0"/>
        <a:buChar char="»"/>
        <a:defRPr sz="3200">
          <a:solidFill>
            <a:srgbClr val="000000"/>
          </a:solidFill>
          <a:latin typeface="+mn-lt"/>
          <a:ea typeface="+mn-ea"/>
          <a:cs typeface="+mn-cs"/>
          <a:sym typeface="Calibri" pitchFamily="-101" charset="0"/>
        </a:defRPr>
      </a:lvl9pPr>
    </p:bodyStyle>
    <p:otherStyle>
      <a:defPPr>
        <a:defRPr lang="en-US"/>
      </a:defPPr>
      <a:lvl1pPr marL="0" algn="l" defTabSz="455868" rtl="0" eaLnBrk="1" latinLnBrk="0" hangingPunct="1">
        <a:defRPr sz="1800" kern="1200">
          <a:solidFill>
            <a:schemeClr val="tx1"/>
          </a:solidFill>
          <a:latin typeface="+mn-lt"/>
          <a:ea typeface="+mn-ea"/>
          <a:cs typeface="+mn-cs"/>
        </a:defRPr>
      </a:lvl1pPr>
      <a:lvl2pPr marL="455868" algn="l" defTabSz="455868" rtl="0" eaLnBrk="1" latinLnBrk="0" hangingPunct="1">
        <a:defRPr sz="1800" kern="1200">
          <a:solidFill>
            <a:schemeClr val="tx1"/>
          </a:solidFill>
          <a:latin typeface="+mn-lt"/>
          <a:ea typeface="+mn-ea"/>
          <a:cs typeface="+mn-cs"/>
        </a:defRPr>
      </a:lvl2pPr>
      <a:lvl3pPr marL="911738" algn="l" defTabSz="455868" rtl="0" eaLnBrk="1" latinLnBrk="0" hangingPunct="1">
        <a:defRPr sz="1800" kern="1200">
          <a:solidFill>
            <a:schemeClr val="tx1"/>
          </a:solidFill>
          <a:latin typeface="+mn-lt"/>
          <a:ea typeface="+mn-ea"/>
          <a:cs typeface="+mn-cs"/>
        </a:defRPr>
      </a:lvl3pPr>
      <a:lvl4pPr marL="1367598" algn="l" defTabSz="455868" rtl="0" eaLnBrk="1" latinLnBrk="0" hangingPunct="1">
        <a:defRPr sz="1800" kern="1200">
          <a:solidFill>
            <a:schemeClr val="tx1"/>
          </a:solidFill>
          <a:latin typeface="+mn-lt"/>
          <a:ea typeface="+mn-ea"/>
          <a:cs typeface="+mn-cs"/>
        </a:defRPr>
      </a:lvl4pPr>
      <a:lvl5pPr marL="1823464" algn="l" defTabSz="455868" rtl="0" eaLnBrk="1" latinLnBrk="0" hangingPunct="1">
        <a:defRPr sz="1800" kern="1200">
          <a:solidFill>
            <a:schemeClr val="tx1"/>
          </a:solidFill>
          <a:latin typeface="+mn-lt"/>
          <a:ea typeface="+mn-ea"/>
          <a:cs typeface="+mn-cs"/>
        </a:defRPr>
      </a:lvl5pPr>
      <a:lvl6pPr marL="2279328" algn="l" defTabSz="455868" rtl="0" eaLnBrk="1" latinLnBrk="0" hangingPunct="1">
        <a:defRPr sz="1800" kern="1200">
          <a:solidFill>
            <a:schemeClr val="tx1"/>
          </a:solidFill>
          <a:latin typeface="+mn-lt"/>
          <a:ea typeface="+mn-ea"/>
          <a:cs typeface="+mn-cs"/>
        </a:defRPr>
      </a:lvl6pPr>
      <a:lvl7pPr marL="2735194" algn="l" defTabSz="455868" rtl="0" eaLnBrk="1" latinLnBrk="0" hangingPunct="1">
        <a:defRPr sz="1800" kern="1200">
          <a:solidFill>
            <a:schemeClr val="tx1"/>
          </a:solidFill>
          <a:latin typeface="+mn-lt"/>
          <a:ea typeface="+mn-ea"/>
          <a:cs typeface="+mn-cs"/>
        </a:defRPr>
      </a:lvl7pPr>
      <a:lvl8pPr marL="3191064" algn="l" defTabSz="455868" rtl="0" eaLnBrk="1" latinLnBrk="0" hangingPunct="1">
        <a:defRPr sz="1800" kern="1200">
          <a:solidFill>
            <a:schemeClr val="tx1"/>
          </a:solidFill>
          <a:latin typeface="+mn-lt"/>
          <a:ea typeface="+mn-ea"/>
          <a:cs typeface="+mn-cs"/>
        </a:defRPr>
      </a:lvl8pPr>
      <a:lvl9pPr marL="3646926" algn="l" defTabSz="4558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APPENDIX 2 – Strategic Commission Detailed Analysis</a:t>
            </a:r>
            <a:endParaRPr lang="en-GB" altLang="en-US" sz="2400" b="1" dirty="0">
              <a:solidFill>
                <a:srgbClr val="FFFFFF"/>
              </a:solidFill>
            </a:endParaRP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1</a:t>
            </a:fld>
            <a:endParaRPr lang="en-US" altLang="en-US" dirty="0"/>
          </a:p>
        </p:txBody>
      </p:sp>
      <p:graphicFrame>
        <p:nvGraphicFramePr>
          <p:cNvPr id="4" name="Table 3"/>
          <p:cNvGraphicFramePr>
            <a:graphicFrameLocks noGrp="1"/>
          </p:cNvGraphicFramePr>
          <p:nvPr>
            <p:extLst>
              <p:ext uri="{D42A27DB-BD31-4B8C-83A1-F6EECF244321}">
                <p14:modId xmlns:p14="http://schemas.microsoft.com/office/powerpoint/2010/main" val="3906734836"/>
              </p:ext>
            </p:extLst>
          </p:nvPr>
        </p:nvGraphicFramePr>
        <p:xfrm>
          <a:off x="321146" y="460375"/>
          <a:ext cx="8496944" cy="6884908"/>
        </p:xfrm>
        <a:graphic>
          <a:graphicData uri="http://schemas.openxmlformats.org/drawingml/2006/table">
            <a:tbl>
              <a:tblPr>
                <a:tableStyleId>{2D5ABB26-0587-4C30-8999-92F81FD0307C}</a:tableStyleId>
              </a:tblPr>
              <a:tblGrid>
                <a:gridCol w="849694">
                  <a:extLst>
                    <a:ext uri="{9D8B030D-6E8A-4147-A177-3AD203B41FA5}">
                      <a16:colId xmlns:a16="http://schemas.microsoft.com/office/drawing/2014/main" val="20000"/>
                    </a:ext>
                  </a:extLst>
                </a:gridCol>
                <a:gridCol w="5037474">
                  <a:extLst>
                    <a:ext uri="{9D8B030D-6E8A-4147-A177-3AD203B41FA5}">
                      <a16:colId xmlns:a16="http://schemas.microsoft.com/office/drawing/2014/main" val="20001"/>
                    </a:ext>
                  </a:extLst>
                </a:gridCol>
                <a:gridCol w="2609776">
                  <a:extLst>
                    <a:ext uri="{9D8B030D-6E8A-4147-A177-3AD203B41FA5}">
                      <a16:colId xmlns:a16="http://schemas.microsoft.com/office/drawing/2014/main" val="20002"/>
                    </a:ext>
                  </a:extLst>
                </a:gridCol>
              </a:tblGrid>
              <a:tr h="576064">
                <a:tc gridSpan="2">
                  <a:txBody>
                    <a:bodyPr/>
                    <a:lstStyle/>
                    <a:p>
                      <a:pPr algn="l" rtl="0" fontAlgn="ctr"/>
                      <a:r>
                        <a:rPr lang="en-GB" sz="1800" u="none" strike="noStrike" dirty="0" smtClean="0">
                          <a:effectLst/>
                          <a:latin typeface="Arial" panose="020B0604020202020204" pitchFamily="34" charset="0"/>
                          <a:cs typeface="Arial" panose="020B0604020202020204" pitchFamily="34" charset="0"/>
                        </a:rPr>
                        <a:t>Contents:</a:t>
                      </a:r>
                      <a:endParaRPr lang="en-GB" sz="1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GB"/>
                    </a:p>
                  </a:txBody>
                  <a:tcPr/>
                </a:tc>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00"/>
                  </a:ext>
                </a:extLst>
              </a:tr>
              <a:tr h="320511">
                <a:tc gridSpan="2">
                  <a:txBody>
                    <a:bodyPr/>
                    <a:lstStyle/>
                    <a:p>
                      <a:pPr algn="l" rtl="0" fontAlgn="ctr"/>
                      <a:r>
                        <a:rPr lang="en-GB" sz="1800" u="none" strike="noStrike" dirty="0">
                          <a:effectLst/>
                          <a:latin typeface="Arial" panose="020B0604020202020204" pitchFamily="34" charset="0"/>
                          <a:cs typeface="Arial" panose="020B0604020202020204" pitchFamily="34" charset="0"/>
                        </a:rPr>
                        <a:t>Overview of </a:t>
                      </a:r>
                      <a:r>
                        <a:rPr lang="en-GB" sz="1800" u="none" strike="noStrike" dirty="0" smtClean="0">
                          <a:effectLst/>
                          <a:latin typeface="Arial" panose="020B0604020202020204" pitchFamily="34" charset="0"/>
                          <a:cs typeface="Arial" panose="020B0604020202020204" pitchFamily="34" charset="0"/>
                        </a:rPr>
                        <a:t>Progress</a:t>
                      </a:r>
                      <a:endParaRPr lang="en-GB" sz="1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solidFill>
                      <a:schemeClr val="accent1">
                        <a:lumMod val="40000"/>
                        <a:lumOff val="60000"/>
                      </a:schemeClr>
                    </a:solidFill>
                  </a:tcPr>
                </a:tc>
                <a:tc hMerge="1">
                  <a:txBody>
                    <a:bodyPr/>
                    <a:lstStyle/>
                    <a:p>
                      <a:endParaRPr lang="en-GB"/>
                    </a:p>
                  </a:txBody>
                  <a:tcP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2</a:t>
                      </a:r>
                      <a:r>
                        <a:rPr lang="en-GB" sz="1400" b="0" i="0" u="none" strike="noStrike" baseline="0" dirty="0" smtClean="0">
                          <a:solidFill>
                            <a:schemeClr val="tx1"/>
                          </a:solidFill>
                          <a:effectLst/>
                          <a:latin typeface="Arial" panose="020B0604020202020204" pitchFamily="34" charset="0"/>
                          <a:cs typeface="Arial" panose="020B0604020202020204" pitchFamily="34" charset="0"/>
                        </a:rPr>
                        <a:t> - 4</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10001"/>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Local Authority </a:t>
                      </a:r>
                      <a:r>
                        <a:rPr lang="en-GB" sz="1400" u="none" strike="noStrike" dirty="0" smtClean="0">
                          <a:effectLst/>
                          <a:latin typeface="Arial" panose="020B0604020202020204" pitchFamily="34" charset="0"/>
                          <a:cs typeface="Arial" panose="020B0604020202020204" pitchFamily="34" charset="0"/>
                        </a:rPr>
                        <a:t>Savings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2 –</a:t>
                      </a:r>
                      <a:r>
                        <a:rPr lang="en-GB" sz="1400" b="0" i="0" u="none" strike="noStrike" baseline="0" dirty="0" smtClean="0">
                          <a:solidFill>
                            <a:schemeClr val="tx1"/>
                          </a:solidFill>
                          <a:effectLst/>
                          <a:latin typeface="Arial" panose="020B0604020202020204" pitchFamily="34" charset="0"/>
                          <a:cs typeface="Arial" panose="020B0604020202020204" pitchFamily="34" charset="0"/>
                        </a:rPr>
                        <a:t> </a:t>
                      </a:r>
                      <a:r>
                        <a:rPr lang="en-GB" sz="1400" b="0" i="0" u="none" strike="noStrike" dirty="0" smtClean="0">
                          <a:solidFill>
                            <a:schemeClr val="tx1"/>
                          </a:solidFill>
                          <a:effectLst/>
                          <a:latin typeface="Arial" panose="020B0604020202020204" pitchFamily="34" charset="0"/>
                          <a:cs typeface="Arial" panose="020B0604020202020204" pitchFamily="34" charset="0"/>
                        </a:rPr>
                        <a:t>3</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02"/>
                  </a:ext>
                </a:extLst>
              </a:tr>
              <a:tr h="333822">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CCG Savings &amp; QIPP</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4</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0003"/>
                  </a:ext>
                </a:extLst>
              </a:tr>
              <a:tr h="320511">
                <a:tc gridSpan="2">
                  <a:txBody>
                    <a:bodyPr/>
                    <a:lstStyle/>
                    <a:p>
                      <a:pPr algn="l" rtl="0" fontAlgn="ctr"/>
                      <a:r>
                        <a:rPr lang="en-GB" sz="1800" u="none" strike="noStrike" dirty="0" smtClean="0">
                          <a:effectLst/>
                          <a:latin typeface="Arial" panose="020B0604020202020204" pitchFamily="34" charset="0"/>
                          <a:cs typeface="Arial" panose="020B0604020202020204" pitchFamily="34" charset="0"/>
                        </a:rPr>
                        <a:t>Service Area Monitoring</a:t>
                      </a:r>
                      <a:endParaRPr lang="en-GB" sz="1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solidFill>
                      <a:schemeClr val="accent1">
                        <a:lumMod val="40000"/>
                        <a:lumOff val="60000"/>
                      </a:schemeClr>
                    </a:solidFill>
                  </a:tcPr>
                </a:tc>
                <a:tc hMerge="1">
                  <a:txBody>
                    <a:bodyPr/>
                    <a:lstStyle/>
                    <a:p>
                      <a:endParaRPr lang="en-GB"/>
                    </a:p>
                  </a:txBody>
                  <a:tcP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5 - 42</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10004"/>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Acute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5</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645880034"/>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Mental Health</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6</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442936067"/>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Primary Care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7</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0097758"/>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Continuing Care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8</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2944839"/>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Community</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9</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930512072"/>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Other</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10</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271666614"/>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CCG Running Costs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11</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718628742"/>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CCG Tameside vs Glossop</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12</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99373132"/>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Adults Services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13</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05"/>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Children’s Services – Children’s Social Care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15</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06"/>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Children’s Services – Education</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17</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07"/>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Population Health</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19</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08"/>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Quality and Safeguarding</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21</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09"/>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Operations and Neighbourhoods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22</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10"/>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Growth</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27</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11"/>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Governance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31</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noFill/>
                  </a:tcPr>
                </a:tc>
                <a:extLst>
                  <a:ext uri="{0D108BD9-81ED-4DB2-BD59-A6C34878D82A}">
                    <a16:rowId xmlns:a16="http://schemas.microsoft.com/office/drawing/2014/main" val="10012"/>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Finance and IT                                                                                           </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33</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noFill/>
                  </a:tcPr>
                </a:tc>
                <a:extLst>
                  <a:ext uri="{0D108BD9-81ED-4DB2-BD59-A6C34878D82A}">
                    <a16:rowId xmlns:a16="http://schemas.microsoft.com/office/drawing/2014/main" val="10013"/>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u="none" strike="noStrike" dirty="0">
                          <a:effectLst/>
                          <a:latin typeface="Arial" panose="020B0604020202020204" pitchFamily="34" charset="0"/>
                          <a:cs typeface="Arial" panose="020B0604020202020204" pitchFamily="34" charset="0"/>
                        </a:rPr>
                        <a:t>Capital Financing, Contingency and Corporate </a:t>
                      </a:r>
                      <a:r>
                        <a:rPr lang="en-GB" sz="1400" u="none" strike="noStrike" dirty="0" smtClean="0">
                          <a:effectLst/>
                          <a:latin typeface="Arial" panose="020B0604020202020204" pitchFamily="34" charset="0"/>
                          <a:cs typeface="Arial" panose="020B0604020202020204" pitchFamily="34" charset="0"/>
                        </a:rPr>
                        <a:t>Costs      </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34</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noFill/>
                  </a:tcPr>
                </a:tc>
                <a:extLst>
                  <a:ext uri="{0D108BD9-81ED-4DB2-BD59-A6C34878D82A}">
                    <a16:rowId xmlns:a16="http://schemas.microsoft.com/office/drawing/2014/main" val="10014"/>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Reserve</a:t>
                      </a:r>
                      <a:r>
                        <a:rPr lang="en-GB" sz="1400" b="0" i="0" u="none" strike="noStrike" baseline="0" dirty="0" smtClean="0">
                          <a:solidFill>
                            <a:srgbClr val="000000"/>
                          </a:solidFill>
                          <a:effectLst/>
                          <a:latin typeface="Arial" panose="020B0604020202020204" pitchFamily="34" charset="0"/>
                          <a:cs typeface="Arial" panose="020B0604020202020204" pitchFamily="34" charset="0"/>
                        </a:rPr>
                        <a:t> transfers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36</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18"/>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r>
                        <a:rPr lang="en-GB" sz="1400" b="0" i="0" u="none" strike="noStrike" dirty="0" smtClean="0">
                          <a:solidFill>
                            <a:srgbClr val="000000"/>
                          </a:solidFill>
                          <a:effectLst/>
                          <a:latin typeface="Arial" panose="020B0604020202020204" pitchFamily="34" charset="0"/>
                          <a:cs typeface="Arial" panose="020B0604020202020204" pitchFamily="34" charset="0"/>
                        </a:rPr>
                        <a:t>Budget </a:t>
                      </a:r>
                      <a:r>
                        <a:rPr lang="en-GB" sz="1400" b="0" i="0" u="none" strike="noStrike" dirty="0" err="1" smtClean="0">
                          <a:solidFill>
                            <a:srgbClr val="000000"/>
                          </a:solidFill>
                          <a:effectLst/>
                          <a:latin typeface="Arial" panose="020B0604020202020204" pitchFamily="34" charset="0"/>
                          <a:cs typeface="Arial" panose="020B0604020202020204" pitchFamily="34" charset="0"/>
                        </a:rPr>
                        <a:t>Virements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GB" sz="1400" b="0" i="0" u="none" strike="noStrike" dirty="0" smtClean="0">
                          <a:solidFill>
                            <a:schemeClr val="tx1"/>
                          </a:solidFill>
                          <a:effectLst/>
                          <a:latin typeface="Arial" panose="020B0604020202020204" pitchFamily="34" charset="0"/>
                          <a:cs typeface="Arial" panose="020B0604020202020204" pitchFamily="34" charset="0"/>
                        </a:rPr>
                        <a:t>39</a:t>
                      </a:r>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19"/>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20"/>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21"/>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22"/>
                  </a:ext>
                </a:extLst>
              </a:tr>
              <a:tr h="21336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just" rtl="0" fontAlgn="ct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364369408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2"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Other</a:t>
            </a:r>
          </a:p>
        </p:txBody>
      </p:sp>
      <p:sp>
        <p:nvSpPr>
          <p:cNvPr id="8" name="Slide Number Placeholder 1"/>
          <p:cNvSpPr>
            <a:spLocks noGrp="1"/>
          </p:cNvSpPr>
          <p:nvPr>
            <p:ph type="sldNum" sz="quarter" idx="4294967295"/>
          </p:nvPr>
        </p:nvSpPr>
        <p:spPr>
          <a:xfrm>
            <a:off x="7068418" y="6332808"/>
            <a:ext cx="2049780" cy="363773"/>
          </a:xfrm>
        </p:spPr>
        <p:txBody>
          <a:bodyPr/>
          <a:lstStyle/>
          <a:p>
            <a:pPr>
              <a:defRPr/>
            </a:pPr>
            <a:fld id="{613EADDF-3545-4E98-B654-1563625629F2}" type="slidenum">
              <a:rPr lang="en-US" altLang="en-US" smtClean="0"/>
              <a:pPr>
                <a:defRPr/>
              </a:pPr>
              <a:t>10</a:t>
            </a:fld>
            <a:endParaRPr lang="en-US" altLang="en-US" dirty="0"/>
          </a:p>
        </p:txBody>
      </p:sp>
      <p:sp>
        <p:nvSpPr>
          <p:cNvPr id="4" name="Rectangle 3"/>
          <p:cNvSpPr/>
          <p:nvPr/>
        </p:nvSpPr>
        <p:spPr>
          <a:xfrm>
            <a:off x="323528" y="2880000"/>
            <a:ext cx="8568952" cy="2730876"/>
          </a:xfrm>
          <a:prstGeom prst="rect">
            <a:avLst/>
          </a:prstGeom>
        </p:spPr>
        <p:txBody>
          <a:bodyPr wrap="square">
            <a:spAutoFit/>
          </a:bodyPr>
          <a:lstStyle/>
          <a:p>
            <a:pPr lvl="0">
              <a:lnSpc>
                <a:spcPct val="107000"/>
              </a:lnSpc>
              <a:spcAft>
                <a:spcPts val="0"/>
              </a:spcAft>
            </a:pPr>
            <a:r>
              <a:rPr lang="en-GB" sz="1100" b="1" dirty="0" smtClean="0">
                <a:latin typeface="Arial" panose="020B0604020202020204" pitchFamily="34" charset="0"/>
                <a:cs typeface="Arial" panose="020B0604020202020204" pitchFamily="34" charset="0"/>
              </a:rPr>
              <a:t>Better Care Fund </a:t>
            </a:r>
            <a:r>
              <a:rPr lang="en-GB" sz="1100" dirty="0" smtClean="0">
                <a:latin typeface="Arial" panose="020B0604020202020204" pitchFamily="34" charset="0"/>
                <a:cs typeface="Arial" panose="020B0604020202020204" pitchFamily="34" charset="0"/>
              </a:rPr>
              <a:t>– There is an overspend of (£86k) on the Better Care Fund, as the mandated increases provided centrally were higher than the figures advised at the time the budgets were agreed and the planning submissions were made.</a:t>
            </a:r>
          </a:p>
          <a:p>
            <a:pPr lvl="0">
              <a:lnSpc>
                <a:spcPct val="107000"/>
              </a:lnSpc>
              <a:spcAft>
                <a:spcPts val="0"/>
              </a:spcAft>
            </a:pPr>
            <a:endParaRPr lang="en-GB" sz="1100" dirty="0">
              <a:latin typeface="Arial" panose="020B0604020202020204" pitchFamily="34" charset="0"/>
              <a:cs typeface="Arial" panose="020B0604020202020204" pitchFamily="34" charset="0"/>
            </a:endParaRPr>
          </a:p>
          <a:p>
            <a:pPr lvl="0">
              <a:lnSpc>
                <a:spcPct val="107000"/>
              </a:lnSpc>
              <a:spcAft>
                <a:spcPts val="0"/>
              </a:spcAft>
            </a:pPr>
            <a:r>
              <a:rPr lang="en-GB" sz="1100" b="1" dirty="0" smtClean="0">
                <a:latin typeface="Arial" panose="020B0604020202020204" pitchFamily="34" charset="0"/>
                <a:cs typeface="Arial" panose="020B0604020202020204" pitchFamily="34" charset="0"/>
              </a:rPr>
              <a:t>Property Services </a:t>
            </a:r>
            <a:r>
              <a:rPr lang="en-GB" sz="1100" dirty="0" smtClean="0">
                <a:latin typeface="Arial" panose="020B0604020202020204" pitchFamily="34" charset="0"/>
                <a:cs typeface="Arial" panose="020B0604020202020204" pitchFamily="34" charset="0"/>
              </a:rPr>
              <a:t>– is underspent by £63k at the end of quarter 1. Part of the Hattersley hub expenditure is now charged to Primary Care, and there are also savings of £28k on PCFT occupied buildings.</a:t>
            </a:r>
          </a:p>
          <a:p>
            <a:pPr lvl="0">
              <a:lnSpc>
                <a:spcPct val="107000"/>
              </a:lnSpc>
              <a:spcAft>
                <a:spcPts val="0"/>
              </a:spcAft>
            </a:pPr>
            <a:endParaRPr lang="en-GB" sz="1100" dirty="0">
              <a:latin typeface="Arial" panose="020B0604020202020204" pitchFamily="34" charset="0"/>
              <a:cs typeface="Arial" panose="020B0604020202020204" pitchFamily="34" charset="0"/>
            </a:endParaRPr>
          </a:p>
          <a:p>
            <a:pPr lvl="0">
              <a:lnSpc>
                <a:spcPct val="107000"/>
              </a:lnSpc>
              <a:spcAft>
                <a:spcPts val="0"/>
              </a:spcAft>
            </a:pPr>
            <a:r>
              <a:rPr lang="en-GB" sz="1100" b="1" dirty="0" smtClean="0">
                <a:latin typeface="Arial" panose="020B0604020202020204" pitchFamily="34" charset="0"/>
                <a:cs typeface="Arial" panose="020B0604020202020204" pitchFamily="34" charset="0"/>
              </a:rPr>
              <a:t>Programme Projects </a:t>
            </a:r>
            <a:r>
              <a:rPr lang="en-GB" sz="1100" dirty="0" smtClean="0">
                <a:latin typeface="Arial" panose="020B0604020202020204" pitchFamily="34" charset="0"/>
                <a:cs typeface="Arial" panose="020B0604020202020204" pitchFamily="34" charset="0"/>
              </a:rPr>
              <a:t>– includes the anticipated income for the Elective Recovery Fund (ERF).</a:t>
            </a:r>
            <a:endParaRPr lang="en-GB" sz="1100" dirty="0">
              <a:latin typeface="Arial" panose="020B0604020202020204" pitchFamily="34" charset="0"/>
              <a:cs typeface="Arial" panose="020B0604020202020204" pitchFamily="34" charset="0"/>
            </a:endParaRPr>
          </a:p>
          <a:p>
            <a:pPr lvl="0">
              <a:lnSpc>
                <a:spcPct val="107000"/>
              </a:lnSpc>
              <a:spcAft>
                <a:spcPts val="0"/>
              </a:spcAft>
            </a:pPr>
            <a:endParaRPr lang="en-GB" sz="1100" dirty="0">
              <a:latin typeface="Arial" panose="020B0604020202020204" pitchFamily="34" charset="0"/>
              <a:cs typeface="Arial" panose="020B0604020202020204" pitchFamily="34" charset="0"/>
            </a:endParaRPr>
          </a:p>
          <a:p>
            <a:pPr lvl="0">
              <a:lnSpc>
                <a:spcPct val="107000"/>
              </a:lnSpc>
              <a:spcAft>
                <a:spcPts val="800"/>
              </a:spcAft>
            </a:pPr>
            <a:r>
              <a:rPr lang="en-GB" sz="1100" b="1" dirty="0" smtClean="0">
                <a:latin typeface="Arial" panose="020B0604020202020204" pitchFamily="34" charset="0"/>
                <a:cs typeface="Arial" panose="020B0604020202020204" pitchFamily="34" charset="0"/>
              </a:rPr>
              <a:t>Commissioning Reserve  </a:t>
            </a:r>
            <a:r>
              <a:rPr lang="en-GB" sz="1100" dirty="0" smtClean="0">
                <a:latin typeface="Arial" panose="020B0604020202020204" pitchFamily="34" charset="0"/>
                <a:cs typeface="Arial" panose="020B0604020202020204" pitchFamily="34" charset="0"/>
              </a:rPr>
              <a:t>- at the end of quarter 1 there is a Commissioning Reserve balance of £882k. Usually reserves would be profiled into month 12 and released when required but due to the close down of the CCG the reserves have had to be shown like all other budgets and profiled equally. The £882k is contributing to the overall CCG Q1 underspend of £1,375k. A final CCG allocation adjustment of £1,375k will be made and carried forward into Q2 – Q4 of Greater Manchester Integrated Care. </a:t>
            </a:r>
          </a:p>
          <a:p>
            <a:pPr lvl="0">
              <a:lnSpc>
                <a:spcPct val="107000"/>
              </a:lnSpc>
              <a:spcAft>
                <a:spcPts val="800"/>
              </a:spcAft>
            </a:pPr>
            <a:r>
              <a:rPr lang="en-GB" sz="1100" b="1" dirty="0" smtClean="0">
                <a:latin typeface="Arial" panose="020B0604020202020204" pitchFamily="34" charset="0"/>
                <a:cs typeface="Arial" panose="020B0604020202020204" pitchFamily="34" charset="0"/>
              </a:rPr>
              <a:t>QIPP</a:t>
            </a:r>
            <a:r>
              <a:rPr lang="en-GB" sz="1100" dirty="0" smtClean="0">
                <a:latin typeface="Arial" panose="020B0604020202020204" pitchFamily="34" charset="0"/>
                <a:cs typeface="Arial" panose="020B0604020202020204" pitchFamily="34" charset="0"/>
              </a:rPr>
              <a:t> – The total annual QIPP target as per the plan is £7,977k. As at month 3 £1,441k of savings have been achieved. The breakdown is £1,171k Cross year benefits, £220k Budget management and £50k Prescribing rebates.</a:t>
            </a:r>
          </a:p>
        </p:txBody>
      </p:sp>
      <p:graphicFrame>
        <p:nvGraphicFramePr>
          <p:cNvPr id="2" name="Table 1"/>
          <p:cNvGraphicFramePr>
            <a:graphicFrameLocks noGrp="1"/>
          </p:cNvGraphicFramePr>
          <p:nvPr>
            <p:extLst/>
          </p:nvPr>
        </p:nvGraphicFramePr>
        <p:xfrm>
          <a:off x="457200" y="540000"/>
          <a:ext cx="8229600" cy="2035640"/>
        </p:xfrm>
        <a:graphic>
          <a:graphicData uri="http://schemas.openxmlformats.org/drawingml/2006/table">
            <a:tbl>
              <a:tblPr/>
              <a:tblGrid>
                <a:gridCol w="3075221">
                  <a:extLst>
                    <a:ext uri="{9D8B030D-6E8A-4147-A177-3AD203B41FA5}">
                      <a16:colId xmlns:a16="http://schemas.microsoft.com/office/drawing/2014/main" val="1059516906"/>
                    </a:ext>
                  </a:extLst>
                </a:gridCol>
                <a:gridCol w="1025074">
                  <a:extLst>
                    <a:ext uri="{9D8B030D-6E8A-4147-A177-3AD203B41FA5}">
                      <a16:colId xmlns:a16="http://schemas.microsoft.com/office/drawing/2014/main" val="2440944884"/>
                    </a:ext>
                  </a:extLst>
                </a:gridCol>
                <a:gridCol w="638253">
                  <a:extLst>
                    <a:ext uri="{9D8B030D-6E8A-4147-A177-3AD203B41FA5}">
                      <a16:colId xmlns:a16="http://schemas.microsoft.com/office/drawing/2014/main" val="1756241019"/>
                    </a:ext>
                  </a:extLst>
                </a:gridCol>
                <a:gridCol w="783311">
                  <a:extLst>
                    <a:ext uri="{9D8B030D-6E8A-4147-A177-3AD203B41FA5}">
                      <a16:colId xmlns:a16="http://schemas.microsoft.com/office/drawing/2014/main" val="4121020159"/>
                    </a:ext>
                  </a:extLst>
                </a:gridCol>
                <a:gridCol w="841334">
                  <a:extLst>
                    <a:ext uri="{9D8B030D-6E8A-4147-A177-3AD203B41FA5}">
                      <a16:colId xmlns:a16="http://schemas.microsoft.com/office/drawing/2014/main" val="2560401198"/>
                    </a:ext>
                  </a:extLst>
                </a:gridCol>
                <a:gridCol w="512537">
                  <a:extLst>
                    <a:ext uri="{9D8B030D-6E8A-4147-A177-3AD203B41FA5}">
                      <a16:colId xmlns:a16="http://schemas.microsoft.com/office/drawing/2014/main" val="3111472160"/>
                    </a:ext>
                  </a:extLst>
                </a:gridCol>
                <a:gridCol w="522207">
                  <a:extLst>
                    <a:ext uri="{9D8B030D-6E8A-4147-A177-3AD203B41FA5}">
                      <a16:colId xmlns:a16="http://schemas.microsoft.com/office/drawing/2014/main" val="2075904924"/>
                    </a:ext>
                  </a:extLst>
                </a:gridCol>
                <a:gridCol w="96705">
                  <a:extLst>
                    <a:ext uri="{9D8B030D-6E8A-4147-A177-3AD203B41FA5}">
                      <a16:colId xmlns:a16="http://schemas.microsoft.com/office/drawing/2014/main" val="1017280603"/>
                    </a:ext>
                  </a:extLst>
                </a:gridCol>
                <a:gridCol w="734958">
                  <a:extLst>
                    <a:ext uri="{9D8B030D-6E8A-4147-A177-3AD203B41FA5}">
                      <a16:colId xmlns:a16="http://schemas.microsoft.com/office/drawing/2014/main" val="4040396768"/>
                    </a:ext>
                  </a:extLst>
                </a:gridCol>
              </a:tblGrid>
              <a:tr h="406161">
                <a:tc>
                  <a:txBody>
                    <a:bodyPr/>
                    <a:lstStyle/>
                    <a:p>
                      <a:pPr algn="l" fontAlgn="b"/>
                      <a:r>
                        <a:rPr lang="en-GB" sz="800" b="1" i="0" u="none" strike="noStrike" dirty="0">
                          <a:solidFill>
                            <a:srgbClr val="FFFFFF"/>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Actual</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635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Annual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w="635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Outturn</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800" b="1" i="0" u="none" strike="noStrike" dirty="0">
                          <a:solidFill>
                            <a:srgbClr val="FFFFFF"/>
                          </a:solidFill>
                          <a:effectLst/>
                          <a:latin typeface="Arial" panose="020B0604020202020204" pitchFamily="34" charset="0"/>
                        </a:rPr>
                        <a:t>Movement From </a:t>
                      </a:r>
                      <a:r>
                        <a:rPr lang="en-GB" sz="800" b="1" i="0" u="none" strike="noStrike" dirty="0" smtClean="0">
                          <a:solidFill>
                            <a:srgbClr val="FFFFFF"/>
                          </a:solidFill>
                          <a:effectLst/>
                          <a:latin typeface="Arial" panose="020B0604020202020204" pitchFamily="34" charset="0"/>
                        </a:rPr>
                        <a:t>M2</a:t>
                      </a:r>
                      <a:endParaRPr lang="en-GB" sz="800" b="1" i="0" u="none" strike="noStrike" dirty="0">
                        <a:solidFill>
                          <a:srgbClr val="FFFFFF"/>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a16="http://schemas.microsoft.com/office/drawing/2014/main" val="2322366387"/>
                  </a:ext>
                </a:extLst>
              </a:tr>
              <a:tr h="135387">
                <a:tc>
                  <a:txBody>
                    <a:bodyPr/>
                    <a:lstStyle/>
                    <a:p>
                      <a:pPr algn="l" fontAlgn="b"/>
                      <a:r>
                        <a:rPr lang="en-GB" sz="800" b="0" i="0" u="none" strike="noStrike" dirty="0">
                          <a:solidFill>
                            <a:srgbClr val="000000"/>
                          </a:solidFill>
                          <a:effectLst/>
                          <a:latin typeface="Arial" panose="020B0604020202020204" pitchFamily="34" charset="0"/>
                        </a:rPr>
                        <a:t>Better Care Fund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3,655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3,741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3,655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3,741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24703782"/>
                  </a:ext>
                </a:extLst>
              </a:tr>
              <a:tr h="135387">
                <a:tc>
                  <a:txBody>
                    <a:bodyPr/>
                    <a:lstStyle/>
                    <a:p>
                      <a:pPr algn="l" fontAlgn="b"/>
                      <a:r>
                        <a:rPr lang="en-GB" sz="800" b="0" i="0" u="none" strike="noStrike" dirty="0">
                          <a:solidFill>
                            <a:srgbClr val="000000"/>
                          </a:solidFill>
                          <a:effectLst/>
                          <a:latin typeface="Arial" panose="020B0604020202020204" pitchFamily="34" charset="0"/>
                        </a:rPr>
                        <a:t>Property Services</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988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924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988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924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(27)</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8673696"/>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Patient</a:t>
                      </a:r>
                      <a:r>
                        <a:rPr lang="en-GB" sz="800" b="0" i="0" u="none" strike="noStrike" baseline="0" dirty="0" smtClean="0">
                          <a:solidFill>
                            <a:srgbClr val="000000"/>
                          </a:solidFill>
                          <a:effectLst/>
                          <a:latin typeface="Arial" panose="020B0604020202020204" pitchFamily="34" charset="0"/>
                        </a:rPr>
                        <a:t> Transport</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312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314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312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314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0537949"/>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NHS</a:t>
                      </a:r>
                      <a:r>
                        <a:rPr lang="en-GB" sz="800" b="0" i="0" u="none" strike="noStrike" baseline="0" dirty="0" smtClean="0">
                          <a:solidFill>
                            <a:srgbClr val="000000"/>
                          </a:solidFill>
                          <a:effectLst/>
                          <a:latin typeface="Arial" panose="020B0604020202020204" pitchFamily="34" charset="0"/>
                        </a:rPr>
                        <a:t> 111</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213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212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213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212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(101)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08312298"/>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Safeguarding</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148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147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148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147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(6)</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87134853"/>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Clinical</a:t>
                      </a:r>
                      <a:r>
                        <a:rPr lang="en-GB" sz="800" b="0" i="0" u="none" strike="noStrike" baseline="0" dirty="0" smtClean="0">
                          <a:solidFill>
                            <a:srgbClr val="000000"/>
                          </a:solidFill>
                          <a:effectLst/>
                          <a:latin typeface="Arial" panose="020B0604020202020204" pitchFamily="34" charset="0"/>
                        </a:rPr>
                        <a:t> Leads</a:t>
                      </a:r>
                      <a:r>
                        <a:rPr lang="en-GB" sz="800" b="0" i="0" u="none" strike="noStrike" dirty="0" smtClean="0">
                          <a:solidFill>
                            <a:srgbClr val="000000"/>
                          </a:solidFill>
                          <a:effectLst/>
                          <a:latin typeface="Arial" panose="020B0604020202020204" pitchFamily="34" charset="0"/>
                        </a:rPr>
                        <a:t> </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75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75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7</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60340395"/>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Nursing</a:t>
                      </a:r>
                      <a:r>
                        <a:rPr lang="en-GB" sz="800" b="0" i="0" u="none" strike="noStrike" baseline="0" dirty="0" smtClean="0">
                          <a:solidFill>
                            <a:srgbClr val="000000"/>
                          </a:solidFill>
                          <a:effectLst/>
                          <a:latin typeface="Arial" panose="020B0604020202020204" pitchFamily="34" charset="0"/>
                        </a:rPr>
                        <a:t> and Quality Programme</a:t>
                      </a:r>
                      <a:r>
                        <a:rPr lang="en-GB" sz="800" b="0" i="0" u="none" strike="noStrike" dirty="0" smtClean="0">
                          <a:solidFill>
                            <a:srgbClr val="000000"/>
                          </a:solidFill>
                          <a:effectLst/>
                          <a:latin typeface="Arial" panose="020B0604020202020204" pitchFamily="34" charset="0"/>
                        </a:rPr>
                        <a:t> </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57578721"/>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Commissioning</a:t>
                      </a:r>
                      <a:r>
                        <a:rPr lang="en-GB" sz="800" b="0" i="0" u="none" strike="noStrike" baseline="0" dirty="0" smtClean="0">
                          <a:solidFill>
                            <a:srgbClr val="000000"/>
                          </a:solidFill>
                          <a:effectLst/>
                          <a:latin typeface="Arial" panose="020B0604020202020204" pitchFamily="34" charset="0"/>
                        </a:rPr>
                        <a:t> – Non Acute</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(6)</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25270399"/>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Commissioning</a:t>
                      </a:r>
                      <a:r>
                        <a:rPr lang="en-GB" sz="800" b="0" i="0" u="none" strike="noStrike" baseline="0" dirty="0" smtClean="0">
                          <a:solidFill>
                            <a:srgbClr val="000000"/>
                          </a:solidFill>
                          <a:effectLst/>
                          <a:latin typeface="Arial" panose="020B0604020202020204" pitchFamily="34" charset="0"/>
                        </a:rPr>
                        <a:t> Reserve</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882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882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882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882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882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6213344"/>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Transformation</a:t>
                      </a:r>
                      <a:r>
                        <a:rPr lang="en-GB" sz="800" b="0" i="0" u="none" strike="noStrike" baseline="0" dirty="0" smtClean="0">
                          <a:solidFill>
                            <a:srgbClr val="000000"/>
                          </a:solidFill>
                          <a:effectLst/>
                          <a:latin typeface="Arial" panose="020B0604020202020204" pitchFamily="34" charset="0"/>
                        </a:rPr>
                        <a:t> Funding</a:t>
                      </a:r>
                      <a:r>
                        <a:rPr lang="en-GB" sz="800" b="0" i="0" u="none" strike="noStrike" dirty="0" smtClean="0">
                          <a:solidFill>
                            <a:srgbClr val="000000"/>
                          </a:solidFill>
                          <a:effectLst/>
                          <a:latin typeface="Arial" panose="020B0604020202020204" pitchFamily="34" charset="0"/>
                        </a:rPr>
                        <a:t> </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37807497"/>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Programme Projects</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(508)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(512)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(508)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(512)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4</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extLst>
                  <a:ext uri="{0D108BD9-81ED-4DB2-BD59-A6C34878D82A}">
                    <a16:rowId xmlns:a16="http://schemas.microsoft.com/office/drawing/2014/main" val="1954334801"/>
                  </a:ext>
                </a:extLst>
              </a:tr>
              <a:tr h="140222">
                <a:tc>
                  <a:txBody>
                    <a:bodyPr/>
                    <a:lstStyle/>
                    <a:p>
                      <a:pPr algn="l" fontAlgn="b"/>
                      <a:r>
                        <a:rPr lang="en-GB" sz="800" b="1" i="0" u="none" strike="noStrike" dirty="0">
                          <a:solidFill>
                            <a:srgbClr val="000000"/>
                          </a:solidFill>
                          <a:effectLst/>
                          <a:latin typeface="Arial" panose="020B0604020202020204" pitchFamily="34" charset="0"/>
                        </a:rPr>
                        <a:t>Total - Other</a:t>
                      </a:r>
                    </a:p>
                  </a:txBody>
                  <a:tcPr marL="4835" marR="4835" marT="4835" marB="0" anchor="b">
                    <a:lnL w="1270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5,866</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4,979</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887</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5,866</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4,979</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887</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1" i="0" u="none" strike="noStrike" dirty="0" smtClean="0">
                          <a:solidFill>
                            <a:srgbClr val="000000"/>
                          </a:solidFill>
                          <a:effectLst/>
                          <a:latin typeface="Arial" panose="020B0604020202020204" pitchFamily="34" charset="0"/>
                        </a:rPr>
                        <a:t>731</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66092"/>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884271"/>
                  </a:ext>
                </a:extLst>
              </a:tr>
            </a:tbl>
          </a:graphicData>
        </a:graphic>
      </p:graphicFrame>
    </p:spTree>
    <p:extLst>
      <p:ext uri="{BB962C8B-B14F-4D97-AF65-F5344CB8AC3E}">
        <p14:creationId xmlns:p14="http://schemas.microsoft.com/office/powerpoint/2010/main" val="198926871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2"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CCG Running Costs</a:t>
            </a:r>
          </a:p>
        </p:txBody>
      </p:sp>
      <p:sp>
        <p:nvSpPr>
          <p:cNvPr id="9" name="Rectangle 8"/>
          <p:cNvSpPr/>
          <p:nvPr/>
        </p:nvSpPr>
        <p:spPr>
          <a:xfrm>
            <a:off x="200505" y="3992364"/>
            <a:ext cx="8966012" cy="1846659"/>
          </a:xfrm>
          <a:prstGeom prst="rect">
            <a:avLst/>
          </a:prstGeom>
        </p:spPr>
        <p:txBody>
          <a:bodyPr wrap="square">
            <a:spAutoFit/>
          </a:bodyPr>
          <a:lstStyle/>
          <a:p>
            <a:pPr marL="7939">
              <a:spcBef>
                <a:spcPts val="600"/>
              </a:spcBef>
            </a:pPr>
            <a:r>
              <a:rPr lang="en-US" sz="1100" dirty="0" smtClean="0">
                <a:latin typeface="Arial" pitchFamily="34" charset="0"/>
                <a:cs typeface="Arial" pitchFamily="34" charset="0"/>
              </a:rPr>
              <a:t>In total for quarter 1 the CCG received a running cost allocation of £1,206k. This was made up of ££1,003k for Tameside, £143k for Glossop and £59k for additional pension uplift (</a:t>
            </a:r>
            <a:r>
              <a:rPr lang="en-US" sz="1100" dirty="0">
                <a:latin typeface="Arial" pitchFamily="34" charset="0"/>
                <a:cs typeface="Arial" pitchFamily="34" charset="0"/>
              </a:rPr>
              <a:t>6.3</a:t>
            </a:r>
            <a:r>
              <a:rPr lang="en-US" sz="1100" dirty="0" smtClean="0">
                <a:latin typeface="Arial" pitchFamily="34" charset="0"/>
                <a:cs typeface="Arial" pitchFamily="34" charset="0"/>
              </a:rPr>
              <a:t>%) which all NHS employers need to pay – all of which is coded to the finance directorate as this is managed centrally by NHSE, rather than being built into individual budgets. </a:t>
            </a:r>
            <a:r>
              <a:rPr lang="en-US" sz="1100" dirty="0">
                <a:latin typeface="Arial" pitchFamily="34" charset="0"/>
                <a:cs typeface="Arial" pitchFamily="34" charset="0"/>
              </a:rPr>
              <a:t>We are not allowed to exceed this limit, but any underspend on running costs can be used to offset pressures across the CCG as a whole.  </a:t>
            </a:r>
          </a:p>
          <a:p>
            <a:pPr marL="7939">
              <a:spcBef>
                <a:spcPts val="600"/>
              </a:spcBef>
            </a:pPr>
            <a:r>
              <a:rPr lang="en-US" sz="1100" dirty="0" smtClean="0">
                <a:latin typeface="Arial" pitchFamily="34" charset="0"/>
                <a:cs typeface="Arial" pitchFamily="34" charset="0"/>
              </a:rPr>
              <a:t>At the end of quarter 1 there is an overall underspend on running costs of £222k. Corporate areas continue to underspend with vacancies within Commissioning and Governing Body.</a:t>
            </a:r>
          </a:p>
          <a:p>
            <a:pPr marL="7939">
              <a:spcBef>
                <a:spcPts val="600"/>
              </a:spcBef>
            </a:pPr>
            <a:r>
              <a:rPr lang="en-US" sz="1100" dirty="0" smtClean="0">
                <a:latin typeface="Arial" pitchFamily="34" charset="0"/>
                <a:cs typeface="Arial" pitchFamily="34" charset="0"/>
              </a:rPr>
              <a:t>There is also slippage on JCT contracts, licenses and training.</a:t>
            </a:r>
          </a:p>
          <a:p>
            <a:pPr marL="7939">
              <a:spcBef>
                <a:spcPts val="600"/>
              </a:spcBef>
            </a:pPr>
            <a:r>
              <a:rPr lang="en-US" sz="1100" dirty="0" smtClean="0">
                <a:latin typeface="Arial" pitchFamily="34" charset="0"/>
                <a:cs typeface="Arial" pitchFamily="34" charset="0"/>
              </a:rPr>
              <a:t>The QIPP target of £24k YTD is being achieved by underspends in the previously mentioned areas. The General Admin reserve relates to the Glossop element of running costs. The funding for running costs in relation to Glossop for Q2 – Q4 will sit with Derbyshire ICS going forward.</a:t>
            </a:r>
          </a:p>
        </p:txBody>
      </p:sp>
      <p:sp>
        <p:nvSpPr>
          <p:cNvPr id="7" name="Slide Number Placeholder 1"/>
          <p:cNvSpPr>
            <a:spLocks noGrp="1"/>
          </p:cNvSpPr>
          <p:nvPr>
            <p:ph type="sldNum" sz="quarter" idx="4294967295"/>
          </p:nvPr>
        </p:nvSpPr>
        <p:spPr>
          <a:xfrm>
            <a:off x="7068418" y="6332808"/>
            <a:ext cx="2049780" cy="363773"/>
          </a:xfrm>
        </p:spPr>
        <p:txBody>
          <a:bodyPr/>
          <a:lstStyle/>
          <a:p>
            <a:pPr>
              <a:defRPr/>
            </a:pPr>
            <a:fld id="{613EADDF-3545-4E98-B654-1563625629F2}" type="slidenum">
              <a:rPr lang="en-US" altLang="en-US" smtClean="0"/>
              <a:pPr>
                <a:defRPr/>
              </a:pPr>
              <a:t>11</a:t>
            </a:fld>
            <a:endParaRPr lang="en-US" altLang="en-US" dirty="0"/>
          </a:p>
        </p:txBody>
      </p:sp>
      <p:graphicFrame>
        <p:nvGraphicFramePr>
          <p:cNvPr id="3" name="Table 2"/>
          <p:cNvGraphicFramePr>
            <a:graphicFrameLocks noGrp="1"/>
          </p:cNvGraphicFramePr>
          <p:nvPr>
            <p:extLst/>
          </p:nvPr>
        </p:nvGraphicFramePr>
        <p:xfrm>
          <a:off x="457200" y="540000"/>
          <a:ext cx="8229600" cy="3218613"/>
        </p:xfrm>
        <a:graphic>
          <a:graphicData uri="http://schemas.openxmlformats.org/drawingml/2006/table">
            <a:tbl>
              <a:tblPr/>
              <a:tblGrid>
                <a:gridCol w="2546476">
                  <a:extLst>
                    <a:ext uri="{9D8B030D-6E8A-4147-A177-3AD203B41FA5}">
                      <a16:colId xmlns:a16="http://schemas.microsoft.com/office/drawing/2014/main" val="2254348156"/>
                    </a:ext>
                  </a:extLst>
                </a:gridCol>
                <a:gridCol w="1016405">
                  <a:extLst>
                    <a:ext uri="{9D8B030D-6E8A-4147-A177-3AD203B41FA5}">
                      <a16:colId xmlns:a16="http://schemas.microsoft.com/office/drawing/2014/main" val="2742930480"/>
                    </a:ext>
                  </a:extLst>
                </a:gridCol>
                <a:gridCol w="721320">
                  <a:extLst>
                    <a:ext uri="{9D8B030D-6E8A-4147-A177-3AD203B41FA5}">
                      <a16:colId xmlns:a16="http://schemas.microsoft.com/office/drawing/2014/main" val="2429797283"/>
                    </a:ext>
                  </a:extLst>
                </a:gridCol>
                <a:gridCol w="885256">
                  <a:extLst>
                    <a:ext uri="{9D8B030D-6E8A-4147-A177-3AD203B41FA5}">
                      <a16:colId xmlns:a16="http://schemas.microsoft.com/office/drawing/2014/main" val="2529432391"/>
                    </a:ext>
                  </a:extLst>
                </a:gridCol>
                <a:gridCol w="950830">
                  <a:extLst>
                    <a:ext uri="{9D8B030D-6E8A-4147-A177-3AD203B41FA5}">
                      <a16:colId xmlns:a16="http://schemas.microsoft.com/office/drawing/2014/main" val="339997699"/>
                    </a:ext>
                  </a:extLst>
                </a:gridCol>
                <a:gridCol w="579241">
                  <a:extLst>
                    <a:ext uri="{9D8B030D-6E8A-4147-A177-3AD203B41FA5}">
                      <a16:colId xmlns:a16="http://schemas.microsoft.com/office/drawing/2014/main" val="1722334640"/>
                    </a:ext>
                  </a:extLst>
                </a:gridCol>
                <a:gridCol w="590171">
                  <a:extLst>
                    <a:ext uri="{9D8B030D-6E8A-4147-A177-3AD203B41FA5}">
                      <a16:colId xmlns:a16="http://schemas.microsoft.com/office/drawing/2014/main" val="2604997006"/>
                    </a:ext>
                  </a:extLst>
                </a:gridCol>
                <a:gridCol w="109291">
                  <a:extLst>
                    <a:ext uri="{9D8B030D-6E8A-4147-A177-3AD203B41FA5}">
                      <a16:colId xmlns:a16="http://schemas.microsoft.com/office/drawing/2014/main" val="2401452916"/>
                    </a:ext>
                  </a:extLst>
                </a:gridCol>
                <a:gridCol w="830610">
                  <a:extLst>
                    <a:ext uri="{9D8B030D-6E8A-4147-A177-3AD203B41FA5}">
                      <a16:colId xmlns:a16="http://schemas.microsoft.com/office/drawing/2014/main" val="3295388696"/>
                    </a:ext>
                  </a:extLst>
                </a:gridCol>
              </a:tblGrid>
              <a:tr h="459022">
                <a:tc>
                  <a:txBody>
                    <a:bodyPr/>
                    <a:lstStyle/>
                    <a:p>
                      <a:pPr algn="l" fontAlgn="b"/>
                      <a:r>
                        <a:rPr lang="en-GB" sz="900" b="1" i="0" u="none" strike="noStrike">
                          <a:solidFill>
                            <a:srgbClr val="FFFFFF"/>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a:solidFill>
                            <a:srgbClr val="FFFFFF"/>
                          </a:solidFill>
                          <a:effectLst/>
                          <a:latin typeface="Arial" panose="020B0604020202020204" pitchFamily="34" charset="0"/>
                        </a:rPr>
                        <a:t>YTD Budget</a:t>
                      </a:r>
                      <a:br>
                        <a:rPr lang="en-GB" sz="900" b="1" i="0" u="none" strike="noStrike">
                          <a:solidFill>
                            <a:srgbClr val="FFFFFF"/>
                          </a:solidFill>
                          <a:effectLst/>
                          <a:latin typeface="Arial" panose="020B0604020202020204" pitchFamily="34" charset="0"/>
                        </a:rPr>
                      </a:br>
                      <a:r>
                        <a:rPr lang="en-GB" sz="900" b="1" i="0" u="none" strike="noStrike">
                          <a:solidFill>
                            <a:srgbClr val="FFFFFF"/>
                          </a:solidFill>
                          <a:effectLst/>
                          <a:latin typeface="Arial" panose="020B0604020202020204" pitchFamily="34" charset="0"/>
                        </a:rPr>
                        <a:t>£000's</a:t>
                      </a:r>
                    </a:p>
                  </a:txBody>
                  <a:tcPr marL="5465" marR="5465" marT="546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a:solidFill>
                            <a:srgbClr val="FFFFFF"/>
                          </a:solidFill>
                          <a:effectLst/>
                          <a:latin typeface="Arial" panose="020B0604020202020204" pitchFamily="34" charset="0"/>
                        </a:rPr>
                        <a:t>YTD Actual</a:t>
                      </a:r>
                      <a:br>
                        <a:rPr lang="en-GB" sz="900" b="1" i="0" u="none" strike="noStrike">
                          <a:solidFill>
                            <a:srgbClr val="FFFFFF"/>
                          </a:solidFill>
                          <a:effectLst/>
                          <a:latin typeface="Arial" panose="020B0604020202020204" pitchFamily="34" charset="0"/>
                        </a:rPr>
                      </a:br>
                      <a:r>
                        <a:rPr lang="en-GB" sz="900" b="1" i="0" u="none" strike="noStrike">
                          <a:solidFill>
                            <a:srgbClr val="FFFFFF"/>
                          </a:solidFill>
                          <a:effectLst/>
                          <a:latin typeface="Arial" panose="020B0604020202020204" pitchFamily="34" charset="0"/>
                        </a:rPr>
                        <a:t>£000's</a:t>
                      </a:r>
                    </a:p>
                  </a:txBody>
                  <a:tcPr marL="5465" marR="5465" marT="546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a:solidFill>
                            <a:srgbClr val="FFFFFF"/>
                          </a:solidFill>
                          <a:effectLst/>
                          <a:latin typeface="Arial" panose="020B0604020202020204" pitchFamily="34" charset="0"/>
                        </a:rPr>
                        <a:t>YTD Variance</a:t>
                      </a:r>
                      <a:br>
                        <a:rPr lang="en-GB" sz="900" b="1" i="0" u="none" strike="noStrike">
                          <a:solidFill>
                            <a:srgbClr val="FFFFFF"/>
                          </a:solidFill>
                          <a:effectLst/>
                          <a:latin typeface="Arial" panose="020B0604020202020204" pitchFamily="34" charset="0"/>
                        </a:rPr>
                      </a:br>
                      <a:r>
                        <a:rPr lang="en-GB" sz="900" b="1" i="0" u="none" strike="noStrike">
                          <a:solidFill>
                            <a:srgbClr val="FFFFFF"/>
                          </a:solidFill>
                          <a:effectLst/>
                          <a:latin typeface="Arial" panose="020B0604020202020204" pitchFamily="34" charset="0"/>
                        </a:rPr>
                        <a:t>£000's</a:t>
                      </a:r>
                    </a:p>
                  </a:txBody>
                  <a:tcPr marL="5465" marR="5465" marT="5465" marB="0" anchor="b">
                    <a:lnL>
                      <a:noFill/>
                    </a:lnL>
                    <a:lnR w="635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a:solidFill>
                            <a:srgbClr val="FFFFFF"/>
                          </a:solidFill>
                          <a:effectLst/>
                          <a:latin typeface="Arial" panose="020B0604020202020204" pitchFamily="34" charset="0"/>
                        </a:rPr>
                        <a:t>Annual Budget</a:t>
                      </a:r>
                      <a:br>
                        <a:rPr lang="en-GB" sz="900" b="1" i="0" u="none" strike="noStrike">
                          <a:solidFill>
                            <a:srgbClr val="FFFFFF"/>
                          </a:solidFill>
                          <a:effectLst/>
                          <a:latin typeface="Arial" panose="020B0604020202020204" pitchFamily="34" charset="0"/>
                        </a:rPr>
                      </a:br>
                      <a:r>
                        <a:rPr lang="en-GB" sz="900" b="1" i="0" u="none" strike="noStrike">
                          <a:solidFill>
                            <a:srgbClr val="FFFFFF"/>
                          </a:solidFill>
                          <a:effectLst/>
                          <a:latin typeface="Arial" panose="020B0604020202020204" pitchFamily="34" charset="0"/>
                        </a:rPr>
                        <a:t>£000's</a:t>
                      </a:r>
                    </a:p>
                  </a:txBody>
                  <a:tcPr marL="5465" marR="5465" marT="5465" marB="0" anchor="b">
                    <a:lnL w="635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a:solidFill>
                            <a:srgbClr val="FFFFFF"/>
                          </a:solidFill>
                          <a:effectLst/>
                          <a:latin typeface="Arial" panose="020B0604020202020204" pitchFamily="34" charset="0"/>
                        </a:rPr>
                        <a:t>Forecast Outturn</a:t>
                      </a:r>
                      <a:br>
                        <a:rPr lang="en-GB" sz="900" b="1" i="0" u="none" strike="noStrike">
                          <a:solidFill>
                            <a:srgbClr val="FFFFFF"/>
                          </a:solidFill>
                          <a:effectLst/>
                          <a:latin typeface="Arial" panose="020B0604020202020204" pitchFamily="34" charset="0"/>
                        </a:rPr>
                      </a:br>
                      <a:r>
                        <a:rPr lang="en-GB" sz="900" b="1" i="0" u="none" strike="noStrike">
                          <a:solidFill>
                            <a:srgbClr val="FFFFFF"/>
                          </a:solidFill>
                          <a:effectLst/>
                          <a:latin typeface="Arial" panose="020B0604020202020204" pitchFamily="34" charset="0"/>
                        </a:rPr>
                        <a:t>£000's</a:t>
                      </a:r>
                    </a:p>
                  </a:txBody>
                  <a:tcPr marL="5465" marR="5465" marT="546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a:solidFill>
                            <a:srgbClr val="FFFFFF"/>
                          </a:solidFill>
                          <a:effectLst/>
                          <a:latin typeface="Arial" panose="020B0604020202020204" pitchFamily="34" charset="0"/>
                        </a:rPr>
                        <a:t>Forecast Variance</a:t>
                      </a:r>
                      <a:br>
                        <a:rPr lang="en-GB" sz="900" b="1" i="0" u="none" strike="noStrike">
                          <a:solidFill>
                            <a:srgbClr val="FFFFFF"/>
                          </a:solidFill>
                          <a:effectLst/>
                          <a:latin typeface="Arial" panose="020B0604020202020204" pitchFamily="34" charset="0"/>
                        </a:rPr>
                      </a:br>
                      <a:r>
                        <a:rPr lang="en-GB" sz="900" b="1" i="0" u="none" strike="noStrike">
                          <a:solidFill>
                            <a:srgbClr val="FFFFFF"/>
                          </a:solidFill>
                          <a:effectLst/>
                          <a:latin typeface="Arial" panose="020B0604020202020204" pitchFamily="34" charset="0"/>
                        </a:rPr>
                        <a:t>£000's</a:t>
                      </a:r>
                    </a:p>
                  </a:txBody>
                  <a:tcPr marL="5465" marR="5465" marT="5465" marB="0" anchor="b">
                    <a:lnL>
                      <a:noFill/>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900" b="1" i="0" u="none" strike="noStrike" dirty="0">
                          <a:solidFill>
                            <a:srgbClr val="FFFFFF"/>
                          </a:solidFill>
                          <a:effectLst/>
                          <a:latin typeface="Arial" panose="020B0604020202020204" pitchFamily="34" charset="0"/>
                        </a:rPr>
                        <a:t>Movement From </a:t>
                      </a:r>
                      <a:r>
                        <a:rPr lang="en-GB" sz="900" b="1" i="0" u="none" strike="noStrike" dirty="0" smtClean="0">
                          <a:solidFill>
                            <a:srgbClr val="FFFFFF"/>
                          </a:solidFill>
                          <a:effectLst/>
                          <a:latin typeface="Arial" panose="020B0604020202020204" pitchFamily="34" charset="0"/>
                        </a:rPr>
                        <a:t>M2</a:t>
                      </a:r>
                      <a:endParaRPr lang="en-GB" sz="900" b="1" i="0" u="none" strike="noStrike" dirty="0">
                        <a:solidFill>
                          <a:srgbClr val="FFFFFF"/>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a16="http://schemas.microsoft.com/office/drawing/2014/main" val="3803647669"/>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Finance</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309</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286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309</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286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24</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72928218"/>
                  </a:ext>
                </a:extLst>
              </a:tr>
              <a:tr h="153007">
                <a:tc>
                  <a:txBody>
                    <a:bodyPr/>
                    <a:lstStyle/>
                    <a:p>
                      <a:pPr algn="l" fontAlgn="b"/>
                      <a:r>
                        <a:rPr lang="en-GB" sz="900" b="0" i="0" u="none" strike="noStrike" dirty="0">
                          <a:solidFill>
                            <a:srgbClr val="000000"/>
                          </a:solidFill>
                          <a:effectLst/>
                          <a:latin typeface="Arial" panose="020B0604020202020204" pitchFamily="34" charset="0"/>
                        </a:rPr>
                        <a:t>Commissioning </a:t>
                      </a: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263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210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263</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210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56</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81903575"/>
                  </a:ext>
                </a:extLst>
              </a:tr>
              <a:tr h="153007">
                <a:tc>
                  <a:txBody>
                    <a:bodyPr/>
                    <a:lstStyle/>
                    <a:p>
                      <a:pPr algn="l" fontAlgn="b"/>
                      <a:r>
                        <a:rPr lang="en-GB" sz="900" b="0" i="0" u="none" strike="noStrike" dirty="0">
                          <a:solidFill>
                            <a:srgbClr val="000000"/>
                          </a:solidFill>
                          <a:effectLst/>
                          <a:latin typeface="Arial" panose="020B0604020202020204" pitchFamily="34" charset="0"/>
                        </a:rPr>
                        <a:t>CEO/Board Office</a:t>
                      </a: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149</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134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15</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149</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134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15</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15</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0083156"/>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IM&amp;T</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81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81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81</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81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6027173"/>
                  </a:ext>
                </a:extLst>
              </a:tr>
              <a:tr h="153007">
                <a:tc>
                  <a:txBody>
                    <a:bodyPr/>
                    <a:lstStyle/>
                    <a:p>
                      <a:pPr algn="l" fontAlgn="b"/>
                      <a:r>
                        <a:rPr lang="en-GB" sz="900" b="0" i="0" u="none" strike="noStrike" dirty="0">
                          <a:solidFill>
                            <a:srgbClr val="000000"/>
                          </a:solidFill>
                          <a:effectLst/>
                          <a:latin typeface="Arial" panose="020B0604020202020204" pitchFamily="34" charset="0"/>
                        </a:rPr>
                        <a:t>Corporate Costs &amp; Services </a:t>
                      </a: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61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59</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61</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59</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2</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26403140"/>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Communications</a:t>
                      </a:r>
                      <a:r>
                        <a:rPr lang="en-GB" sz="900" b="0" i="0" u="none" strike="noStrike" baseline="0" dirty="0" smtClean="0">
                          <a:solidFill>
                            <a:srgbClr val="000000"/>
                          </a:solidFill>
                          <a:effectLst/>
                          <a:latin typeface="Arial" panose="020B0604020202020204" pitchFamily="34" charset="0"/>
                        </a:rPr>
                        <a:t> &amp; HR</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52</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1</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7701970"/>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ADMINISTRATION</a:t>
                      </a:r>
                      <a:r>
                        <a:rPr lang="en-GB" sz="900" b="0" i="0" u="none" strike="noStrike" baseline="0" dirty="0" smtClean="0">
                          <a:solidFill>
                            <a:srgbClr val="000000"/>
                          </a:solidFill>
                          <a:effectLst/>
                          <a:latin typeface="Arial" panose="020B0604020202020204" pitchFamily="34" charset="0"/>
                        </a:rPr>
                        <a:t> &amp; BUSINESS SUPPORT</a:t>
                      </a:r>
                      <a:r>
                        <a:rPr lang="en-GB" sz="900" b="0" i="0" u="none" strike="noStrike" dirty="0" smtClean="0">
                          <a:solidFill>
                            <a:srgbClr val="000000"/>
                          </a:solidFill>
                          <a:effectLst/>
                          <a:latin typeface="Arial" panose="020B0604020202020204" pitchFamily="34" charset="0"/>
                        </a:rPr>
                        <a:t> </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32</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77505197"/>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Nursing</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31</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8788394"/>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Estates</a:t>
                      </a:r>
                      <a:r>
                        <a:rPr lang="en-GB" sz="900" b="0" i="0" u="none" strike="noStrike" baseline="0" dirty="0" smtClean="0">
                          <a:solidFill>
                            <a:srgbClr val="000000"/>
                          </a:solidFill>
                          <a:effectLst/>
                          <a:latin typeface="Arial" panose="020B0604020202020204" pitchFamily="34" charset="0"/>
                        </a:rPr>
                        <a:t> &amp; Facilities</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26</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2235446"/>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Chair</a:t>
                      </a:r>
                      <a:r>
                        <a:rPr lang="en-GB" sz="900" b="0" i="0" u="none" strike="noStrike" baseline="0" dirty="0" smtClean="0">
                          <a:solidFill>
                            <a:srgbClr val="000000"/>
                          </a:solidFill>
                          <a:effectLst/>
                          <a:latin typeface="Arial" panose="020B0604020202020204" pitchFamily="34" charset="0"/>
                        </a:rPr>
                        <a:t> &amp; Non Execs</a:t>
                      </a:r>
                      <a:r>
                        <a:rPr lang="en-GB" sz="900" b="0" i="0" u="none" strike="noStrike" dirty="0" smtClean="0">
                          <a:solidFill>
                            <a:srgbClr val="000000"/>
                          </a:solidFill>
                          <a:effectLst/>
                          <a:latin typeface="Arial" panose="020B0604020202020204" pitchFamily="34" charset="0"/>
                        </a:rPr>
                        <a:t> </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23</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98001787"/>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Contract</a:t>
                      </a:r>
                      <a:r>
                        <a:rPr lang="en-GB" sz="900" b="0" i="0" u="none" strike="noStrike" baseline="0" dirty="0" smtClean="0">
                          <a:solidFill>
                            <a:srgbClr val="000000"/>
                          </a:solidFill>
                          <a:effectLst/>
                          <a:latin typeface="Arial" panose="020B0604020202020204" pitchFamily="34" charset="0"/>
                        </a:rPr>
                        <a:t> Management</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17</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03680397"/>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Human</a:t>
                      </a:r>
                      <a:r>
                        <a:rPr lang="en-GB" sz="900" b="0" i="0" u="none" strike="noStrike" baseline="0" dirty="0" smtClean="0">
                          <a:solidFill>
                            <a:srgbClr val="000000"/>
                          </a:solidFill>
                          <a:effectLst/>
                          <a:latin typeface="Arial" panose="020B0604020202020204" pitchFamily="34" charset="0"/>
                        </a:rPr>
                        <a:t> Resources</a:t>
                      </a:r>
                      <a:r>
                        <a:rPr lang="en-GB" sz="900" b="0" i="0" u="none" strike="noStrike" dirty="0" smtClean="0">
                          <a:solidFill>
                            <a:srgbClr val="000000"/>
                          </a:solidFill>
                          <a:effectLst/>
                          <a:latin typeface="Arial" panose="020B0604020202020204" pitchFamily="34" charset="0"/>
                        </a:rPr>
                        <a:t> </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11</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01907896"/>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IM&amp;T</a:t>
                      </a:r>
                      <a:r>
                        <a:rPr lang="en-GB" sz="900" b="0" i="0" u="none" strike="noStrike" baseline="0" dirty="0" smtClean="0">
                          <a:solidFill>
                            <a:srgbClr val="000000"/>
                          </a:solidFill>
                          <a:effectLst/>
                          <a:latin typeface="Arial" panose="020B0604020202020204" pitchFamily="34" charset="0"/>
                        </a:rPr>
                        <a:t> Projects</a:t>
                      </a:r>
                      <a:r>
                        <a:rPr lang="en-GB" sz="900" b="0" i="0" u="none" strike="noStrike" dirty="0" smtClean="0">
                          <a:solidFill>
                            <a:srgbClr val="000000"/>
                          </a:solidFill>
                          <a:effectLst/>
                          <a:latin typeface="Arial" panose="020B0604020202020204" pitchFamily="34" charset="0"/>
                        </a:rPr>
                        <a:t> </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8</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13</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8</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6</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17654353"/>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Corporate</a:t>
                      </a:r>
                      <a:r>
                        <a:rPr lang="en-GB" sz="900" b="0" i="0" u="none" strike="noStrike" baseline="0" dirty="0" smtClean="0">
                          <a:solidFill>
                            <a:srgbClr val="000000"/>
                          </a:solidFill>
                          <a:effectLst/>
                          <a:latin typeface="Arial" panose="020B0604020202020204" pitchFamily="34" charset="0"/>
                        </a:rPr>
                        <a:t> Governance</a:t>
                      </a:r>
                      <a:r>
                        <a:rPr lang="en-GB" sz="900" b="0" i="0" u="none" strike="noStrike" dirty="0" smtClean="0">
                          <a:solidFill>
                            <a:srgbClr val="000000"/>
                          </a:solidFill>
                          <a:effectLst/>
                          <a:latin typeface="Arial" panose="020B0604020202020204" pitchFamily="34" charset="0"/>
                        </a:rPr>
                        <a:t> </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10</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3</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39934825"/>
                  </a:ext>
                </a:extLst>
              </a:tr>
              <a:tr h="153007">
                <a:tc>
                  <a:txBody>
                    <a:bodyPr/>
                    <a:lstStyle/>
                    <a:p>
                      <a:pPr algn="l" fontAlgn="b"/>
                      <a:r>
                        <a:rPr lang="en-GB" sz="900" b="0" i="0" u="none" strike="noStrike" dirty="0">
                          <a:solidFill>
                            <a:srgbClr val="000000"/>
                          </a:solidFill>
                          <a:effectLst/>
                          <a:latin typeface="Arial" panose="020B0604020202020204" pitchFamily="34" charset="0"/>
                        </a:rPr>
                        <a:t>Equality &amp; Diversity </a:t>
                      </a: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(5)</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92639551"/>
                  </a:ext>
                </a:extLst>
              </a:tr>
              <a:tr h="153007">
                <a:tc>
                  <a:txBody>
                    <a:bodyPr/>
                    <a:lstStyle/>
                    <a:p>
                      <a:pPr algn="l" fontAlgn="b"/>
                      <a:r>
                        <a:rPr lang="en-GB" sz="900" b="0" i="0" u="none" strike="noStrike" dirty="0">
                          <a:solidFill>
                            <a:srgbClr val="000000"/>
                          </a:solidFill>
                          <a:effectLst/>
                          <a:latin typeface="Arial" panose="020B0604020202020204" pitchFamily="34" charset="0"/>
                        </a:rPr>
                        <a:t>QIPP</a:t>
                      </a: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(24)</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(24)</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07101492"/>
                  </a:ext>
                </a:extLst>
              </a:tr>
              <a:tr h="153007">
                <a:tc>
                  <a:txBody>
                    <a:bodyPr/>
                    <a:lstStyle/>
                    <a:p>
                      <a:pPr algn="l" fontAlgn="b"/>
                      <a:r>
                        <a:rPr lang="en-GB" sz="900" b="0" i="0" u="none" strike="noStrike" dirty="0">
                          <a:solidFill>
                            <a:srgbClr val="000000"/>
                          </a:solidFill>
                          <a:effectLst/>
                          <a:latin typeface="Arial" panose="020B0604020202020204" pitchFamily="34" charset="0"/>
                        </a:rPr>
                        <a:t>General Reserve - Admin </a:t>
                      </a:r>
                    </a:p>
                  </a:txBody>
                  <a:tcPr marL="5465" marR="5465" marT="5465" marB="0" anchor="b">
                    <a:lnL w="1270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900" b="0" i="0" u="none" strike="noStrike" dirty="0" smtClean="0">
                          <a:solidFill>
                            <a:srgbClr val="000000"/>
                          </a:solidFill>
                          <a:effectLst/>
                          <a:latin typeface="Arial" panose="020B0604020202020204" pitchFamily="34" charset="0"/>
                        </a:rPr>
                        <a:t>144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900" b="0" i="0" u="none" strike="noStrike" dirty="0" smtClean="0">
                          <a:solidFill>
                            <a:srgbClr val="000000"/>
                          </a:solidFill>
                          <a:effectLst/>
                          <a:latin typeface="Arial" panose="020B0604020202020204" pitchFamily="34" charset="0"/>
                        </a:rPr>
                        <a:t>144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r" fontAlgn="b"/>
                      <a:r>
                        <a:rPr lang="en-GB" sz="900" b="0" i="0" u="none" strike="noStrike" dirty="0" smtClean="0">
                          <a:solidFill>
                            <a:srgbClr val="000000"/>
                          </a:solidFill>
                          <a:effectLst/>
                          <a:latin typeface="Arial" panose="020B0604020202020204" pitchFamily="34" charset="0"/>
                        </a:rPr>
                        <a:t>144</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900" b="0" i="0" u="none" strike="noStrike" dirty="0" smtClean="0">
                          <a:solidFill>
                            <a:srgbClr val="000000"/>
                          </a:solidFill>
                          <a:effectLst/>
                          <a:latin typeface="Arial" panose="020B0604020202020204" pitchFamily="34" charset="0"/>
                        </a:rPr>
                        <a:t>144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144</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extLst>
                  <a:ext uri="{0D108BD9-81ED-4DB2-BD59-A6C34878D82A}">
                    <a16:rowId xmlns:a16="http://schemas.microsoft.com/office/drawing/2014/main" val="4072213825"/>
                  </a:ext>
                </a:extLst>
              </a:tr>
              <a:tr h="158472">
                <a:tc>
                  <a:txBody>
                    <a:bodyPr/>
                    <a:lstStyle/>
                    <a:p>
                      <a:pPr algn="l" fontAlgn="b"/>
                      <a:r>
                        <a:rPr lang="en-GB" sz="900" b="1" i="0" u="none" strike="noStrike">
                          <a:solidFill>
                            <a:srgbClr val="000000"/>
                          </a:solidFill>
                          <a:effectLst/>
                          <a:latin typeface="Arial" panose="020B0604020202020204" pitchFamily="34" charset="0"/>
                        </a:rPr>
                        <a:t>Total - CCG Running Costs</a:t>
                      </a:r>
                    </a:p>
                  </a:txBody>
                  <a:tcPr marL="5465" marR="5465" marT="5465" marB="0" anchor="b">
                    <a:lnL w="1270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1,206</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984</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222</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w="635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1,206</a:t>
                      </a:r>
                      <a:endParaRPr lang="en-GB" sz="900" b="1"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984</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222</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1" i="0" u="none" strike="noStrike" dirty="0" smtClean="0">
                          <a:solidFill>
                            <a:srgbClr val="000000"/>
                          </a:solidFill>
                          <a:effectLst/>
                          <a:latin typeface="Arial" panose="020B0604020202020204" pitchFamily="34" charset="0"/>
                        </a:rPr>
                        <a:t>222</a:t>
                      </a:r>
                      <a:endParaRPr lang="en-GB" sz="900" b="1"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66092"/>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798266"/>
                  </a:ext>
                </a:extLst>
              </a:tr>
            </a:tbl>
          </a:graphicData>
        </a:graphic>
      </p:graphicFrame>
    </p:spTree>
    <p:extLst>
      <p:ext uri="{BB962C8B-B14F-4D97-AF65-F5344CB8AC3E}">
        <p14:creationId xmlns:p14="http://schemas.microsoft.com/office/powerpoint/2010/main" val="13566587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2"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CCG </a:t>
            </a:r>
            <a:r>
              <a:rPr lang="en-GB" altLang="en-US" sz="2400" b="1" dirty="0" smtClean="0">
                <a:solidFill>
                  <a:srgbClr val="FFFFFF"/>
                </a:solidFill>
              </a:rPr>
              <a:t>Tameside vs Glossop</a:t>
            </a:r>
            <a:endParaRPr lang="en-GB" altLang="en-US" sz="2400" b="1" dirty="0">
              <a:solidFill>
                <a:srgbClr val="FFFFFF"/>
              </a:solidFill>
            </a:endParaRPr>
          </a:p>
        </p:txBody>
      </p:sp>
      <p:sp>
        <p:nvSpPr>
          <p:cNvPr id="7" name="Slide Number Placeholder 1"/>
          <p:cNvSpPr>
            <a:spLocks noGrp="1"/>
          </p:cNvSpPr>
          <p:nvPr>
            <p:ph type="sldNum" sz="quarter" idx="4294967295"/>
          </p:nvPr>
        </p:nvSpPr>
        <p:spPr>
          <a:xfrm>
            <a:off x="7068418" y="6332808"/>
            <a:ext cx="2049780" cy="363773"/>
          </a:xfrm>
        </p:spPr>
        <p:txBody>
          <a:bodyPr/>
          <a:lstStyle/>
          <a:p>
            <a:pPr>
              <a:defRPr/>
            </a:pPr>
            <a:fld id="{613EADDF-3545-4E98-B654-1563625629F2}" type="slidenum">
              <a:rPr lang="en-US" altLang="en-US" smtClean="0"/>
              <a:pPr>
                <a:defRPr/>
              </a:pPr>
              <a:t>12</a:t>
            </a:fld>
            <a:endParaRPr lang="en-US" altLang="en-US" dirty="0"/>
          </a:p>
        </p:txBody>
      </p:sp>
      <p:graphicFrame>
        <p:nvGraphicFramePr>
          <p:cNvPr id="3" name="Table 2"/>
          <p:cNvGraphicFramePr>
            <a:graphicFrameLocks noGrp="1"/>
          </p:cNvGraphicFramePr>
          <p:nvPr>
            <p:extLst/>
          </p:nvPr>
        </p:nvGraphicFramePr>
        <p:xfrm>
          <a:off x="457200" y="540000"/>
          <a:ext cx="8229600" cy="1688543"/>
        </p:xfrm>
        <a:graphic>
          <a:graphicData uri="http://schemas.openxmlformats.org/drawingml/2006/table">
            <a:tbl>
              <a:tblPr/>
              <a:tblGrid>
                <a:gridCol w="1666528">
                  <a:extLst>
                    <a:ext uri="{9D8B030D-6E8A-4147-A177-3AD203B41FA5}">
                      <a16:colId xmlns:a16="http://schemas.microsoft.com/office/drawing/2014/main" val="2254348156"/>
                    </a:ext>
                  </a:extLst>
                </a:gridCol>
                <a:gridCol w="1008112">
                  <a:extLst>
                    <a:ext uri="{9D8B030D-6E8A-4147-A177-3AD203B41FA5}">
                      <a16:colId xmlns:a16="http://schemas.microsoft.com/office/drawing/2014/main" val="2742930480"/>
                    </a:ext>
                  </a:extLst>
                </a:gridCol>
                <a:gridCol w="1008112">
                  <a:extLst>
                    <a:ext uri="{9D8B030D-6E8A-4147-A177-3AD203B41FA5}">
                      <a16:colId xmlns:a16="http://schemas.microsoft.com/office/drawing/2014/main" val="2429797283"/>
                    </a:ext>
                  </a:extLst>
                </a:gridCol>
                <a:gridCol w="1008112">
                  <a:extLst>
                    <a:ext uri="{9D8B030D-6E8A-4147-A177-3AD203B41FA5}">
                      <a16:colId xmlns:a16="http://schemas.microsoft.com/office/drawing/2014/main" val="2529432391"/>
                    </a:ext>
                  </a:extLst>
                </a:gridCol>
                <a:gridCol w="936104">
                  <a:extLst>
                    <a:ext uri="{9D8B030D-6E8A-4147-A177-3AD203B41FA5}">
                      <a16:colId xmlns:a16="http://schemas.microsoft.com/office/drawing/2014/main" val="339997699"/>
                    </a:ext>
                  </a:extLst>
                </a:gridCol>
                <a:gridCol w="792088">
                  <a:extLst>
                    <a:ext uri="{9D8B030D-6E8A-4147-A177-3AD203B41FA5}">
                      <a16:colId xmlns:a16="http://schemas.microsoft.com/office/drawing/2014/main" val="1722334640"/>
                    </a:ext>
                  </a:extLst>
                </a:gridCol>
                <a:gridCol w="870643">
                  <a:extLst>
                    <a:ext uri="{9D8B030D-6E8A-4147-A177-3AD203B41FA5}">
                      <a16:colId xmlns:a16="http://schemas.microsoft.com/office/drawing/2014/main" val="2604997006"/>
                    </a:ext>
                  </a:extLst>
                </a:gridCol>
                <a:gridCol w="109291">
                  <a:extLst>
                    <a:ext uri="{9D8B030D-6E8A-4147-A177-3AD203B41FA5}">
                      <a16:colId xmlns:a16="http://schemas.microsoft.com/office/drawing/2014/main" val="2401452916"/>
                    </a:ext>
                  </a:extLst>
                </a:gridCol>
                <a:gridCol w="830610">
                  <a:extLst>
                    <a:ext uri="{9D8B030D-6E8A-4147-A177-3AD203B41FA5}">
                      <a16:colId xmlns:a16="http://schemas.microsoft.com/office/drawing/2014/main" val="3295388696"/>
                    </a:ext>
                  </a:extLst>
                </a:gridCol>
              </a:tblGrid>
              <a:tr h="459022">
                <a:tc>
                  <a:txBody>
                    <a:bodyPr/>
                    <a:lstStyle/>
                    <a:p>
                      <a:pPr algn="l" fontAlgn="b"/>
                      <a:r>
                        <a:rPr lang="en-GB" sz="900" b="1" i="0" u="none" strike="noStrike" dirty="0">
                          <a:solidFill>
                            <a:srgbClr val="FFFFFF"/>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dirty="0">
                          <a:solidFill>
                            <a:srgbClr val="FFFFFF"/>
                          </a:solidFill>
                          <a:effectLst/>
                          <a:latin typeface="Arial" panose="020B0604020202020204" pitchFamily="34" charset="0"/>
                        </a:rPr>
                        <a:t>YTD </a:t>
                      </a:r>
                      <a:r>
                        <a:rPr lang="en-GB" sz="900" b="1" i="0" u="none" strike="noStrike" dirty="0" smtClean="0">
                          <a:solidFill>
                            <a:srgbClr val="FFFFFF"/>
                          </a:solidFill>
                          <a:effectLst/>
                          <a:latin typeface="Arial" panose="020B0604020202020204" pitchFamily="34" charset="0"/>
                        </a:rPr>
                        <a:t>Budget Tameside</a:t>
                      </a:r>
                      <a:r>
                        <a:rPr lang="en-GB" sz="900" b="1" i="0" u="none" strike="noStrike" dirty="0">
                          <a:solidFill>
                            <a:srgbClr val="FFFFFF"/>
                          </a:solidFill>
                          <a:effectLst/>
                          <a:latin typeface="Arial" panose="020B0604020202020204" pitchFamily="34" charset="0"/>
                        </a:rPr>
                        <a:t/>
                      </a:r>
                      <a:br>
                        <a:rPr lang="en-GB" sz="900" b="1" i="0" u="none" strike="noStrike" dirty="0">
                          <a:solidFill>
                            <a:srgbClr val="FFFFFF"/>
                          </a:solidFill>
                          <a:effectLst/>
                          <a:latin typeface="Arial" panose="020B0604020202020204" pitchFamily="34" charset="0"/>
                        </a:rPr>
                      </a:br>
                      <a:r>
                        <a:rPr lang="en-GB" sz="900" b="1" i="0" u="none" strike="noStrike" dirty="0">
                          <a:solidFill>
                            <a:srgbClr val="FFFFFF"/>
                          </a:solidFill>
                          <a:effectLst/>
                          <a:latin typeface="Arial" panose="020B0604020202020204" pitchFamily="34" charset="0"/>
                        </a:rPr>
                        <a:t>£000's</a:t>
                      </a:r>
                    </a:p>
                  </a:txBody>
                  <a:tcPr marL="5465" marR="5465" marT="546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dirty="0">
                          <a:solidFill>
                            <a:srgbClr val="FFFFFF"/>
                          </a:solidFill>
                          <a:effectLst/>
                          <a:latin typeface="Arial" panose="020B0604020202020204" pitchFamily="34" charset="0"/>
                        </a:rPr>
                        <a:t>YTD </a:t>
                      </a:r>
                      <a:r>
                        <a:rPr lang="en-GB" sz="900" b="1" i="0" u="none" strike="noStrike" dirty="0" smtClean="0">
                          <a:solidFill>
                            <a:srgbClr val="FFFFFF"/>
                          </a:solidFill>
                          <a:effectLst/>
                          <a:latin typeface="Arial" panose="020B0604020202020204" pitchFamily="34" charset="0"/>
                        </a:rPr>
                        <a:t>Budget</a:t>
                      </a:r>
                      <a:r>
                        <a:rPr lang="en-GB" sz="900" b="1" i="0" u="none" strike="noStrike" baseline="0" dirty="0" smtClean="0">
                          <a:solidFill>
                            <a:srgbClr val="FFFFFF"/>
                          </a:solidFill>
                          <a:effectLst/>
                          <a:latin typeface="Arial" panose="020B0604020202020204" pitchFamily="34" charset="0"/>
                        </a:rPr>
                        <a:t> Glossop</a:t>
                      </a:r>
                      <a:r>
                        <a:rPr lang="en-GB" sz="900" b="1" i="0" u="none" strike="noStrike" dirty="0">
                          <a:solidFill>
                            <a:srgbClr val="FFFFFF"/>
                          </a:solidFill>
                          <a:effectLst/>
                          <a:latin typeface="Arial" panose="020B0604020202020204" pitchFamily="34" charset="0"/>
                        </a:rPr>
                        <a:t/>
                      </a:r>
                      <a:br>
                        <a:rPr lang="en-GB" sz="900" b="1" i="0" u="none" strike="noStrike" dirty="0">
                          <a:solidFill>
                            <a:srgbClr val="FFFFFF"/>
                          </a:solidFill>
                          <a:effectLst/>
                          <a:latin typeface="Arial" panose="020B0604020202020204" pitchFamily="34" charset="0"/>
                        </a:rPr>
                      </a:br>
                      <a:r>
                        <a:rPr lang="en-GB" sz="900" b="1" i="0" u="none" strike="noStrike" dirty="0">
                          <a:solidFill>
                            <a:srgbClr val="FFFFFF"/>
                          </a:solidFill>
                          <a:effectLst/>
                          <a:latin typeface="Arial" panose="020B0604020202020204" pitchFamily="34" charset="0"/>
                        </a:rPr>
                        <a:t>£000's</a:t>
                      </a:r>
                    </a:p>
                  </a:txBody>
                  <a:tcPr marL="5465" marR="5465" marT="546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dirty="0" smtClean="0">
                          <a:solidFill>
                            <a:srgbClr val="FFFFFF"/>
                          </a:solidFill>
                          <a:effectLst/>
                          <a:latin typeface="Arial" panose="020B0604020202020204" pitchFamily="34" charset="0"/>
                        </a:rPr>
                        <a:t>YTD</a:t>
                      </a:r>
                      <a:r>
                        <a:rPr lang="en-GB" sz="900" b="1" i="0" u="none" strike="noStrike" baseline="0" dirty="0" smtClean="0">
                          <a:solidFill>
                            <a:srgbClr val="FFFFFF"/>
                          </a:solidFill>
                          <a:effectLst/>
                          <a:latin typeface="Arial" panose="020B0604020202020204" pitchFamily="34" charset="0"/>
                        </a:rPr>
                        <a:t> Actual Tameside</a:t>
                      </a:r>
                      <a:r>
                        <a:rPr lang="en-GB" sz="900" b="1" i="0" u="none" strike="noStrike" dirty="0">
                          <a:solidFill>
                            <a:srgbClr val="FFFFFF"/>
                          </a:solidFill>
                          <a:effectLst/>
                          <a:latin typeface="Arial" panose="020B0604020202020204" pitchFamily="34" charset="0"/>
                        </a:rPr>
                        <a:t/>
                      </a:r>
                      <a:br>
                        <a:rPr lang="en-GB" sz="900" b="1" i="0" u="none" strike="noStrike" dirty="0">
                          <a:solidFill>
                            <a:srgbClr val="FFFFFF"/>
                          </a:solidFill>
                          <a:effectLst/>
                          <a:latin typeface="Arial" panose="020B0604020202020204" pitchFamily="34" charset="0"/>
                        </a:rPr>
                      </a:br>
                      <a:r>
                        <a:rPr lang="en-GB" sz="900" b="1" i="0" u="none" strike="noStrike" dirty="0">
                          <a:solidFill>
                            <a:srgbClr val="FFFFFF"/>
                          </a:solidFill>
                          <a:effectLst/>
                          <a:latin typeface="Arial" panose="020B0604020202020204" pitchFamily="34" charset="0"/>
                        </a:rPr>
                        <a:t>£000's</a:t>
                      </a:r>
                    </a:p>
                  </a:txBody>
                  <a:tcPr marL="5465" marR="5465" marT="5465" marB="0" anchor="b">
                    <a:lnL>
                      <a:noFill/>
                    </a:lnL>
                    <a:lnR w="12700" cap="flat" cmpd="sng" algn="ctr">
                      <a:no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dirty="0" smtClean="0">
                          <a:solidFill>
                            <a:srgbClr val="FFFFFF"/>
                          </a:solidFill>
                          <a:effectLst/>
                          <a:latin typeface="Arial" panose="020B0604020202020204" pitchFamily="34" charset="0"/>
                        </a:rPr>
                        <a:t>YTD</a:t>
                      </a:r>
                      <a:r>
                        <a:rPr lang="en-GB" sz="900" b="1" i="0" u="none" strike="noStrike" baseline="0" dirty="0" smtClean="0">
                          <a:solidFill>
                            <a:srgbClr val="FFFFFF"/>
                          </a:solidFill>
                          <a:effectLst/>
                          <a:latin typeface="Arial" panose="020B0604020202020204" pitchFamily="34" charset="0"/>
                        </a:rPr>
                        <a:t> Actual Glossop</a:t>
                      </a:r>
                      <a:r>
                        <a:rPr lang="en-GB" sz="900" b="1" i="0" u="none" strike="noStrike" dirty="0">
                          <a:solidFill>
                            <a:srgbClr val="FFFFFF"/>
                          </a:solidFill>
                          <a:effectLst/>
                          <a:latin typeface="Arial" panose="020B0604020202020204" pitchFamily="34" charset="0"/>
                        </a:rPr>
                        <a:t/>
                      </a:r>
                      <a:br>
                        <a:rPr lang="en-GB" sz="900" b="1" i="0" u="none" strike="noStrike" dirty="0">
                          <a:solidFill>
                            <a:srgbClr val="FFFFFF"/>
                          </a:solidFill>
                          <a:effectLst/>
                          <a:latin typeface="Arial" panose="020B0604020202020204" pitchFamily="34" charset="0"/>
                        </a:rPr>
                      </a:br>
                      <a:r>
                        <a:rPr lang="en-GB" sz="900" b="1" i="0" u="none" strike="noStrike" dirty="0">
                          <a:solidFill>
                            <a:srgbClr val="FFFFFF"/>
                          </a:solidFill>
                          <a:effectLst/>
                          <a:latin typeface="Arial" panose="020B0604020202020204" pitchFamily="34" charset="0"/>
                        </a:rPr>
                        <a:t>£000's</a:t>
                      </a:r>
                    </a:p>
                  </a:txBody>
                  <a:tcPr marL="5465" marR="5465" marT="5465" marB="0" anchor="b">
                    <a:lnL w="12700" cap="flat" cmpd="sng" algn="ctr">
                      <a:no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dirty="0" smtClean="0">
                          <a:solidFill>
                            <a:srgbClr val="FFFFFF"/>
                          </a:solidFill>
                          <a:effectLst/>
                          <a:latin typeface="Arial" panose="020B0604020202020204" pitchFamily="34" charset="0"/>
                        </a:rPr>
                        <a:t>YTD</a:t>
                      </a:r>
                      <a:r>
                        <a:rPr lang="en-GB" sz="900" b="1" i="0" u="none" strike="noStrike" baseline="0" dirty="0" smtClean="0">
                          <a:solidFill>
                            <a:srgbClr val="FFFFFF"/>
                          </a:solidFill>
                          <a:effectLst/>
                          <a:latin typeface="Arial" panose="020B0604020202020204" pitchFamily="34" charset="0"/>
                        </a:rPr>
                        <a:t> Variance Tameside</a:t>
                      </a:r>
                      <a:r>
                        <a:rPr lang="en-GB" sz="900" b="1" i="0" u="none" strike="noStrike" dirty="0">
                          <a:solidFill>
                            <a:srgbClr val="FFFFFF"/>
                          </a:solidFill>
                          <a:effectLst/>
                          <a:latin typeface="Arial" panose="020B0604020202020204" pitchFamily="34" charset="0"/>
                        </a:rPr>
                        <a:t/>
                      </a:r>
                      <a:br>
                        <a:rPr lang="en-GB" sz="900" b="1" i="0" u="none" strike="noStrike" dirty="0">
                          <a:solidFill>
                            <a:srgbClr val="FFFFFF"/>
                          </a:solidFill>
                          <a:effectLst/>
                          <a:latin typeface="Arial" panose="020B0604020202020204" pitchFamily="34" charset="0"/>
                        </a:rPr>
                      </a:br>
                      <a:r>
                        <a:rPr lang="en-GB" sz="900" b="1" i="0" u="none" strike="noStrike" dirty="0">
                          <a:solidFill>
                            <a:srgbClr val="FFFFFF"/>
                          </a:solidFill>
                          <a:effectLst/>
                          <a:latin typeface="Arial" panose="020B0604020202020204" pitchFamily="34" charset="0"/>
                        </a:rPr>
                        <a:t>£000's</a:t>
                      </a:r>
                    </a:p>
                  </a:txBody>
                  <a:tcPr marL="5465" marR="5465" marT="546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900" b="1" i="0" u="none" strike="noStrike" dirty="0" smtClean="0">
                          <a:solidFill>
                            <a:srgbClr val="FFFFFF"/>
                          </a:solidFill>
                          <a:effectLst/>
                          <a:latin typeface="Arial" panose="020B0604020202020204" pitchFamily="34" charset="0"/>
                        </a:rPr>
                        <a:t>YTD</a:t>
                      </a:r>
                      <a:r>
                        <a:rPr lang="en-GB" sz="900" b="1" i="0" u="none" strike="noStrike" baseline="0" dirty="0" smtClean="0">
                          <a:solidFill>
                            <a:srgbClr val="FFFFFF"/>
                          </a:solidFill>
                          <a:effectLst/>
                          <a:latin typeface="Arial" panose="020B0604020202020204" pitchFamily="34" charset="0"/>
                        </a:rPr>
                        <a:t> Variance Glossop</a:t>
                      </a:r>
                      <a:r>
                        <a:rPr lang="en-GB" sz="900" b="1" i="0" u="none" strike="noStrike" dirty="0">
                          <a:solidFill>
                            <a:srgbClr val="FFFFFF"/>
                          </a:solidFill>
                          <a:effectLst/>
                          <a:latin typeface="Arial" panose="020B0604020202020204" pitchFamily="34" charset="0"/>
                        </a:rPr>
                        <a:t/>
                      </a:r>
                      <a:br>
                        <a:rPr lang="en-GB" sz="900" b="1" i="0" u="none" strike="noStrike" dirty="0">
                          <a:solidFill>
                            <a:srgbClr val="FFFFFF"/>
                          </a:solidFill>
                          <a:effectLst/>
                          <a:latin typeface="Arial" panose="020B0604020202020204" pitchFamily="34" charset="0"/>
                        </a:rPr>
                      </a:br>
                      <a:r>
                        <a:rPr lang="en-GB" sz="900" b="1" i="0" u="none" strike="noStrike" dirty="0">
                          <a:solidFill>
                            <a:srgbClr val="FFFFFF"/>
                          </a:solidFill>
                          <a:effectLst/>
                          <a:latin typeface="Arial" panose="020B0604020202020204" pitchFamily="34" charset="0"/>
                        </a:rPr>
                        <a:t>£000's</a:t>
                      </a:r>
                    </a:p>
                  </a:txBody>
                  <a:tcPr marL="5465" marR="5465" marT="5465" marB="0" anchor="b">
                    <a:lnL>
                      <a:noFill/>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900" b="1" i="0" u="none" strike="noStrike" dirty="0" smtClean="0">
                          <a:solidFill>
                            <a:srgbClr val="FFFFFF"/>
                          </a:solidFill>
                          <a:effectLst/>
                          <a:latin typeface="Arial" panose="020B0604020202020204" pitchFamily="34" charset="0"/>
                        </a:rPr>
                        <a:t>YTD</a:t>
                      </a:r>
                      <a:r>
                        <a:rPr lang="en-GB" sz="900" b="1" i="0" u="none" strike="noStrike" baseline="0" dirty="0" smtClean="0">
                          <a:solidFill>
                            <a:srgbClr val="FFFFFF"/>
                          </a:solidFill>
                          <a:effectLst/>
                          <a:latin typeface="Arial" panose="020B0604020202020204" pitchFamily="34" charset="0"/>
                        </a:rPr>
                        <a:t> Total Variance</a:t>
                      </a:r>
                      <a:endParaRPr lang="en-GB" sz="900" b="1" i="0" u="none" strike="noStrike" dirty="0" smtClean="0">
                        <a:solidFill>
                          <a:srgbClr val="FFFFFF"/>
                        </a:solidFill>
                        <a:effectLst/>
                        <a:latin typeface="Arial" panose="020B0604020202020204" pitchFamily="34" charset="0"/>
                      </a:endParaRPr>
                    </a:p>
                    <a:p>
                      <a:pPr algn="ctr" fontAlgn="b"/>
                      <a:r>
                        <a:rPr lang="en-GB" sz="900" b="1" i="0" u="none" strike="noStrike" dirty="0" smtClean="0">
                          <a:solidFill>
                            <a:srgbClr val="FFFFFF"/>
                          </a:solidFill>
                          <a:effectLst/>
                          <a:latin typeface="Arial" panose="020B0604020202020204" pitchFamily="34" charset="0"/>
                        </a:rPr>
                        <a:t>£000’s</a:t>
                      </a:r>
                      <a:endParaRPr lang="en-GB" sz="900" b="1" i="0" u="none" strike="noStrike" dirty="0">
                        <a:solidFill>
                          <a:srgbClr val="FFFFFF"/>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a16="http://schemas.microsoft.com/office/drawing/2014/main" val="3803647669"/>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Acute</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53,387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5,827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53,406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no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5,904</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no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(19)</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(97)</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72928218"/>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Mental Health</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10,900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1,520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11,117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no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1,574</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no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(217)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(272)</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81903575"/>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Community Health Services</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8,432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738</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8,385</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no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719</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no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47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19</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66</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0083156"/>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CHC</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3,546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580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3,058</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no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696</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no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488</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(116)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372</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77505197"/>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Primary Care</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20,190</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2,871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19,705</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no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3,159</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no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485</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(288)</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197</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8788394"/>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Other</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4,343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1,523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4,157</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no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822</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no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186</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701</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887</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2235446"/>
                  </a:ext>
                </a:extLst>
              </a:tr>
              <a:tr h="153007">
                <a:tc>
                  <a:txBody>
                    <a:bodyPr/>
                    <a:lstStyle/>
                    <a:p>
                      <a:pPr algn="l" fontAlgn="b"/>
                      <a:r>
                        <a:rPr lang="en-GB" sz="900" b="0" i="0" u="none" strike="noStrike" dirty="0" smtClean="0">
                          <a:solidFill>
                            <a:srgbClr val="000000"/>
                          </a:solidFill>
                          <a:effectLst/>
                          <a:latin typeface="Arial" panose="020B0604020202020204" pitchFamily="34" charset="0"/>
                        </a:rPr>
                        <a:t>Running</a:t>
                      </a:r>
                      <a:r>
                        <a:rPr lang="en-GB" sz="900" b="0" i="0" u="none" strike="noStrike" baseline="0" dirty="0" smtClean="0">
                          <a:solidFill>
                            <a:srgbClr val="000000"/>
                          </a:solidFill>
                          <a:effectLst/>
                          <a:latin typeface="Arial" panose="020B0604020202020204" pitchFamily="34" charset="0"/>
                        </a:rPr>
                        <a:t> Costs</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1,062</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143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984</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noFill/>
                      <a:prstDash val="solid"/>
                      <a:round/>
                      <a:headEnd type="none" w="med" len="med"/>
                      <a:tailEnd type="none" w="med" len="med"/>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0</a:t>
                      </a:r>
                      <a:endParaRPr lang="en-GB" sz="900" b="0" i="0" u="none" strike="noStrike" dirty="0">
                        <a:solidFill>
                          <a:srgbClr val="000000"/>
                        </a:solidFill>
                        <a:effectLst/>
                        <a:latin typeface="Arial" panose="020B0604020202020204" pitchFamily="34" charset="0"/>
                      </a:endParaRPr>
                    </a:p>
                  </a:txBody>
                  <a:tcPr marL="5465" marR="5465" marT="5465" marB="0" anchor="b">
                    <a:lnL w="12700" cap="flat" cmpd="sng" algn="ctr">
                      <a:noFill/>
                      <a:prstDash val="solid"/>
                      <a:round/>
                      <a:headEnd type="none" w="med" len="med"/>
                      <a:tailEnd type="none" w="med" len="med"/>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78</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a:noFill/>
                    </a:lnR>
                    <a:lnT>
                      <a:noFill/>
                    </a:lnT>
                    <a:lnB>
                      <a:noFill/>
                    </a:lnB>
                  </a:tcPr>
                </a:tc>
                <a:tc>
                  <a:txBody>
                    <a:bodyPr/>
                    <a:lstStyle/>
                    <a:p>
                      <a:pPr algn="r" fontAlgn="b"/>
                      <a:r>
                        <a:rPr lang="en-GB" sz="900" b="0" i="0" u="none" strike="noStrike" dirty="0" smtClean="0">
                          <a:solidFill>
                            <a:srgbClr val="000000"/>
                          </a:solidFill>
                          <a:effectLst/>
                          <a:latin typeface="Arial" panose="020B0604020202020204" pitchFamily="34" charset="0"/>
                        </a:rPr>
                        <a:t>143</a:t>
                      </a:r>
                      <a:endParaRPr lang="en-GB" sz="900" b="0"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0" i="0" u="none" strike="noStrike" dirty="0" smtClean="0">
                          <a:solidFill>
                            <a:srgbClr val="000000"/>
                          </a:solidFill>
                          <a:effectLst/>
                          <a:latin typeface="Arial" panose="020B0604020202020204" pitchFamily="34" charset="0"/>
                        </a:rPr>
                        <a:t>222</a:t>
                      </a:r>
                      <a:endParaRPr lang="en-GB" sz="900" b="0"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98001787"/>
                  </a:ext>
                </a:extLst>
              </a:tr>
              <a:tr h="158472">
                <a:tc>
                  <a:txBody>
                    <a:bodyPr/>
                    <a:lstStyle/>
                    <a:p>
                      <a:pPr algn="l" fontAlgn="b"/>
                      <a:r>
                        <a:rPr lang="en-GB" sz="900" b="1" i="0" u="none" strike="noStrike" dirty="0" smtClean="0">
                          <a:solidFill>
                            <a:srgbClr val="000000"/>
                          </a:solidFill>
                          <a:effectLst/>
                          <a:latin typeface="Arial" panose="020B0604020202020204" pitchFamily="34" charset="0"/>
                        </a:rPr>
                        <a:t>Total CCG</a:t>
                      </a:r>
                      <a:endParaRPr lang="en-GB" sz="900" b="1" i="0" u="none" strike="noStrike" dirty="0">
                        <a:solidFill>
                          <a:srgbClr val="000000"/>
                        </a:solidFill>
                        <a:effectLst/>
                        <a:latin typeface="Arial" panose="020B0604020202020204" pitchFamily="34" charset="0"/>
                      </a:endParaRPr>
                    </a:p>
                  </a:txBody>
                  <a:tcPr marL="5465" marR="5465" marT="5465" marB="0" anchor="b">
                    <a:lnL w="12700" cap="flat" cmpd="sng" algn="ctr">
                      <a:solidFill>
                        <a:srgbClr val="1F497D"/>
                      </a:solid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101,860</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13,201</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100,813</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12,873</a:t>
                      </a:r>
                      <a:endParaRPr lang="en-GB" sz="900" b="1" i="0" u="none" strike="noStrike" dirty="0">
                        <a:solidFill>
                          <a:srgbClr val="000000"/>
                        </a:solidFill>
                        <a:effectLst/>
                        <a:latin typeface="Arial" panose="020B0604020202020204" pitchFamily="34" charset="0"/>
                      </a:endParaRPr>
                    </a:p>
                  </a:txBody>
                  <a:tcPr marL="5465" marR="5465" marT="5465" marB="0" anchor="b">
                    <a:lnL w="1270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1,047</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900" b="1" i="0" u="none" strike="noStrike" dirty="0" smtClean="0">
                          <a:solidFill>
                            <a:srgbClr val="000000"/>
                          </a:solidFill>
                          <a:effectLst/>
                          <a:latin typeface="Arial" panose="020B0604020202020204" pitchFamily="34" charset="0"/>
                        </a:rPr>
                        <a:t>328</a:t>
                      </a:r>
                      <a:endParaRPr lang="en-GB" sz="900" b="1" i="0" u="none" strike="noStrike" dirty="0">
                        <a:solidFill>
                          <a:srgbClr val="000000"/>
                        </a:solidFill>
                        <a:effectLst/>
                        <a:latin typeface="Arial" panose="020B0604020202020204" pitchFamily="34" charset="0"/>
                      </a:endParaRPr>
                    </a:p>
                  </a:txBody>
                  <a:tcPr marL="5465" marR="5465" marT="5465" marB="0" anchor="b">
                    <a:lnL>
                      <a:noFill/>
                    </a:lnL>
                    <a:lnR w="12700" cap="flat" cmpd="sng" algn="ctr">
                      <a:solidFill>
                        <a:srgbClr val="1F497D"/>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Arial" panose="020B0604020202020204" pitchFamily="34" charset="0"/>
                        </a:rPr>
                        <a:t> </a:t>
                      </a:r>
                    </a:p>
                  </a:txBody>
                  <a:tcPr marL="5465" marR="5465" marT="546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900" b="1" i="0" u="none" strike="noStrike" dirty="0" smtClean="0">
                          <a:solidFill>
                            <a:srgbClr val="000000"/>
                          </a:solidFill>
                          <a:effectLst/>
                          <a:latin typeface="Arial" panose="020B0604020202020204" pitchFamily="34" charset="0"/>
                        </a:rPr>
                        <a:t>1,375</a:t>
                      </a:r>
                      <a:endParaRPr lang="en-GB" sz="900" b="1" i="0" u="none" strike="noStrike" dirty="0">
                        <a:solidFill>
                          <a:srgbClr val="000000"/>
                        </a:solidFill>
                        <a:effectLst/>
                        <a:latin typeface="Arial" panose="020B0604020202020204" pitchFamily="34" charset="0"/>
                      </a:endParaRPr>
                    </a:p>
                  </a:txBody>
                  <a:tcPr marL="5465" marR="5465" marT="5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798266"/>
                  </a:ext>
                </a:extLst>
              </a:tr>
            </a:tbl>
          </a:graphicData>
        </a:graphic>
      </p:graphicFrame>
      <p:sp>
        <p:nvSpPr>
          <p:cNvPr id="6" name="Rectangle 5"/>
          <p:cNvSpPr/>
          <p:nvPr/>
        </p:nvSpPr>
        <p:spPr>
          <a:xfrm>
            <a:off x="177989" y="2473262"/>
            <a:ext cx="8966012" cy="2262158"/>
          </a:xfrm>
          <a:prstGeom prst="rect">
            <a:avLst/>
          </a:prstGeom>
        </p:spPr>
        <p:txBody>
          <a:bodyPr wrap="square">
            <a:spAutoFit/>
          </a:bodyPr>
          <a:lstStyle/>
          <a:p>
            <a:pPr marL="7939">
              <a:spcBef>
                <a:spcPts val="600"/>
              </a:spcBef>
            </a:pPr>
            <a:r>
              <a:rPr lang="en-US" sz="1100" dirty="0" smtClean="0">
                <a:latin typeface="Arial" pitchFamily="34" charset="0"/>
                <a:cs typeface="Arial" pitchFamily="34" charset="0"/>
              </a:rPr>
              <a:t>The total allocation for the CCG for quarter 1 is £115,061k. These allocations are broken down into 3 key areas:- Core Allocation, Primary Medical Allocation and Running Cost Allocation. For quarter 1 of 2022/2023 the CCG has received </a:t>
            </a:r>
            <a:r>
              <a:rPr lang="en-US" sz="1100" dirty="0">
                <a:latin typeface="Arial" pitchFamily="34" charset="0"/>
                <a:cs typeface="Arial" pitchFamily="34" charset="0"/>
              </a:rPr>
              <a:t>a</a:t>
            </a:r>
            <a:r>
              <a:rPr lang="en-US" sz="1100" dirty="0" smtClean="0">
                <a:latin typeface="Arial" pitchFamily="34" charset="0"/>
                <a:cs typeface="Arial" pitchFamily="34" charset="0"/>
              </a:rPr>
              <a:t> total allocation for Tameside</a:t>
            </a:r>
            <a:r>
              <a:rPr lang="en-US" sz="1100" dirty="0">
                <a:latin typeface="Arial" pitchFamily="34" charset="0"/>
                <a:cs typeface="Arial" pitchFamily="34" charset="0"/>
              </a:rPr>
              <a:t> </a:t>
            </a:r>
            <a:r>
              <a:rPr lang="en-US" sz="1100" dirty="0" smtClean="0">
                <a:latin typeface="Arial" pitchFamily="34" charset="0"/>
                <a:cs typeface="Arial" pitchFamily="34" charset="0"/>
              </a:rPr>
              <a:t>(£101,860k) and Glossop (£13,201k). Going forward from 1</a:t>
            </a:r>
            <a:r>
              <a:rPr lang="en-US" sz="1100" baseline="30000" dirty="0" smtClean="0">
                <a:latin typeface="Arial" pitchFamily="34" charset="0"/>
                <a:cs typeface="Arial" pitchFamily="34" charset="0"/>
              </a:rPr>
              <a:t>st</a:t>
            </a:r>
            <a:r>
              <a:rPr lang="en-US" sz="1100" dirty="0" smtClean="0">
                <a:latin typeface="Arial" pitchFamily="34" charset="0"/>
                <a:cs typeface="Arial" pitchFamily="34" charset="0"/>
              </a:rPr>
              <a:t> July 2022 allocations / budgets relating to Tameside will transfer to NHS GM Integrated Care and allocations / budgets relating to Glossop will transfer to NHS Derby and Derbyshire ICB.</a:t>
            </a:r>
          </a:p>
          <a:p>
            <a:pPr marL="7939">
              <a:spcBef>
                <a:spcPts val="600"/>
              </a:spcBef>
            </a:pPr>
            <a:r>
              <a:rPr lang="en-US" sz="1100" dirty="0" smtClean="0">
                <a:latin typeface="Arial" pitchFamily="34" charset="0"/>
                <a:cs typeface="Arial" pitchFamily="34" charset="0"/>
              </a:rPr>
              <a:t>Allocations are currently based on a national ACRA calculation but based on an agreement in principle with Derby &amp; Derbyshire it is proposed that IAT’s for 2022/23 will be transacted to adjust the Glossop allocation to reflect a true and fair share split of the resources. Official agreement of the exact values to be transacted are still under discussion with Derby &amp; Derbyshire.</a:t>
            </a:r>
          </a:p>
          <a:p>
            <a:pPr marL="7939">
              <a:spcBef>
                <a:spcPts val="600"/>
              </a:spcBef>
            </a:pPr>
            <a:r>
              <a:rPr lang="en-US" sz="1100" dirty="0" smtClean="0">
                <a:latin typeface="Arial" pitchFamily="34" charset="0"/>
                <a:cs typeface="Arial" pitchFamily="34" charset="0"/>
              </a:rPr>
              <a:t>The overall quarter 1 position is an under spend of £1,375k. Of this total £1,047k relates to Tameside</a:t>
            </a:r>
            <a:r>
              <a:rPr lang="en-US" sz="1100" dirty="0">
                <a:latin typeface="Arial" pitchFamily="34" charset="0"/>
                <a:cs typeface="Arial" pitchFamily="34" charset="0"/>
              </a:rPr>
              <a:t> </a:t>
            </a:r>
            <a:r>
              <a:rPr lang="en-US" sz="1100" dirty="0" smtClean="0">
                <a:latin typeface="Arial" pitchFamily="34" charset="0"/>
                <a:cs typeface="Arial" pitchFamily="34" charset="0"/>
              </a:rPr>
              <a:t>and £328k to Glossop. A final CCG allocation adjustment will be made of £1,375k which will be carried forward into Q2 – Q4 for Greater Manchester Integrated Care.</a:t>
            </a:r>
            <a:endParaRPr lang="en-US" sz="1100" dirty="0">
              <a:latin typeface="Arial" pitchFamily="34" charset="0"/>
              <a:cs typeface="Arial" pitchFamily="34" charset="0"/>
            </a:endParaRPr>
          </a:p>
          <a:p>
            <a:pPr marL="7939">
              <a:spcBef>
                <a:spcPts val="600"/>
              </a:spcBef>
            </a:pPr>
            <a:endParaRPr lang="en-US" sz="1100" dirty="0" smtClean="0">
              <a:latin typeface="Arial" pitchFamily="34" charset="0"/>
              <a:cs typeface="Arial" pitchFamily="34" charset="0"/>
            </a:endParaRPr>
          </a:p>
          <a:p>
            <a:pPr marL="7939">
              <a:spcBef>
                <a:spcPts val="600"/>
              </a:spcBef>
            </a:pPr>
            <a:endParaRPr lang="en-US" sz="1100" dirty="0">
              <a:latin typeface="Arial" pitchFamily="34" charset="0"/>
              <a:cs typeface="Arial" pitchFamily="34" charset="0"/>
            </a:endParaRPr>
          </a:p>
        </p:txBody>
      </p:sp>
    </p:spTree>
    <p:extLst>
      <p:ext uri="{BB962C8B-B14F-4D97-AF65-F5344CB8AC3E}">
        <p14:creationId xmlns:p14="http://schemas.microsoft.com/office/powerpoint/2010/main" val="312173032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latin typeface="Arial" pitchFamily="34" charset="0"/>
                <a:cs typeface="Arial" pitchFamily="34" charset="0"/>
              </a:rPr>
              <a:t>Adults Services</a:t>
            </a:r>
            <a:endParaRPr lang="en-GB" altLang="en-US" sz="2400" b="1" dirty="0">
              <a:solidFill>
                <a:srgbClr val="FFFFFF"/>
              </a:solidFill>
              <a:latin typeface="Arial" pitchFamily="34" charset="0"/>
              <a:cs typeface="Arial" pitchFamily="34" charset="0"/>
            </a:endParaRPr>
          </a:p>
        </p:txBody>
      </p:sp>
      <p:sp>
        <p:nvSpPr>
          <p:cNvPr id="2" name="Rectangle 1"/>
          <p:cNvSpPr/>
          <p:nvPr/>
        </p:nvSpPr>
        <p:spPr>
          <a:xfrm>
            <a:off x="185354" y="3980545"/>
            <a:ext cx="8712968" cy="2446824"/>
          </a:xfrm>
          <a:prstGeom prst="rect">
            <a:avLst/>
          </a:prstGeom>
        </p:spPr>
        <p:txBody>
          <a:bodyPr wrap="square">
            <a:spAutoFit/>
          </a:bodyPr>
          <a:lstStyle/>
          <a:p>
            <a:pPr marL="7938">
              <a:spcBef>
                <a:spcPts val="600"/>
              </a:spcBef>
            </a:pPr>
            <a:r>
              <a:rPr lang="en-GB" sz="1100" b="1" dirty="0" smtClean="0">
                <a:latin typeface="Arial" pitchFamily="34" charset="0"/>
                <a:cs typeface="Arial" pitchFamily="34" charset="0"/>
              </a:rPr>
              <a:t>The net variance reflects a number of underspends and pressures including:</a:t>
            </a:r>
          </a:p>
          <a:p>
            <a:pPr marL="7938">
              <a:spcBef>
                <a:spcPts val="600"/>
              </a:spcBef>
            </a:pPr>
            <a:r>
              <a:rPr lang="en-US" sz="1100" b="1" dirty="0" smtClean="0">
                <a:latin typeface="Arial" pitchFamily="34" charset="0"/>
                <a:cs typeface="Arial" pitchFamily="34" charset="0"/>
              </a:rPr>
              <a:t>Underspends:</a:t>
            </a:r>
          </a:p>
          <a:p>
            <a:pPr marL="7938">
              <a:spcBef>
                <a:spcPts val="600"/>
              </a:spcBef>
            </a:pPr>
            <a:endParaRPr lang="en-US" sz="1100" b="1" dirty="0" smtClean="0">
              <a:latin typeface="Arial" pitchFamily="34" charset="0"/>
              <a:cs typeface="Arial" pitchFamily="34" charset="0"/>
            </a:endParaRP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£334k </a:t>
            </a:r>
            <a:r>
              <a:rPr lang="en-GB" sz="1100" dirty="0" smtClean="0">
                <a:latin typeface="Arial" panose="020B0604020202020204" pitchFamily="34" charset="0"/>
                <a:cs typeface="Arial" panose="020B0604020202020204" pitchFamily="34" charset="0"/>
              </a:rPr>
              <a:t>Vacant </a:t>
            </a:r>
            <a:r>
              <a:rPr lang="en-GB" sz="1100" dirty="0">
                <a:latin typeface="Arial" panose="020B0604020202020204" pitchFamily="34" charset="0"/>
                <a:cs typeface="Arial" panose="020B0604020202020204" pitchFamily="34" charset="0"/>
              </a:rPr>
              <a:t>posts across Adults Services, with agreed Grant Funding included where applicable</a:t>
            </a:r>
            <a:r>
              <a:rPr lang="en-GB" sz="1100" dirty="0" smtClean="0">
                <a:latin typeface="Arial" panose="020B0604020202020204" pitchFamily="34" charset="0"/>
                <a:cs typeface="Arial" panose="020B0604020202020204" pitchFamily="34" charset="0"/>
              </a:rPr>
              <a:t>.</a:t>
            </a:r>
          </a:p>
          <a:p>
            <a:r>
              <a:rPr lang="en-GB" sz="11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£327k </a:t>
            </a:r>
            <a:r>
              <a:rPr lang="en-GB" sz="1100" dirty="0" smtClean="0">
                <a:latin typeface="Arial" panose="020B0604020202020204" pitchFamily="34" charset="0"/>
                <a:cs typeface="Arial" panose="020B0604020202020204" pitchFamily="34" charset="0"/>
              </a:rPr>
              <a:t>The </a:t>
            </a:r>
            <a:r>
              <a:rPr lang="en-GB" sz="1100" dirty="0">
                <a:latin typeface="Arial" panose="020B0604020202020204" pitchFamily="34" charset="0"/>
                <a:cs typeface="Arial" panose="020B0604020202020204" pitchFamily="34" charset="0"/>
              </a:rPr>
              <a:t>volume of clients who are eligible for Continuing Health Care Funding has changed since budget setting; this is due to the Health Panel criteria. The income will offset the gross cost of the placement </a:t>
            </a:r>
            <a:endParaRPr lang="en-GB" sz="1100" dirty="0" smtClean="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£175k </a:t>
            </a:r>
            <a:r>
              <a:rPr lang="en-GB" sz="1100" dirty="0" smtClean="0">
                <a:latin typeface="Arial" panose="020B0604020202020204" pitchFamily="34" charset="0"/>
                <a:cs typeface="Arial" panose="020B0604020202020204" pitchFamily="34" charset="0"/>
              </a:rPr>
              <a:t>Minor </a:t>
            </a:r>
            <a:r>
              <a:rPr lang="en-GB" sz="1100" dirty="0">
                <a:latin typeface="Arial" panose="020B0604020202020204" pitchFamily="34" charset="0"/>
                <a:cs typeface="Arial" panose="020B0604020202020204" pitchFamily="34" charset="0"/>
              </a:rPr>
              <a:t>variation to service costs based on actuals where in isolation are not significant but added together amount up</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£734k </a:t>
            </a:r>
            <a:r>
              <a:rPr lang="en-GB" sz="1100" dirty="0" smtClean="0">
                <a:latin typeface="Arial" panose="020B0604020202020204" pitchFamily="34" charset="0"/>
                <a:cs typeface="Arial" panose="020B0604020202020204" pitchFamily="34" charset="0"/>
              </a:rPr>
              <a:t>As </a:t>
            </a:r>
            <a:r>
              <a:rPr lang="en-GB" sz="1100" dirty="0">
                <a:latin typeface="Arial" panose="020B0604020202020204" pitchFamily="34" charset="0"/>
                <a:cs typeface="Arial" panose="020B0604020202020204" pitchFamily="34" charset="0"/>
              </a:rPr>
              <a:t>part of the on-going living well agenda, continued support within Adults around COVID related pressures and hospital discharge processes had been assumed within budget setting for external grant funding.  This has not materialised, that now requires a drawdown from reserves of £734k which will support with costs in care and discharge pathways to live life well.</a:t>
            </a: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13</a:t>
            </a:fld>
            <a:endParaRPr lang="en-US" altLang="en-US"/>
          </a:p>
        </p:txBody>
      </p:sp>
      <p:sp>
        <p:nvSpPr>
          <p:cNvPr id="4" name="TextBox 3"/>
          <p:cNvSpPr txBox="1"/>
          <p:nvPr/>
        </p:nvSpPr>
        <p:spPr>
          <a:xfrm>
            <a:off x="278087" y="3508856"/>
            <a:ext cx="8278538"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sp>
        <p:nvSpPr>
          <p:cNvPr id="9" name="Oval 8"/>
          <p:cNvSpPr/>
          <p:nvPr/>
        </p:nvSpPr>
        <p:spPr bwMode="auto">
          <a:xfrm>
            <a:off x="2595182" y="35431"/>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pic>
        <p:nvPicPr>
          <p:cNvPr id="7" name="Picture 6"/>
          <p:cNvPicPr>
            <a:picLocks noChangeAspect="1"/>
          </p:cNvPicPr>
          <p:nvPr/>
        </p:nvPicPr>
        <p:blipFill>
          <a:blip r:embed="rId3"/>
          <a:stretch>
            <a:fillRect/>
          </a:stretch>
        </p:blipFill>
        <p:spPr>
          <a:xfrm>
            <a:off x="293873" y="832091"/>
            <a:ext cx="8286750" cy="2305050"/>
          </a:xfrm>
          <a:prstGeom prst="rect">
            <a:avLst/>
          </a:prstGeom>
        </p:spPr>
      </p:pic>
    </p:spTree>
    <p:extLst>
      <p:ext uri="{BB962C8B-B14F-4D97-AF65-F5344CB8AC3E}">
        <p14:creationId xmlns:p14="http://schemas.microsoft.com/office/powerpoint/2010/main" val="183460473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2"/>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latin typeface="Arial" pitchFamily="34" charset="0"/>
                <a:cs typeface="Arial" pitchFamily="34" charset="0"/>
              </a:rPr>
              <a:t>Adults Services</a:t>
            </a:r>
            <a:endParaRPr lang="en-GB" altLang="en-US" sz="2400" b="1" dirty="0">
              <a:solidFill>
                <a:srgbClr val="FFFFFF"/>
              </a:solidFill>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14</a:t>
            </a:fld>
            <a:endParaRPr lang="en-US" altLang="en-US"/>
          </a:p>
        </p:txBody>
      </p:sp>
      <p:sp>
        <p:nvSpPr>
          <p:cNvPr id="4" name="TextBox 3"/>
          <p:cNvSpPr txBox="1"/>
          <p:nvPr/>
        </p:nvSpPr>
        <p:spPr>
          <a:xfrm>
            <a:off x="323528" y="607988"/>
            <a:ext cx="8208912"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sp>
        <p:nvSpPr>
          <p:cNvPr id="7" name="Rectangle 6"/>
          <p:cNvSpPr/>
          <p:nvPr/>
        </p:nvSpPr>
        <p:spPr>
          <a:xfrm>
            <a:off x="216024" y="935211"/>
            <a:ext cx="8316416" cy="3108543"/>
          </a:xfrm>
          <a:prstGeom prst="rect">
            <a:avLst/>
          </a:prstGeom>
        </p:spPr>
        <p:txBody>
          <a:bodyPr wrap="square">
            <a:spAutoFit/>
          </a:bodyPr>
          <a:lstStyle/>
          <a:p>
            <a:r>
              <a:rPr lang="en-GB" sz="1100" b="1" dirty="0" smtClean="0">
                <a:solidFill>
                  <a:schemeClr val="tx1"/>
                </a:solidFill>
                <a:latin typeface="Arial" panose="020B0604020202020204" pitchFamily="34" charset="0"/>
                <a:cs typeface="Arial" panose="020B0604020202020204" pitchFamily="34" charset="0"/>
              </a:rPr>
              <a:t>Pressures:</a:t>
            </a:r>
          </a:p>
          <a:p>
            <a:pPr marL="179388"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(£1,712k) </a:t>
            </a:r>
            <a:r>
              <a:rPr lang="en-GB" sz="1100" dirty="0" smtClean="0">
                <a:solidFill>
                  <a:schemeClr val="tx1"/>
                </a:solidFill>
                <a:latin typeface="Arial" panose="020B0604020202020204" pitchFamily="34" charset="0"/>
                <a:cs typeface="Arial" panose="020B0604020202020204" pitchFamily="34" charset="0"/>
              </a:rPr>
              <a:t>Adults </a:t>
            </a:r>
            <a:r>
              <a:rPr lang="en-GB" sz="1100" dirty="0">
                <a:solidFill>
                  <a:schemeClr val="tx1"/>
                </a:solidFill>
                <a:latin typeface="Arial" panose="020B0604020202020204" pitchFamily="34" charset="0"/>
                <a:cs typeface="Arial" panose="020B0604020202020204" pitchFamily="34" charset="0"/>
              </a:rPr>
              <a:t>transitional placements from Children’s Services expected in 22/23 - The forecast position at Period 3 includes £1.7m of transitional costs based on current data.  This forecast also includes an assumption using the councils eligibility rates of transition for adult funded care and income contributions. (This equates to a 45% reduction to total cost of transition). £1.3m of this impacts on Supported Accommodation, £284k impacts on Internal Homemakers and £80k impacts on Direct </a:t>
            </a:r>
            <a:r>
              <a:rPr lang="en-GB" sz="1100" dirty="0" smtClean="0">
                <a:solidFill>
                  <a:schemeClr val="tx1"/>
                </a:solidFill>
                <a:latin typeface="Arial" panose="020B0604020202020204" pitchFamily="34" charset="0"/>
                <a:cs typeface="Arial" panose="020B0604020202020204" pitchFamily="34" charset="0"/>
              </a:rPr>
              <a:t>Payments</a:t>
            </a:r>
          </a:p>
          <a:p>
            <a:pPr marL="179388" indent="-171450">
              <a:spcBef>
                <a:spcPts val="600"/>
              </a:spcBef>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(£1,550k)</a:t>
            </a:r>
            <a:r>
              <a:rPr lang="en-GB" sz="1100" dirty="0" smtClean="0">
                <a:solidFill>
                  <a:schemeClr val="tx1"/>
                </a:solidFill>
                <a:latin typeface="Arial" panose="020B0604020202020204" pitchFamily="34" charset="0"/>
                <a:cs typeface="Arial" panose="020B0604020202020204" pitchFamily="34" charset="0"/>
              </a:rPr>
              <a:t>	</a:t>
            </a:r>
            <a:r>
              <a:rPr lang="en-GB" sz="1100" dirty="0" err="1" smtClean="0">
                <a:solidFill>
                  <a:schemeClr val="tx1"/>
                </a:solidFill>
                <a:latin typeface="Arial" panose="020B0604020202020204" pitchFamily="34" charset="0"/>
                <a:cs typeface="Arial" panose="020B0604020202020204" pitchFamily="34" charset="0"/>
              </a:rPr>
              <a:t>Covid</a:t>
            </a:r>
            <a:r>
              <a:rPr lang="en-GB" sz="1100" dirty="0" smtClean="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related grant funding not materialised as expected at budget setting.</a:t>
            </a:r>
            <a:r>
              <a:rPr lang="en-GB" sz="1100" b="1" dirty="0">
                <a:solidFill>
                  <a:srgbClr val="FF0000"/>
                </a:solidFill>
                <a:latin typeface="Arial" panose="020B0604020202020204" pitchFamily="34" charset="0"/>
                <a:cs typeface="Arial" panose="020B0604020202020204" pitchFamily="34" charset="0"/>
              </a:rPr>
              <a:t>	</a:t>
            </a:r>
          </a:p>
          <a:p>
            <a:pPr marL="179388"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(£933k) </a:t>
            </a:r>
            <a:r>
              <a:rPr lang="en-GB" sz="1100" dirty="0" smtClean="0">
                <a:solidFill>
                  <a:schemeClr val="tx1"/>
                </a:solidFill>
                <a:latin typeface="Arial" panose="020B0604020202020204" pitchFamily="34" charset="0"/>
                <a:cs typeface="Arial" panose="020B0604020202020204" pitchFamily="34" charset="0"/>
              </a:rPr>
              <a:t>The </a:t>
            </a:r>
            <a:r>
              <a:rPr lang="en-GB" sz="1100" dirty="0">
                <a:solidFill>
                  <a:schemeClr val="tx1"/>
                </a:solidFill>
                <a:latin typeface="Arial" panose="020B0604020202020204" pitchFamily="34" charset="0"/>
                <a:cs typeface="Arial" panose="020B0604020202020204" pitchFamily="34" charset="0"/>
              </a:rPr>
              <a:t>budget set for Residential and Nursing Placements, were set based on 698 placements at an average weekly rate of £756.  The Q1 data analysed in Abacus currently shows 775 active placements at a reduced rate of £742.  The increase in volume is the key driver behind the budget variance and only marginally offset by a price reduction.  This demand led service is expected to be more fluid during 22/23 as we start to come out of the pandemic. Client contributions towards the placements has also changed. Budget was based on an average weekly income level of £223, which has since reduced following financial assessments to an average of £142 per week. We assumed that 30% of the total cost is received back as part of client contribution, however this is showing slightly lower at 29% so far</a:t>
            </a:r>
            <a:r>
              <a:rPr lang="en-GB" sz="1100" dirty="0" smtClean="0">
                <a:solidFill>
                  <a:schemeClr val="tx1"/>
                </a:solidFill>
                <a:latin typeface="Arial" panose="020B0604020202020204" pitchFamily="34" charset="0"/>
                <a:cs typeface="Arial" panose="020B0604020202020204" pitchFamily="34" charset="0"/>
              </a:rPr>
              <a:t>.</a:t>
            </a:r>
            <a:r>
              <a:rPr lang="en-GB" sz="1100" b="1" dirty="0">
                <a:solidFill>
                  <a:srgbClr val="FF0000"/>
                </a:solidFill>
                <a:latin typeface="Arial" panose="020B0604020202020204" pitchFamily="34" charset="0"/>
                <a:cs typeface="Arial" panose="020B0604020202020204" pitchFamily="34" charset="0"/>
              </a:rPr>
              <a:t>	</a:t>
            </a:r>
          </a:p>
          <a:p>
            <a:pPr marL="179388" indent="-171450">
              <a:spcBef>
                <a:spcPts val="600"/>
              </a:spcBef>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a:t>
            </a:r>
            <a:r>
              <a:rPr lang="en-GB" sz="1100" b="1" dirty="0">
                <a:solidFill>
                  <a:srgbClr val="FF0000"/>
                </a:solidFill>
                <a:latin typeface="Arial" panose="020B0604020202020204" pitchFamily="34" charset="0"/>
                <a:cs typeface="Arial" panose="020B0604020202020204" pitchFamily="34" charset="0"/>
              </a:rPr>
              <a:t>83k) </a:t>
            </a:r>
            <a:r>
              <a:rPr lang="en-GB" sz="1100" dirty="0" smtClean="0">
                <a:solidFill>
                  <a:schemeClr val="tx1"/>
                </a:solidFill>
                <a:latin typeface="Arial" panose="020B0604020202020204" pitchFamily="34" charset="0"/>
                <a:cs typeface="Arial" panose="020B0604020202020204" pitchFamily="34" charset="0"/>
              </a:rPr>
              <a:t>Through </a:t>
            </a:r>
            <a:r>
              <a:rPr lang="en-GB" sz="1100" dirty="0">
                <a:solidFill>
                  <a:schemeClr val="tx1"/>
                </a:solidFill>
                <a:latin typeface="Arial" panose="020B0604020202020204" pitchFamily="34" charset="0"/>
                <a:cs typeface="Arial" panose="020B0604020202020204" pitchFamily="34" charset="0"/>
              </a:rPr>
              <a:t>the increase in care within Mental Health, it is starting to materialise through the knock-on effect on the amount of “best interest” and “DOLs” assessments required to be undertaken within the service which is higher than expected within the budgeted plans.</a:t>
            </a:r>
          </a:p>
        </p:txBody>
      </p:sp>
      <p:sp>
        <p:nvSpPr>
          <p:cNvPr id="8" name="Oval 7"/>
          <p:cNvSpPr/>
          <p:nvPr/>
        </p:nvSpPr>
        <p:spPr bwMode="auto">
          <a:xfrm>
            <a:off x="2595182" y="35431"/>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spTree>
    <p:extLst>
      <p:ext uri="{BB962C8B-B14F-4D97-AF65-F5344CB8AC3E}">
        <p14:creationId xmlns:p14="http://schemas.microsoft.com/office/powerpoint/2010/main" val="2146980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Children’s Services – Children’s Social Care</a:t>
            </a:r>
            <a:endParaRPr lang="en-GB" altLang="en-US" sz="2400" b="1" dirty="0">
              <a:solidFill>
                <a:srgbClr val="FFFFFF"/>
              </a:solidFill>
            </a:endParaRPr>
          </a:p>
        </p:txBody>
      </p:sp>
      <p:sp>
        <p:nvSpPr>
          <p:cNvPr id="4" name="Rectangle 3"/>
          <p:cNvSpPr/>
          <p:nvPr/>
        </p:nvSpPr>
        <p:spPr>
          <a:xfrm>
            <a:off x="179512" y="3252555"/>
            <a:ext cx="4032448" cy="261610"/>
          </a:xfrm>
          <a:prstGeom prst="rect">
            <a:avLst/>
          </a:prstGeom>
        </p:spPr>
        <p:txBody>
          <a:bodyPr wrap="square">
            <a:spAutoFit/>
          </a:bodyPr>
          <a:lstStyle/>
          <a:p>
            <a:pPr marL="179388" indent="-171450">
              <a:spcBef>
                <a:spcPts val="600"/>
              </a:spcBef>
              <a:buFont typeface="Wingdings" panose="05000000000000000000" pitchFamily="2" charset="2"/>
              <a:buChar char="Ø"/>
            </a:pPr>
            <a:endParaRPr lang="en-US" sz="1100" dirty="0">
              <a:latin typeface="Arial" pitchFamily="34" charset="0"/>
              <a:cs typeface="Arial" pitchFamily="34" charset="0"/>
            </a:endParaRPr>
          </a:p>
        </p:txBody>
      </p:sp>
      <p:sp>
        <p:nvSpPr>
          <p:cNvPr id="2" name="Slide Number Placeholder 1"/>
          <p:cNvSpPr>
            <a:spLocks noGrp="1"/>
          </p:cNvSpPr>
          <p:nvPr>
            <p:ph type="sldNum" sz="quarter" idx="10"/>
          </p:nvPr>
        </p:nvSpPr>
        <p:spPr/>
        <p:txBody>
          <a:bodyPr/>
          <a:lstStyle/>
          <a:p>
            <a:pPr>
              <a:defRPr/>
            </a:pPr>
            <a:fld id="{613EADDF-3545-4E98-B654-1563625629F2}" type="slidenum">
              <a:rPr lang="en-US" altLang="en-US" smtClean="0"/>
              <a:pPr>
                <a:defRPr/>
              </a:pPr>
              <a:t>15</a:t>
            </a:fld>
            <a:endParaRPr lang="en-US" altLang="en-US"/>
          </a:p>
        </p:txBody>
      </p:sp>
      <p:sp>
        <p:nvSpPr>
          <p:cNvPr id="10" name="Oval 9"/>
          <p:cNvSpPr/>
          <p:nvPr/>
        </p:nvSpPr>
        <p:spPr bwMode="auto">
          <a:xfrm>
            <a:off x="5796136" y="35431"/>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sp>
        <p:nvSpPr>
          <p:cNvPr id="7" name="TextBox 6"/>
          <p:cNvSpPr txBox="1"/>
          <p:nvPr/>
        </p:nvSpPr>
        <p:spPr>
          <a:xfrm>
            <a:off x="347713" y="3544017"/>
            <a:ext cx="8208912"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sp>
        <p:nvSpPr>
          <p:cNvPr id="3" name="Rectangle 2"/>
          <p:cNvSpPr/>
          <p:nvPr/>
        </p:nvSpPr>
        <p:spPr>
          <a:xfrm>
            <a:off x="347713" y="3905171"/>
            <a:ext cx="8616776" cy="2354491"/>
          </a:xfrm>
          <a:prstGeom prst="rect">
            <a:avLst/>
          </a:prstGeom>
        </p:spPr>
        <p:txBody>
          <a:bodyPr wrap="square">
            <a:spAutoFit/>
          </a:bodyPr>
          <a:lstStyle/>
          <a:p>
            <a:r>
              <a:rPr lang="en-GB" sz="1100" b="1" dirty="0">
                <a:latin typeface="Arial" panose="020B0604020202020204" pitchFamily="34" charset="0"/>
                <a:cs typeface="Arial" panose="020B0604020202020204" pitchFamily="34" charset="0"/>
              </a:rPr>
              <a:t>The net variance reflects a number of underspends and pressures including</a:t>
            </a:r>
            <a:r>
              <a:rPr lang="en-GB" sz="1100" dirty="0" smtClean="0">
                <a:latin typeface="Arial" panose="020B0604020202020204" pitchFamily="34" charset="0"/>
                <a:cs typeface="Arial" panose="020B0604020202020204" pitchFamily="34" charset="0"/>
              </a:rPr>
              <a:t>:</a:t>
            </a:r>
          </a:p>
          <a:p>
            <a:endParaRPr lang="en-GB" sz="1100" dirty="0" smtClean="0">
              <a:latin typeface="Arial" panose="020B0604020202020204" pitchFamily="34" charset="0"/>
              <a:cs typeface="Arial" panose="020B0604020202020204" pitchFamily="34" charset="0"/>
            </a:endParaRPr>
          </a:p>
          <a:p>
            <a:r>
              <a:rPr lang="en-US" sz="1100" b="1" dirty="0">
                <a:latin typeface="Arial" pitchFamily="34" charset="0"/>
                <a:cs typeface="Arial" pitchFamily="34" charset="0"/>
              </a:rPr>
              <a:t>Underspends:</a:t>
            </a:r>
          </a:p>
          <a:p>
            <a:pPr marL="171450" indent="-171450">
              <a:spcBef>
                <a:spcPts val="600"/>
              </a:spcBef>
              <a:buFont typeface="Arial" panose="020B0604020202020204" pitchFamily="34" charset="0"/>
              <a:buChar char="•"/>
            </a:pPr>
            <a:r>
              <a:rPr lang="en-GB" sz="1100" b="1" dirty="0" smtClean="0">
                <a:solidFill>
                  <a:schemeClr val="tx1"/>
                </a:solidFill>
                <a:latin typeface="Arial" panose="020B0604020202020204" pitchFamily="34" charset="0"/>
                <a:cs typeface="Arial" panose="020B0604020202020204" pitchFamily="34" charset="0"/>
              </a:rPr>
              <a:t>£432k  </a:t>
            </a:r>
            <a:r>
              <a:rPr lang="en-GB" sz="1100" dirty="0">
                <a:solidFill>
                  <a:schemeClr val="tx1"/>
                </a:solidFill>
                <a:latin typeface="Arial" panose="020B0604020202020204" pitchFamily="34" charset="0"/>
                <a:cs typeface="Arial" panose="020B0604020202020204" pitchFamily="34" charset="0"/>
              </a:rPr>
              <a:t>Underspend on resources for children with disabilities; including personal care, homecare and community based short breaks. The expected underspend is also partially due to additional direct payment recoveries. </a:t>
            </a:r>
            <a:endParaRPr lang="en-GB" sz="1100" dirty="0" smtClean="0">
              <a:solidFill>
                <a:schemeClr val="tx1"/>
              </a:solidFill>
              <a:latin typeface="Arial" panose="020B0604020202020204" pitchFamily="34" charset="0"/>
              <a:cs typeface="Arial" panose="020B0604020202020204" pitchFamily="34" charset="0"/>
            </a:endParaRPr>
          </a:p>
          <a:p>
            <a:pPr marL="171450" indent="-171450">
              <a:spcBef>
                <a:spcPts val="600"/>
              </a:spcBef>
              <a:buFont typeface="Arial" panose="020B0604020202020204" pitchFamily="34" charset="0"/>
              <a:buChar char="•"/>
            </a:pPr>
            <a:r>
              <a:rPr lang="en-GB" sz="1100" dirty="0">
                <a:latin typeface="Arial" panose="020B0604020202020204" pitchFamily="34" charset="0"/>
                <a:cs typeface="Arial" panose="020B0604020202020204" pitchFamily="34" charset="0"/>
              </a:rPr>
              <a:t>Interagency adoption fees is forecast to underspend by £46K due to the number of children placed with adopters from the Regional Adoption Agency therefore cost avoiding the need for inter-agency adoptive placements. </a:t>
            </a:r>
            <a:endParaRPr lang="en-GB" sz="1100" dirty="0" smtClean="0">
              <a:solidFill>
                <a:schemeClr val="tx1"/>
              </a:solidFill>
              <a:latin typeface="Arial" panose="020B0604020202020204" pitchFamily="34" charset="0"/>
              <a:cs typeface="Arial" panose="020B0604020202020204" pitchFamily="34" charset="0"/>
            </a:endParaRPr>
          </a:p>
          <a:p>
            <a:pPr marL="171450" indent="-171450">
              <a:spcBef>
                <a:spcPts val="600"/>
              </a:spcBef>
              <a:buFont typeface="Arial" panose="020B0604020202020204" pitchFamily="34" charset="0"/>
              <a:buChar char="•"/>
            </a:pPr>
            <a:endParaRPr lang="en-GB" sz="1100" dirty="0" smtClean="0">
              <a:solidFill>
                <a:schemeClr val="tx1"/>
              </a:solidFill>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Pressures and savings delivery:</a:t>
            </a:r>
            <a:endParaRPr lang="en-GB" sz="1100" b="1"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a:t>
            </a:r>
            <a:r>
              <a:rPr lang="en-GB" sz="1100" b="1" dirty="0" smtClean="0">
                <a:solidFill>
                  <a:srgbClr val="FF0000"/>
                </a:solidFill>
                <a:latin typeface="Arial" panose="020B0604020202020204" pitchFamily="34" charset="0"/>
                <a:cs typeface="Arial" panose="020B0604020202020204" pitchFamily="34" charset="0"/>
              </a:rPr>
              <a:t>343k) </a:t>
            </a:r>
            <a:r>
              <a:rPr lang="en-GB" sz="1100" dirty="0">
                <a:solidFill>
                  <a:schemeClr val="tx1"/>
                </a:solidFill>
                <a:latin typeface="Arial" panose="020B0604020202020204" pitchFamily="34" charset="0"/>
                <a:cs typeface="Arial" panose="020B0604020202020204" pitchFamily="34" charset="0"/>
              </a:rPr>
              <a:t>Overspend on staffing and related costs due to vacancy factor and use of agency staff as a result of </a:t>
            </a:r>
            <a:r>
              <a:rPr lang="en-GB" sz="1100" dirty="0" smtClean="0">
                <a:solidFill>
                  <a:schemeClr val="tx1"/>
                </a:solidFill>
                <a:latin typeface="Arial" panose="020B0604020202020204" pitchFamily="34" charset="0"/>
                <a:cs typeface="Arial" panose="020B0604020202020204" pitchFamily="34" charset="0"/>
              </a:rPr>
              <a:t>national shortage of qualified registered staff impacting on recruitment and retention.</a:t>
            </a:r>
          </a:p>
          <a:p>
            <a:endParaRPr lang="en-GB" sz="1100" dirty="0" smtClean="0">
              <a:solidFill>
                <a:schemeClr val="tx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398463" y="694519"/>
            <a:ext cx="8286750" cy="2686050"/>
          </a:xfrm>
          <a:prstGeom prst="rect">
            <a:avLst/>
          </a:prstGeom>
        </p:spPr>
      </p:pic>
    </p:spTree>
    <p:extLst>
      <p:ext uri="{BB962C8B-B14F-4D97-AF65-F5344CB8AC3E}">
        <p14:creationId xmlns:p14="http://schemas.microsoft.com/office/powerpoint/2010/main" val="26241801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Children’s Services – Children’s Social Care</a:t>
            </a:r>
            <a:endParaRPr lang="en-GB" altLang="en-US" sz="2400" b="1" dirty="0">
              <a:solidFill>
                <a:srgbClr val="FFFFFF"/>
              </a:solidFill>
            </a:endParaRPr>
          </a:p>
        </p:txBody>
      </p:sp>
      <p:sp>
        <p:nvSpPr>
          <p:cNvPr id="4" name="Rectangle 3"/>
          <p:cNvSpPr/>
          <p:nvPr/>
        </p:nvSpPr>
        <p:spPr>
          <a:xfrm>
            <a:off x="179512" y="3252555"/>
            <a:ext cx="4032448" cy="261610"/>
          </a:xfrm>
          <a:prstGeom prst="rect">
            <a:avLst/>
          </a:prstGeom>
        </p:spPr>
        <p:txBody>
          <a:bodyPr wrap="square">
            <a:spAutoFit/>
          </a:bodyPr>
          <a:lstStyle/>
          <a:p>
            <a:pPr marL="179388" indent="-171450">
              <a:spcBef>
                <a:spcPts val="600"/>
              </a:spcBef>
              <a:buFont typeface="Wingdings" panose="05000000000000000000" pitchFamily="2" charset="2"/>
              <a:buChar char="Ø"/>
            </a:pPr>
            <a:endParaRPr lang="en-US" sz="1100" dirty="0">
              <a:latin typeface="Arial" pitchFamily="34" charset="0"/>
              <a:cs typeface="Arial" pitchFamily="34" charset="0"/>
            </a:endParaRPr>
          </a:p>
        </p:txBody>
      </p:sp>
      <p:sp>
        <p:nvSpPr>
          <p:cNvPr id="2" name="Slide Number Placeholder 1"/>
          <p:cNvSpPr>
            <a:spLocks noGrp="1"/>
          </p:cNvSpPr>
          <p:nvPr>
            <p:ph type="sldNum" sz="quarter" idx="10"/>
          </p:nvPr>
        </p:nvSpPr>
        <p:spPr/>
        <p:txBody>
          <a:bodyPr/>
          <a:lstStyle/>
          <a:p>
            <a:pPr>
              <a:defRPr/>
            </a:pPr>
            <a:fld id="{613EADDF-3545-4E98-B654-1563625629F2}" type="slidenum">
              <a:rPr lang="en-US" altLang="en-US" smtClean="0"/>
              <a:pPr>
                <a:defRPr/>
              </a:pPr>
              <a:t>16</a:t>
            </a:fld>
            <a:endParaRPr lang="en-US" altLang="en-US"/>
          </a:p>
        </p:txBody>
      </p:sp>
      <p:sp>
        <p:nvSpPr>
          <p:cNvPr id="10" name="Oval 9"/>
          <p:cNvSpPr/>
          <p:nvPr/>
        </p:nvSpPr>
        <p:spPr bwMode="auto">
          <a:xfrm>
            <a:off x="5796136" y="35431"/>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75305602"/>
              </p:ext>
            </p:extLst>
          </p:nvPr>
        </p:nvGraphicFramePr>
        <p:xfrm>
          <a:off x="348229" y="4064372"/>
          <a:ext cx="8229601" cy="2231096"/>
        </p:xfrm>
        <a:graphic>
          <a:graphicData uri="http://schemas.openxmlformats.org/drawingml/2006/table">
            <a:tbl>
              <a:tblPr/>
              <a:tblGrid>
                <a:gridCol w="2869142">
                  <a:extLst>
                    <a:ext uri="{9D8B030D-6E8A-4147-A177-3AD203B41FA5}">
                      <a16:colId xmlns:a16="http://schemas.microsoft.com/office/drawing/2014/main" val="1172654067"/>
                    </a:ext>
                  </a:extLst>
                </a:gridCol>
                <a:gridCol w="814695">
                  <a:extLst>
                    <a:ext uri="{9D8B030D-6E8A-4147-A177-3AD203B41FA5}">
                      <a16:colId xmlns:a16="http://schemas.microsoft.com/office/drawing/2014/main" val="2548052248"/>
                    </a:ext>
                  </a:extLst>
                </a:gridCol>
                <a:gridCol w="802888">
                  <a:extLst>
                    <a:ext uri="{9D8B030D-6E8A-4147-A177-3AD203B41FA5}">
                      <a16:colId xmlns:a16="http://schemas.microsoft.com/office/drawing/2014/main" val="2154927887"/>
                    </a:ext>
                  </a:extLst>
                </a:gridCol>
                <a:gridCol w="734997">
                  <a:extLst>
                    <a:ext uri="{9D8B030D-6E8A-4147-A177-3AD203B41FA5}">
                      <a16:colId xmlns:a16="http://schemas.microsoft.com/office/drawing/2014/main" val="4173623158"/>
                    </a:ext>
                  </a:extLst>
                </a:gridCol>
                <a:gridCol w="734997">
                  <a:extLst>
                    <a:ext uri="{9D8B030D-6E8A-4147-A177-3AD203B41FA5}">
                      <a16:colId xmlns:a16="http://schemas.microsoft.com/office/drawing/2014/main" val="3309788036"/>
                    </a:ext>
                  </a:extLst>
                </a:gridCol>
                <a:gridCol w="734997">
                  <a:extLst>
                    <a:ext uri="{9D8B030D-6E8A-4147-A177-3AD203B41FA5}">
                      <a16:colId xmlns:a16="http://schemas.microsoft.com/office/drawing/2014/main" val="1834062752"/>
                    </a:ext>
                  </a:extLst>
                </a:gridCol>
                <a:gridCol w="734997">
                  <a:extLst>
                    <a:ext uri="{9D8B030D-6E8A-4147-A177-3AD203B41FA5}">
                      <a16:colId xmlns:a16="http://schemas.microsoft.com/office/drawing/2014/main" val="3056161080"/>
                    </a:ext>
                  </a:extLst>
                </a:gridCol>
                <a:gridCol w="802888">
                  <a:extLst>
                    <a:ext uri="{9D8B030D-6E8A-4147-A177-3AD203B41FA5}">
                      <a16:colId xmlns:a16="http://schemas.microsoft.com/office/drawing/2014/main" val="3343739000"/>
                    </a:ext>
                  </a:extLst>
                </a:gridCol>
              </a:tblGrid>
              <a:tr h="861869">
                <a:tc>
                  <a:txBody>
                    <a:bodyPr/>
                    <a:lstStyle/>
                    <a:p>
                      <a:pPr algn="ctr" fontAlgn="ctr"/>
                      <a:r>
                        <a:rPr lang="en-GB" sz="1100" b="1" i="0" u="none" strike="noStrike" dirty="0">
                          <a:solidFill>
                            <a:srgbClr val="000000"/>
                          </a:solidFill>
                          <a:effectLst/>
                          <a:latin typeface="Arial" panose="020B0604020202020204" pitchFamily="34" charset="0"/>
                        </a:rPr>
                        <a:t>Scheme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Savings Target 22/23</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Not expected to be delivered </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Red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Amber</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Green</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Achieved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Total</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495728426"/>
                  </a:ext>
                </a:extLst>
              </a:tr>
              <a:tr h="336988">
                <a:tc>
                  <a:txBody>
                    <a:bodyPr/>
                    <a:lstStyle/>
                    <a:p>
                      <a:pPr algn="l" rtl="0" fontAlgn="t"/>
                      <a:r>
                        <a:rPr lang="en-GB" sz="1100" b="0" i="0" u="none" strike="noStrike" dirty="0">
                          <a:solidFill>
                            <a:srgbClr val="000000"/>
                          </a:solidFill>
                          <a:effectLst/>
                          <a:latin typeface="Arial" panose="020B0604020202020204" pitchFamily="34" charset="0"/>
                        </a:rPr>
                        <a:t>Children's Social Care Safeguarding &amp; Quality Assurance Re-procurement</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25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388815654"/>
                  </a:ext>
                </a:extLst>
              </a:tr>
              <a:tr h="336988">
                <a:tc>
                  <a:txBody>
                    <a:bodyPr/>
                    <a:lstStyle/>
                    <a:p>
                      <a:pPr algn="l" rtl="0" fontAlgn="t"/>
                      <a:r>
                        <a:rPr lang="en-GB" sz="1100" b="0" i="0" u="none" strike="noStrike" dirty="0">
                          <a:solidFill>
                            <a:srgbClr val="000000"/>
                          </a:solidFill>
                          <a:effectLst/>
                          <a:latin typeface="Arial" panose="020B0604020202020204" pitchFamily="34" charset="0"/>
                        </a:rPr>
                        <a:t>Convert Residential to IFAs</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1,668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1,668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370993773"/>
                  </a:ext>
                </a:extLst>
              </a:tr>
              <a:tr h="336988">
                <a:tc>
                  <a:txBody>
                    <a:bodyPr/>
                    <a:lstStyle/>
                    <a:p>
                      <a:pPr algn="l" rtl="0" fontAlgn="t"/>
                      <a:r>
                        <a:rPr lang="en-GB" sz="1100" b="0" i="0" u="none" strike="noStrike">
                          <a:solidFill>
                            <a:srgbClr val="000000"/>
                          </a:solidFill>
                          <a:effectLst/>
                          <a:latin typeface="Arial" panose="020B0604020202020204" pitchFamily="34" charset="0"/>
                        </a:rPr>
                        <a:t>Reduction in CFC placement numbers</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1,251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1,251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873565418"/>
                  </a:ext>
                </a:extLst>
              </a:tr>
              <a:tr h="177362">
                <a:tc>
                  <a:txBody>
                    <a:bodyPr/>
                    <a:lstStyle/>
                    <a:p>
                      <a:pPr algn="ctr" fontAlgn="ctr"/>
                      <a:r>
                        <a:rPr lang="en-GB" sz="1100" b="1" i="0" u="none" strike="noStrike" dirty="0">
                          <a:solidFill>
                            <a:srgbClr val="000000"/>
                          </a:solidFill>
                          <a:effectLst/>
                          <a:latin typeface="Arial" panose="020B0604020202020204" pitchFamily="34" charset="0"/>
                        </a:rPr>
                        <a:t>Total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2,944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2,919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009728003"/>
                  </a:ext>
                </a:extLst>
              </a:tr>
            </a:tbl>
          </a:graphicData>
        </a:graphic>
      </p:graphicFrame>
      <p:sp>
        <p:nvSpPr>
          <p:cNvPr id="8" name="TextBox 7"/>
          <p:cNvSpPr txBox="1"/>
          <p:nvPr/>
        </p:nvSpPr>
        <p:spPr>
          <a:xfrm>
            <a:off x="286100" y="3056459"/>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SAVINGS 2022/23</a:t>
            </a:r>
            <a:endParaRPr lang="en-GB" sz="1100" b="1" dirty="0">
              <a:latin typeface="Arial" pitchFamily="34" charset="0"/>
              <a:cs typeface="Arial" pitchFamily="34" charset="0"/>
            </a:endParaRPr>
          </a:p>
        </p:txBody>
      </p:sp>
      <p:sp>
        <p:nvSpPr>
          <p:cNvPr id="3" name="Rectangle 2"/>
          <p:cNvSpPr/>
          <p:nvPr/>
        </p:nvSpPr>
        <p:spPr>
          <a:xfrm>
            <a:off x="180301" y="522202"/>
            <a:ext cx="8565456" cy="2292935"/>
          </a:xfrm>
          <a:prstGeom prst="rect">
            <a:avLst/>
          </a:prstGeom>
        </p:spPr>
        <p:txBody>
          <a:bodyPr wrap="square">
            <a:spAutoFit/>
          </a:bodyPr>
          <a:lstStyle/>
          <a:p>
            <a:r>
              <a:rPr lang="en-GB" sz="1100" b="1" dirty="0">
                <a:latin typeface="Arial" panose="020B0604020202020204" pitchFamily="34" charset="0"/>
                <a:cs typeface="Arial" panose="020B0604020202020204" pitchFamily="34" charset="0"/>
              </a:rPr>
              <a:t>Pressures and savings </a:t>
            </a:r>
            <a:r>
              <a:rPr lang="en-GB" sz="1100" b="1" dirty="0" smtClean="0">
                <a:latin typeface="Arial" panose="020B0604020202020204" pitchFamily="34" charset="0"/>
                <a:cs typeface="Arial" panose="020B0604020202020204" pitchFamily="34" charset="0"/>
              </a:rPr>
              <a:t>delivery (continued):</a:t>
            </a:r>
            <a:endParaRPr lang="en-GB" sz="1100" b="1"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b="1" dirty="0" smtClean="0">
              <a:solidFill>
                <a:srgbClr val="FF0000"/>
              </a:solidFill>
              <a:latin typeface="Arial" panose="020B0604020202020204" pitchFamily="34" charset="0"/>
              <a:cs typeface="Arial" panose="020B0604020202020204" pitchFamily="34" charset="0"/>
            </a:endParaRPr>
          </a:p>
          <a:p>
            <a:pPr marL="172084" indent="-172084" algn="just">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(£2,494k) </a:t>
            </a:r>
            <a:r>
              <a:rPr lang="en-GB" sz="1100" dirty="0">
                <a:latin typeface="Arial" panose="020B0604020202020204" pitchFamily="34" charset="0"/>
                <a:cs typeface="Arial" panose="020B0604020202020204" pitchFamily="34" charset="0"/>
              </a:rPr>
              <a:t>External Placements is forecast to overspend by a total of (£2.494m). The overspend is predominately due to the number of external residential placements for children under 18 (£1.981m). Additionally there is an overspend of (£0.559m) in relation to the number of young adults that remain in placements paid for by Children’s Social Care due to the lack of appropriate accommodation for them to move onto. Work is continuing in this area with the Transformation Team to address sufficiency of appropriate accommodation and it is expected this will reduce costs in this area. </a:t>
            </a:r>
            <a:endParaRPr lang="en-GB" sz="1100" dirty="0" smtClean="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marL="172084" indent="-172084" algn="just">
              <a:buFont typeface="Arial" panose="020B0604020202020204" pitchFamily="34" charset="0"/>
              <a:buChar char="•"/>
            </a:pPr>
            <a:r>
              <a:rPr lang="en-GB" sz="1100" dirty="0" smtClean="0">
                <a:latin typeface="Arial" panose="020B0604020202020204" pitchFamily="34" charset="0"/>
                <a:cs typeface="Arial" panose="020B0604020202020204" pitchFamily="34" charset="0"/>
              </a:rPr>
              <a:t>The </a:t>
            </a:r>
            <a:r>
              <a:rPr lang="en-GB" sz="1100" dirty="0">
                <a:latin typeface="Arial" panose="020B0604020202020204" pitchFamily="34" charset="0"/>
                <a:cs typeface="Arial" panose="020B0604020202020204" pitchFamily="34" charset="0"/>
              </a:rPr>
              <a:t>budget for external residential placements was reduced by £2.919m as part of the council savings for </a:t>
            </a:r>
            <a:r>
              <a:rPr lang="en-GB" sz="1100" dirty="0" smtClean="0">
                <a:latin typeface="Arial" panose="020B0604020202020204" pitchFamily="34" charset="0"/>
                <a:cs typeface="Arial" panose="020B0604020202020204" pitchFamily="34" charset="0"/>
              </a:rPr>
              <a:t>2022/23. </a:t>
            </a:r>
            <a:r>
              <a:rPr lang="en-GB" sz="1100" dirty="0">
                <a:latin typeface="Arial" panose="020B0604020202020204" pitchFamily="34" charset="0"/>
                <a:cs typeface="Arial" panose="020B0604020202020204" pitchFamily="34" charset="0"/>
              </a:rPr>
              <a:t>The approved </a:t>
            </a:r>
            <a:r>
              <a:rPr lang="en-GB" sz="1100" dirty="0" smtClean="0">
                <a:latin typeface="Arial" panose="020B0604020202020204" pitchFamily="34" charset="0"/>
                <a:cs typeface="Arial" panose="020B0604020202020204" pitchFamily="34" charset="0"/>
              </a:rPr>
              <a:t>saving </a:t>
            </a:r>
            <a:r>
              <a:rPr lang="en-GB" sz="1100" dirty="0">
                <a:latin typeface="Arial" panose="020B0604020202020204" pitchFamily="34" charset="0"/>
                <a:cs typeface="Arial" panose="020B0604020202020204" pitchFamily="34" charset="0"/>
              </a:rPr>
              <a:t>was based on a reduction in the number of cared for children in external residential placements and a reduction in costs by stepping children from residential homes to agency foster care placements. Whilst the number of residential placements has reduced from a peak of 102 in December 2020 to 79 in July 2022 Unit Costs have faced significant upward pressure and a </a:t>
            </a:r>
            <a:r>
              <a:rPr lang="en-GB" sz="1100" dirty="0" smtClean="0">
                <a:latin typeface="Arial" panose="020B0604020202020204" pitchFamily="34" charset="0"/>
                <a:cs typeface="Arial" panose="020B0604020202020204" pitchFamily="34" charset="0"/>
              </a:rPr>
              <a:t>low </a:t>
            </a:r>
            <a:r>
              <a:rPr lang="en-GB" sz="1100" dirty="0">
                <a:latin typeface="Arial" panose="020B0604020202020204" pitchFamily="34" charset="0"/>
                <a:cs typeface="Arial" panose="020B0604020202020204" pitchFamily="34" charset="0"/>
              </a:rPr>
              <a:t>level of shared costs with NHS Partners in respect of Children with complex needs requiring residential </a:t>
            </a:r>
            <a:r>
              <a:rPr lang="en-GB" sz="1100" dirty="0" smtClean="0">
                <a:latin typeface="Arial" panose="020B0604020202020204" pitchFamily="34" charset="0"/>
                <a:cs typeface="Arial" panose="020B0604020202020204" pitchFamily="34" charset="0"/>
              </a:rPr>
              <a:t>places.</a:t>
            </a:r>
            <a:endParaRPr lang="en-GB" sz="1100" dirty="0">
              <a:latin typeface="Arial" panose="020B0604020202020204" pitchFamily="34" charset="0"/>
              <a:cs typeface="Arial" panose="020B0604020202020204" pitchFamily="34" charset="0"/>
            </a:endParaRPr>
          </a:p>
        </p:txBody>
      </p:sp>
      <p:sp>
        <p:nvSpPr>
          <p:cNvPr id="5" name="Rectangle 4"/>
          <p:cNvSpPr/>
          <p:nvPr/>
        </p:nvSpPr>
        <p:spPr>
          <a:xfrm>
            <a:off x="286099" y="3374102"/>
            <a:ext cx="8399113" cy="600164"/>
          </a:xfrm>
          <a:prstGeom prst="rect">
            <a:avLst/>
          </a:prstGeom>
        </p:spPr>
        <p:txBody>
          <a:bodyPr wrap="square">
            <a:spAutoFit/>
          </a:bodyPr>
          <a:lstStyle/>
          <a:p>
            <a:pPr algn="just"/>
            <a:r>
              <a:rPr lang="en-GB" sz="1100" dirty="0">
                <a:latin typeface="Arial" panose="020B0604020202020204" pitchFamily="34" charset="0"/>
                <a:cs typeface="Arial" panose="020B0604020202020204" pitchFamily="34" charset="0"/>
              </a:rPr>
              <a:t>The budget for external residential placements was reduced by £2.919m as part of the council savings for </a:t>
            </a:r>
            <a:r>
              <a:rPr lang="en-GB" sz="1100" dirty="0" smtClean="0">
                <a:latin typeface="Arial" panose="020B0604020202020204" pitchFamily="34" charset="0"/>
                <a:cs typeface="Arial" panose="020B0604020202020204" pitchFamily="34" charset="0"/>
              </a:rPr>
              <a:t>2022/23.  This budget reduction is not currently expected to be met due to the pressures noted above.  Alternative savings and cost avoidance are being actively explored.</a:t>
            </a:r>
            <a:endParaRPr lang="en-GB" sz="1100" dirty="0"/>
          </a:p>
        </p:txBody>
      </p:sp>
    </p:spTree>
    <p:extLst>
      <p:ext uri="{BB962C8B-B14F-4D97-AF65-F5344CB8AC3E}">
        <p14:creationId xmlns:p14="http://schemas.microsoft.com/office/powerpoint/2010/main" val="106570147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Children’s Services – </a:t>
            </a:r>
            <a:r>
              <a:rPr lang="en-GB" altLang="en-US" sz="2400" b="1" dirty="0" smtClean="0">
                <a:solidFill>
                  <a:srgbClr val="FFFFFF"/>
                </a:solidFill>
              </a:rPr>
              <a:t>Education</a:t>
            </a:r>
            <a:endParaRPr lang="en-GB" altLang="en-US" sz="2400" b="1" dirty="0">
              <a:solidFill>
                <a:srgbClr val="FFFFFF"/>
              </a:solidFill>
            </a:endParaRPr>
          </a:p>
        </p:txBody>
      </p:sp>
      <p:sp>
        <p:nvSpPr>
          <p:cNvPr id="6" name="Rectangle 5"/>
          <p:cNvSpPr/>
          <p:nvPr/>
        </p:nvSpPr>
        <p:spPr>
          <a:xfrm>
            <a:off x="4716016" y="2912245"/>
            <a:ext cx="4032448" cy="261610"/>
          </a:xfrm>
          <a:prstGeom prst="rect">
            <a:avLst/>
          </a:prstGeom>
        </p:spPr>
        <p:txBody>
          <a:bodyPr wrap="square">
            <a:spAutoFit/>
          </a:bodyPr>
          <a:lstStyle/>
          <a:p>
            <a:pPr marL="179388" indent="-171450">
              <a:spcBef>
                <a:spcPts val="600"/>
              </a:spcBef>
              <a:buFont typeface="Wingdings" panose="05000000000000000000" pitchFamily="2" charset="2"/>
              <a:buChar char="Ø"/>
            </a:pPr>
            <a:endParaRPr lang="en-US" sz="1100" dirty="0">
              <a:latin typeface="Arial" pitchFamily="34" charset="0"/>
              <a:cs typeface="Arial" pitchFamily="34" charset="0"/>
            </a:endParaRPr>
          </a:p>
        </p:txBody>
      </p:sp>
      <p:sp>
        <p:nvSpPr>
          <p:cNvPr id="7" name="Rectangle 6"/>
          <p:cNvSpPr/>
          <p:nvPr/>
        </p:nvSpPr>
        <p:spPr>
          <a:xfrm>
            <a:off x="144016" y="3811444"/>
            <a:ext cx="8604448" cy="2693045"/>
          </a:xfrm>
          <a:prstGeom prst="rect">
            <a:avLst/>
          </a:prstGeom>
        </p:spPr>
        <p:txBody>
          <a:bodyPr wrap="square">
            <a:spAutoFit/>
          </a:bodyPr>
          <a:lstStyle/>
          <a:p>
            <a:r>
              <a:rPr lang="en-GB" sz="1100" b="1" dirty="0">
                <a:latin typeface="Arial" panose="020B0604020202020204" pitchFamily="34" charset="0"/>
                <a:cs typeface="Arial" panose="020B0604020202020204" pitchFamily="34" charset="0"/>
              </a:rPr>
              <a:t>The net variance reflects a number of underspends and pressures including</a:t>
            </a:r>
            <a:r>
              <a:rPr lang="en-GB" sz="1100" dirty="0">
                <a:latin typeface="Arial" panose="020B0604020202020204" pitchFamily="34" charset="0"/>
                <a:cs typeface="Arial" panose="020B0604020202020204" pitchFamily="34" charset="0"/>
              </a:rPr>
              <a:t>:</a:t>
            </a:r>
          </a:p>
          <a:p>
            <a:pPr marL="7938">
              <a:spcBef>
                <a:spcPts val="600"/>
              </a:spcBef>
            </a:pPr>
            <a:r>
              <a:rPr lang="en-US" sz="1100" b="1" dirty="0" smtClean="0">
                <a:latin typeface="Arial" pitchFamily="34" charset="0"/>
                <a:cs typeface="Arial" pitchFamily="34" charset="0"/>
              </a:rPr>
              <a:t>Underspends:</a:t>
            </a:r>
          </a:p>
          <a:p>
            <a:pPr marL="171450" indent="-171450">
              <a:buFont typeface="Arial" panose="020B0604020202020204" pitchFamily="34" charset="0"/>
              <a:buChar char="•"/>
            </a:pPr>
            <a:r>
              <a:rPr lang="en-GB" sz="1100" b="1" dirty="0" smtClean="0">
                <a:solidFill>
                  <a:schemeClr val="tx1"/>
                </a:solidFill>
                <a:latin typeface="Arial" pitchFamily="34" charset="0"/>
                <a:cs typeface="Arial" pitchFamily="34" charset="0"/>
              </a:rPr>
              <a:t>£97k  </a:t>
            </a:r>
            <a:r>
              <a:rPr lang="en-GB" sz="1100" dirty="0">
                <a:latin typeface="Arial" panose="020B0604020202020204" pitchFamily="34" charset="0"/>
                <a:cs typeface="Arial" panose="020B0604020202020204" pitchFamily="34" charset="0"/>
              </a:rPr>
              <a:t>Staffing expenditure is £202k less than budget due to part and full year staffing vacancies for non-grant funded areas.  This is offset by the £105k vacancy factor included for the service</a:t>
            </a:r>
            <a:r>
              <a:rPr lang="en-GB" sz="1100" dirty="0" smtClean="0">
                <a:latin typeface="Arial" panose="020B0604020202020204" pitchFamily="34" charset="0"/>
                <a:cs typeface="Arial" panose="020B0604020202020204" pitchFamily="34" charset="0"/>
              </a:rPr>
              <a:t>.</a:t>
            </a:r>
          </a:p>
          <a:p>
            <a:r>
              <a:rPr lang="en-GB" sz="110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£34k </a:t>
            </a:r>
            <a:r>
              <a:rPr lang="en-GB" sz="1100" dirty="0">
                <a:latin typeface="Arial" panose="020B0604020202020204" pitchFamily="34" charset="0"/>
                <a:cs typeface="Arial" panose="020B0604020202020204" pitchFamily="34" charset="0"/>
              </a:rPr>
              <a:t>There is reduced demand on the budget for Teachers retirement pension costs.  This will be offered for additional savings in 2023/24</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Pressures</a:t>
            </a:r>
            <a:r>
              <a:rPr lang="en-GB" sz="1100" b="1" dirty="0">
                <a:latin typeface="Arial" panose="020B0604020202020204" pitchFamily="34" charset="0"/>
                <a:cs typeface="Arial" panose="020B0604020202020204" pitchFamily="34" charset="0"/>
              </a:rPr>
              <a:t>:</a:t>
            </a:r>
            <a:endParaRPr lang="en-GB" sz="1100" b="1" dirty="0">
              <a:solidFill>
                <a:schemeClr val="tx1"/>
              </a:solidFill>
              <a:latin typeface="Arial" pitchFamily="34" charset="0"/>
              <a:cs typeface="Arial" pitchFamily="34" charset="0"/>
            </a:endParaRPr>
          </a:p>
          <a:p>
            <a:pPr marL="171450" indent="-171450">
              <a:spcBef>
                <a:spcPts val="600"/>
              </a:spcBef>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(£1,749k</a:t>
            </a:r>
            <a:r>
              <a:rPr lang="en-GB" sz="1100" b="1" dirty="0">
                <a:solidFill>
                  <a:srgbClr val="FF0000"/>
                </a:solidFill>
                <a:latin typeface="Arial" panose="020B0604020202020204" pitchFamily="34" charset="0"/>
                <a:cs typeface="Arial" panose="020B0604020202020204" pitchFamily="34" charset="0"/>
              </a:rPr>
              <a:t>) </a:t>
            </a:r>
            <a:r>
              <a:rPr lang="en-GB" sz="1100" b="1" dirty="0" smtClean="0">
                <a:solidFill>
                  <a:schemeClr val="tx1"/>
                </a:solidFill>
                <a:latin typeface="Arial" pitchFamily="34" charset="0"/>
                <a:cs typeface="Arial" pitchFamily="34" charset="0"/>
              </a:rPr>
              <a:t> </a:t>
            </a:r>
            <a:r>
              <a:rPr lang="en-GB" sz="1100" dirty="0">
                <a:solidFill>
                  <a:schemeClr val="tx1"/>
                </a:solidFill>
                <a:latin typeface="Arial" pitchFamily="34" charset="0"/>
                <a:cs typeface="Arial" pitchFamily="34" charset="0"/>
              </a:rPr>
              <a:t>The budget for SEN Transport is expected to overspend due to the continued rise in the numbers of pupils eligible for transport, along with an increase in price inflation contributing to this pressure.  A further review of the costs has seen the pressure increase from Period 2 as demand on the service has further increased.  Routes are due to be updated from September and estimates for anticipated growth and inflation included.  The position will continue to be closely monitored. </a:t>
            </a:r>
            <a:endParaRPr lang="en-GB" sz="1100" dirty="0" smtClean="0">
              <a:solidFill>
                <a:schemeClr val="tx1"/>
              </a:solidFill>
              <a:latin typeface="Arial" pitchFamily="34" charset="0"/>
              <a:cs typeface="Arial" pitchFamily="34" charset="0"/>
            </a:endParaRPr>
          </a:p>
          <a:p>
            <a:pPr marL="171450" indent="-171450">
              <a:spcBef>
                <a:spcPts val="600"/>
              </a:spcBef>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(£111k</a:t>
            </a:r>
            <a:r>
              <a:rPr lang="en-GB" sz="1100" b="1" dirty="0">
                <a:solidFill>
                  <a:srgbClr val="FF0000"/>
                </a:solidFill>
                <a:latin typeface="Arial" panose="020B0604020202020204" pitchFamily="34" charset="0"/>
                <a:cs typeface="Arial" panose="020B0604020202020204" pitchFamily="34" charset="0"/>
              </a:rPr>
              <a:t>) </a:t>
            </a:r>
            <a:r>
              <a:rPr lang="en-GB" sz="1100" dirty="0">
                <a:solidFill>
                  <a:schemeClr val="tx1"/>
                </a:solidFill>
                <a:latin typeface="Arial" pitchFamily="34" charset="0"/>
                <a:cs typeface="Arial" pitchFamily="34" charset="0"/>
              </a:rPr>
              <a:t>Other minor variations under £50k</a:t>
            </a: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17</a:t>
            </a:fld>
            <a:endParaRPr lang="en-US" altLang="en-US"/>
          </a:p>
        </p:txBody>
      </p:sp>
      <p:sp>
        <p:nvSpPr>
          <p:cNvPr id="14" name="TextBox 13"/>
          <p:cNvSpPr txBox="1"/>
          <p:nvPr/>
        </p:nvSpPr>
        <p:spPr>
          <a:xfrm>
            <a:off x="144016" y="3511979"/>
            <a:ext cx="8604448"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pic>
        <p:nvPicPr>
          <p:cNvPr id="4" name="Picture 3"/>
          <p:cNvPicPr>
            <a:picLocks noChangeAspect="1"/>
          </p:cNvPicPr>
          <p:nvPr/>
        </p:nvPicPr>
        <p:blipFill>
          <a:blip r:embed="rId3"/>
          <a:stretch>
            <a:fillRect/>
          </a:stretch>
        </p:blipFill>
        <p:spPr>
          <a:xfrm>
            <a:off x="321791" y="628366"/>
            <a:ext cx="8286750" cy="2486025"/>
          </a:xfrm>
          <a:prstGeom prst="rect">
            <a:avLst/>
          </a:prstGeom>
        </p:spPr>
      </p:pic>
      <p:sp>
        <p:nvSpPr>
          <p:cNvPr id="10" name="Oval 9"/>
          <p:cNvSpPr/>
          <p:nvPr/>
        </p:nvSpPr>
        <p:spPr bwMode="auto">
          <a:xfrm>
            <a:off x="4211960" y="25169"/>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spTree>
    <p:extLst>
      <p:ext uri="{BB962C8B-B14F-4D97-AF65-F5344CB8AC3E}">
        <p14:creationId xmlns:p14="http://schemas.microsoft.com/office/powerpoint/2010/main" val="34567443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18</a:t>
            </a:fld>
            <a:endParaRPr lang="en-US" altLang="en-US" dirty="0"/>
          </a:p>
        </p:txBody>
      </p:sp>
      <p:sp>
        <p:nvSpPr>
          <p:cNvPr id="7"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Children’s Services – </a:t>
            </a:r>
            <a:r>
              <a:rPr lang="en-GB" altLang="en-US" sz="2400" b="1" dirty="0" smtClean="0">
                <a:solidFill>
                  <a:srgbClr val="FFFFFF"/>
                </a:solidFill>
              </a:rPr>
              <a:t>Education</a:t>
            </a:r>
            <a:endParaRPr lang="en-GB" altLang="en-US" sz="2400" b="1" dirty="0">
              <a:solidFill>
                <a:srgbClr val="FFFFFF"/>
              </a:solidFill>
            </a:endParaRPr>
          </a:p>
        </p:txBody>
      </p:sp>
      <p:sp>
        <p:nvSpPr>
          <p:cNvPr id="9" name="Oval 8"/>
          <p:cNvSpPr/>
          <p:nvPr/>
        </p:nvSpPr>
        <p:spPr bwMode="auto">
          <a:xfrm>
            <a:off x="4211960" y="25169"/>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91287888"/>
              </p:ext>
            </p:extLst>
          </p:nvPr>
        </p:nvGraphicFramePr>
        <p:xfrm>
          <a:off x="440383" y="1160170"/>
          <a:ext cx="8229602" cy="3127680"/>
        </p:xfrm>
        <a:graphic>
          <a:graphicData uri="http://schemas.openxmlformats.org/drawingml/2006/table">
            <a:tbl>
              <a:tblPr/>
              <a:tblGrid>
                <a:gridCol w="2869143">
                  <a:extLst>
                    <a:ext uri="{9D8B030D-6E8A-4147-A177-3AD203B41FA5}">
                      <a16:colId xmlns:a16="http://schemas.microsoft.com/office/drawing/2014/main" val="3126227073"/>
                    </a:ext>
                  </a:extLst>
                </a:gridCol>
                <a:gridCol w="814695">
                  <a:extLst>
                    <a:ext uri="{9D8B030D-6E8A-4147-A177-3AD203B41FA5}">
                      <a16:colId xmlns:a16="http://schemas.microsoft.com/office/drawing/2014/main" val="3974841184"/>
                    </a:ext>
                  </a:extLst>
                </a:gridCol>
                <a:gridCol w="802888">
                  <a:extLst>
                    <a:ext uri="{9D8B030D-6E8A-4147-A177-3AD203B41FA5}">
                      <a16:colId xmlns:a16="http://schemas.microsoft.com/office/drawing/2014/main" val="2794090938"/>
                    </a:ext>
                  </a:extLst>
                </a:gridCol>
                <a:gridCol w="734997">
                  <a:extLst>
                    <a:ext uri="{9D8B030D-6E8A-4147-A177-3AD203B41FA5}">
                      <a16:colId xmlns:a16="http://schemas.microsoft.com/office/drawing/2014/main" val="1562577795"/>
                    </a:ext>
                  </a:extLst>
                </a:gridCol>
                <a:gridCol w="734997">
                  <a:extLst>
                    <a:ext uri="{9D8B030D-6E8A-4147-A177-3AD203B41FA5}">
                      <a16:colId xmlns:a16="http://schemas.microsoft.com/office/drawing/2014/main" val="3787691536"/>
                    </a:ext>
                  </a:extLst>
                </a:gridCol>
                <a:gridCol w="734997">
                  <a:extLst>
                    <a:ext uri="{9D8B030D-6E8A-4147-A177-3AD203B41FA5}">
                      <a16:colId xmlns:a16="http://schemas.microsoft.com/office/drawing/2014/main" val="571735254"/>
                    </a:ext>
                  </a:extLst>
                </a:gridCol>
                <a:gridCol w="734997">
                  <a:extLst>
                    <a:ext uri="{9D8B030D-6E8A-4147-A177-3AD203B41FA5}">
                      <a16:colId xmlns:a16="http://schemas.microsoft.com/office/drawing/2014/main" val="3961703075"/>
                    </a:ext>
                  </a:extLst>
                </a:gridCol>
                <a:gridCol w="802888">
                  <a:extLst>
                    <a:ext uri="{9D8B030D-6E8A-4147-A177-3AD203B41FA5}">
                      <a16:colId xmlns:a16="http://schemas.microsoft.com/office/drawing/2014/main" val="3230598367"/>
                    </a:ext>
                  </a:extLst>
                </a:gridCol>
              </a:tblGrid>
              <a:tr h="886810">
                <a:tc>
                  <a:txBody>
                    <a:bodyPr/>
                    <a:lstStyle/>
                    <a:p>
                      <a:pPr algn="ctr" fontAlgn="ctr"/>
                      <a:r>
                        <a:rPr lang="en-GB" sz="1100" b="1" i="0" u="none" strike="noStrike" dirty="0">
                          <a:solidFill>
                            <a:srgbClr val="000000"/>
                          </a:solidFill>
                          <a:effectLst/>
                          <a:latin typeface="Arial" panose="020B0604020202020204" pitchFamily="34" charset="0"/>
                        </a:rPr>
                        <a:t>Scheme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Savings Target 22/23</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Not expected to be delivered </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Red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Amber</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Green</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Achieved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Total</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624533201"/>
                  </a:ext>
                </a:extLst>
              </a:tr>
              <a:tr h="336988">
                <a:tc>
                  <a:txBody>
                    <a:bodyPr/>
                    <a:lstStyle/>
                    <a:p>
                      <a:pPr algn="l" rtl="0" fontAlgn="t"/>
                      <a:r>
                        <a:rPr lang="en-GB" sz="1100" b="0" i="0" u="none" strike="noStrike">
                          <a:solidFill>
                            <a:srgbClr val="000000"/>
                          </a:solidFill>
                          <a:effectLst/>
                          <a:latin typeface="Arial" panose="020B0604020202020204" pitchFamily="34" charset="0"/>
                        </a:rPr>
                        <a:t>Review use of Education Central Support Grant</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74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74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74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828666804"/>
                  </a:ext>
                </a:extLst>
              </a:tr>
              <a:tr h="336988">
                <a:tc>
                  <a:txBody>
                    <a:bodyPr/>
                    <a:lstStyle/>
                    <a:p>
                      <a:pPr algn="l" rtl="0" fontAlgn="t"/>
                      <a:r>
                        <a:rPr lang="en-GB" sz="1100" b="0" i="0" u="none" strike="noStrike" dirty="0">
                          <a:solidFill>
                            <a:srgbClr val="000000"/>
                          </a:solidFill>
                          <a:effectLst/>
                          <a:latin typeface="Arial" panose="020B0604020202020204" pitchFamily="34" charset="0"/>
                        </a:rPr>
                        <a:t>Psychological Welfare Practitioner (PWP) -SEND</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46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46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46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122271598"/>
                  </a:ext>
                </a:extLst>
              </a:tr>
              <a:tr h="324000">
                <a:tc>
                  <a:txBody>
                    <a:bodyPr/>
                    <a:lstStyle/>
                    <a:p>
                      <a:pPr algn="l" rtl="0" fontAlgn="t"/>
                      <a:r>
                        <a:rPr lang="en-GB" sz="1100" b="0" i="0" u="none" strike="noStrike" dirty="0">
                          <a:solidFill>
                            <a:srgbClr val="000000"/>
                          </a:solidFill>
                          <a:effectLst/>
                          <a:latin typeface="Arial" panose="020B0604020202020204" pitchFamily="34" charset="0"/>
                        </a:rPr>
                        <a:t>Education Psychology Service Redesign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74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74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74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727609147"/>
                  </a:ext>
                </a:extLst>
              </a:tr>
              <a:tr h="432000">
                <a:tc>
                  <a:txBody>
                    <a:bodyPr/>
                    <a:lstStyle/>
                    <a:p>
                      <a:pPr algn="l" rtl="0" fontAlgn="t"/>
                      <a:r>
                        <a:rPr lang="en-GB" sz="1100" b="0" i="0" u="none" strike="noStrike" dirty="0">
                          <a:solidFill>
                            <a:srgbClr val="000000"/>
                          </a:solidFill>
                          <a:effectLst/>
                          <a:latin typeface="Arial" panose="020B0604020202020204" pitchFamily="34" charset="0"/>
                        </a:rPr>
                        <a:t>Education Welfare Traded Services expansion with 12m fixed term post</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15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128772914"/>
                  </a:ext>
                </a:extLst>
              </a:tr>
              <a:tr h="336988">
                <a:tc>
                  <a:txBody>
                    <a:bodyPr/>
                    <a:lstStyle/>
                    <a:p>
                      <a:pPr algn="l" rtl="0" fontAlgn="t"/>
                      <a:r>
                        <a:rPr lang="en-GB" sz="1100" b="0" i="0" u="none" strike="noStrike">
                          <a:solidFill>
                            <a:srgbClr val="000000"/>
                          </a:solidFill>
                          <a:effectLst/>
                          <a:latin typeface="Arial" panose="020B0604020202020204" pitchFamily="34" charset="0"/>
                        </a:rPr>
                        <a:t>Education Welfare - Access &amp; Attendence services - deletion of post</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26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292908285"/>
                  </a:ext>
                </a:extLst>
              </a:tr>
              <a:tr h="177362">
                <a:tc>
                  <a:txBody>
                    <a:bodyPr/>
                    <a:lstStyle/>
                    <a:p>
                      <a:pPr algn="ctr" fontAlgn="ctr"/>
                      <a:r>
                        <a:rPr lang="en-GB" sz="1100" b="1" i="0" u="none" strike="noStrike">
                          <a:solidFill>
                            <a:srgbClr val="000000"/>
                          </a:solidFill>
                          <a:effectLst/>
                          <a:latin typeface="Arial" panose="020B0604020202020204" pitchFamily="34" charset="0"/>
                        </a:rPr>
                        <a:t>Total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235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235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235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70495047"/>
                  </a:ext>
                </a:extLst>
              </a:tr>
            </a:tbl>
          </a:graphicData>
        </a:graphic>
      </p:graphicFrame>
      <p:sp>
        <p:nvSpPr>
          <p:cNvPr id="8" name="TextBox 7"/>
          <p:cNvSpPr txBox="1"/>
          <p:nvPr/>
        </p:nvSpPr>
        <p:spPr>
          <a:xfrm>
            <a:off x="286100" y="679468"/>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SAVINGS 2022/23</a:t>
            </a:r>
            <a:endParaRPr lang="en-GB" sz="1100" b="1" dirty="0">
              <a:latin typeface="Arial" pitchFamily="34" charset="0"/>
              <a:cs typeface="Arial" pitchFamily="34" charset="0"/>
            </a:endParaRPr>
          </a:p>
        </p:txBody>
      </p:sp>
    </p:spTree>
    <p:extLst>
      <p:ext uri="{BB962C8B-B14F-4D97-AF65-F5344CB8AC3E}">
        <p14:creationId xmlns:p14="http://schemas.microsoft.com/office/powerpoint/2010/main" val="2620591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Population Health</a:t>
            </a:r>
            <a:endParaRPr lang="en-GB" altLang="en-US" sz="2400" b="1" dirty="0">
              <a:solidFill>
                <a:srgbClr val="FFFFFF"/>
              </a:solidFill>
            </a:endParaRP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19</a:t>
            </a:fld>
            <a:endParaRPr lang="en-US" altLang="en-US"/>
          </a:p>
        </p:txBody>
      </p:sp>
      <p:sp>
        <p:nvSpPr>
          <p:cNvPr id="9" name="TextBox 8"/>
          <p:cNvSpPr txBox="1"/>
          <p:nvPr/>
        </p:nvSpPr>
        <p:spPr>
          <a:xfrm>
            <a:off x="239142" y="2152757"/>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61781471"/>
              </p:ext>
            </p:extLst>
          </p:nvPr>
        </p:nvGraphicFramePr>
        <p:xfrm>
          <a:off x="281063" y="2552204"/>
          <a:ext cx="8390356" cy="2423160"/>
        </p:xfrm>
        <a:graphic>
          <a:graphicData uri="http://schemas.openxmlformats.org/drawingml/2006/table">
            <a:tbl>
              <a:tblPr/>
              <a:tblGrid>
                <a:gridCol w="8390356">
                  <a:extLst>
                    <a:ext uri="{9D8B030D-6E8A-4147-A177-3AD203B41FA5}">
                      <a16:colId xmlns:a16="http://schemas.microsoft.com/office/drawing/2014/main" val="20000"/>
                    </a:ext>
                  </a:extLst>
                </a:gridCol>
              </a:tblGrid>
              <a:tr h="2412840">
                <a:tc>
                  <a:txBody>
                    <a:bodyPr/>
                    <a:lstStyle/>
                    <a:p>
                      <a:pPr marL="0" marR="0" indent="0" algn="l" defTabSz="455868" rtl="0" eaLnBrk="1" fontAlgn="ctr" latinLnBrk="0" hangingPunct="1">
                        <a:lnSpc>
                          <a:spcPct val="100000"/>
                        </a:lnSpc>
                        <a:spcBef>
                          <a:spcPts val="0"/>
                        </a:spcBef>
                        <a:spcAft>
                          <a:spcPts val="0"/>
                        </a:spcAft>
                        <a:buClrTx/>
                        <a:buSzTx/>
                        <a:buFontTx/>
                        <a:buNone/>
                        <a:tabLst/>
                        <a:defRPr/>
                      </a:pPr>
                      <a:r>
                        <a:rPr lang="en-GB" sz="1100" b="1" dirty="0" smtClean="0">
                          <a:latin typeface="Arial" pitchFamily="34" charset="0"/>
                          <a:cs typeface="Arial" pitchFamily="34" charset="0"/>
                        </a:rPr>
                        <a:t>The net variance reflects a number of underspends and pressures including:</a:t>
                      </a:r>
                      <a:endParaRPr lang="en-GB" sz="1100" b="1" i="0" u="none" strike="noStrike" dirty="0" smtClean="0">
                        <a:solidFill>
                          <a:srgbClr val="000000"/>
                        </a:solidFill>
                        <a:effectLst/>
                        <a:latin typeface="Arial"/>
                      </a:endParaRPr>
                    </a:p>
                    <a:p>
                      <a:pPr algn="l" rtl="0" fontAlgn="ctr"/>
                      <a:r>
                        <a:rPr lang="en-GB" sz="1100" b="1" i="0" u="none" strike="noStrike" dirty="0" smtClean="0">
                          <a:solidFill>
                            <a:srgbClr val="000000"/>
                          </a:solidFill>
                          <a:effectLst/>
                          <a:latin typeface="Arial"/>
                        </a:rPr>
                        <a:t>Underspends:</a:t>
                      </a:r>
                    </a:p>
                    <a:p>
                      <a:pPr algn="l" rtl="0" fontAlgn="ctr"/>
                      <a:endParaRPr lang="en-GB" sz="1100" b="1" i="0" u="none" strike="noStrike" dirty="0" smtClean="0">
                        <a:solidFill>
                          <a:srgbClr val="000000"/>
                        </a:solidFill>
                        <a:effectLst/>
                        <a:latin typeface="Arial"/>
                      </a:endParaRPr>
                    </a:p>
                    <a:p>
                      <a:pPr marL="171450" indent="-171450" algn="l" rtl="0" fontAlgn="ctr">
                        <a:buFont typeface="Arial" panose="020B0604020202020204" pitchFamily="34" charset="0"/>
                        <a:buChar char="•"/>
                      </a:pPr>
                      <a:r>
                        <a:rPr lang="en-GB" sz="1100" b="1" i="0" u="none" strike="noStrike" dirty="0" smtClean="0">
                          <a:solidFill>
                            <a:schemeClr val="tx1"/>
                          </a:solidFill>
                          <a:effectLst/>
                          <a:latin typeface="Arial"/>
                        </a:rPr>
                        <a:t>£75k </a:t>
                      </a:r>
                      <a:r>
                        <a:rPr lang="en-GB" sz="1100" b="0" i="0" u="none" strike="noStrike" dirty="0" smtClean="0">
                          <a:solidFill>
                            <a:schemeClr val="tx1"/>
                          </a:solidFill>
                          <a:effectLst/>
                          <a:latin typeface="Arial"/>
                        </a:rPr>
                        <a:t>Senior Management Vacancies held within the core Population Health Team. There is further work underway demand in capacity within the Be Well Team and non pay related costs to understand what vacant posts will and will not be filled. This will be reflected in Q2 financial reporting. </a:t>
                      </a:r>
                    </a:p>
                    <a:p>
                      <a:pPr marL="171450" indent="-171450" algn="l" rtl="0" fontAlgn="ctr">
                        <a:buFont typeface="Arial" panose="020B0604020202020204" pitchFamily="34" charset="0"/>
                        <a:buChar char="•"/>
                      </a:pPr>
                      <a:endParaRPr lang="en-GB" sz="1100" b="1" i="0" u="none" strike="noStrike" dirty="0" smtClean="0">
                        <a:solidFill>
                          <a:schemeClr val="tx1"/>
                        </a:solidFill>
                        <a:effectLst/>
                        <a:latin typeface="Arial"/>
                      </a:endParaRPr>
                    </a:p>
                    <a:p>
                      <a:pPr marL="171450" indent="-171450" algn="l" rtl="0" fontAlgn="ctr">
                        <a:buFont typeface="Arial" panose="020B0604020202020204" pitchFamily="34" charset="0"/>
                        <a:buChar char="•"/>
                      </a:pPr>
                      <a:r>
                        <a:rPr lang="en-GB" sz="1100" b="1" i="0" u="none" strike="noStrike" dirty="0" smtClean="0">
                          <a:solidFill>
                            <a:schemeClr val="tx1"/>
                          </a:solidFill>
                          <a:effectLst/>
                          <a:latin typeface="Arial"/>
                        </a:rPr>
                        <a:t>£94k</a:t>
                      </a:r>
                      <a:r>
                        <a:rPr lang="en-GB" sz="1100" b="1" i="0" u="none" strike="noStrike" baseline="0" dirty="0" smtClean="0">
                          <a:solidFill>
                            <a:schemeClr val="tx1"/>
                          </a:solidFill>
                          <a:effectLst/>
                          <a:latin typeface="Arial"/>
                        </a:rPr>
                        <a:t> </a:t>
                      </a:r>
                      <a:r>
                        <a:rPr lang="en-GB" sz="1100" b="0" i="0" u="none" strike="noStrike" baseline="0" dirty="0" smtClean="0">
                          <a:solidFill>
                            <a:schemeClr val="tx1"/>
                          </a:solidFill>
                          <a:effectLst/>
                          <a:latin typeface="Arial"/>
                        </a:rPr>
                        <a:t>Negotiations with the Integrated Care Foundation Trust has led to reduction in budget requirement for 22/23. There was an expected pressure to the contract due to Agenda for Change Pay uplifts, however this has not materialised to the expected value at the time of budget setting. £94k off corporate pressures not required.</a:t>
                      </a:r>
                    </a:p>
                    <a:p>
                      <a:r>
                        <a:rPr lang="en-GB" sz="1100" b="1" dirty="0" smtClean="0">
                          <a:latin typeface="Arial" panose="020B0604020202020204" pitchFamily="34" charset="0"/>
                          <a:cs typeface="Arial" panose="020B0604020202020204" pitchFamily="34" charset="0"/>
                        </a:rPr>
                        <a:t>Pressures:</a:t>
                      </a:r>
                      <a:endParaRPr lang="en-GB" sz="1100" b="1" dirty="0" smtClean="0">
                        <a:solidFill>
                          <a:schemeClr val="tx1"/>
                        </a:solidFill>
                        <a:latin typeface="Arial" pitchFamily="34" charset="0"/>
                        <a:cs typeface="Arial" pitchFamily="34" charset="0"/>
                      </a:endParaRPr>
                    </a:p>
                    <a:p>
                      <a:pPr marL="171450" indent="-171450">
                        <a:spcBef>
                          <a:spcPts val="600"/>
                        </a:spcBef>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(£22k) </a:t>
                      </a:r>
                      <a:r>
                        <a:rPr lang="en-GB" sz="1100" b="0" dirty="0" smtClean="0">
                          <a:solidFill>
                            <a:schemeClr val="tx1"/>
                          </a:solidFill>
                          <a:latin typeface="Arial" pitchFamily="34" charset="0"/>
                          <a:cs typeface="Arial" pitchFamily="34" charset="0"/>
                        </a:rPr>
                        <a:t>Minor Variations based on expected spend levels across the Directorate.</a:t>
                      </a:r>
                      <a:endParaRPr lang="en-GB" sz="1100" b="0" i="0" u="none" strike="noStrike" baseline="0" dirty="0" smtClean="0">
                        <a:solidFill>
                          <a:schemeClr val="tx1"/>
                        </a:solidFill>
                        <a:effectLst/>
                        <a:latin typeface="Arial"/>
                      </a:endParaRPr>
                    </a:p>
                    <a:p>
                      <a:pPr marL="171450" indent="-171450" algn="l" rtl="0" fontAlgn="ctr">
                        <a:buFont typeface="Arial" panose="020B0604020202020204" pitchFamily="34" charset="0"/>
                        <a:buChar char="•"/>
                      </a:pPr>
                      <a:endParaRPr lang="en-GB" sz="1100" b="0" i="0" u="none" strike="noStrike" baseline="0" dirty="0" smtClean="0">
                        <a:solidFill>
                          <a:schemeClr val="tx1"/>
                        </a:solidFill>
                        <a:effectLst/>
                        <a:latin typeface="Arial"/>
                      </a:endParaRPr>
                    </a:p>
                    <a:p>
                      <a:pPr marL="0" indent="0" algn="l" rtl="0" fontAlgn="ctr">
                        <a:buFont typeface="Arial" panose="020B0604020202020204" pitchFamily="34" charset="0"/>
                        <a:buNone/>
                      </a:pPr>
                      <a:endParaRPr lang="en-GB" sz="1100" b="0" i="0" u="none" strike="noStrike" dirty="0" smtClean="0">
                        <a:solidFill>
                          <a:schemeClr val="tx1"/>
                        </a:solidFill>
                        <a:effectLst/>
                        <a:latin typeface="Arial"/>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8" name="Oval 7"/>
          <p:cNvSpPr/>
          <p:nvPr/>
        </p:nvSpPr>
        <p:spPr bwMode="auto">
          <a:xfrm>
            <a:off x="2627784" y="27583"/>
            <a:ext cx="392642" cy="432792"/>
          </a:xfrm>
          <a:prstGeom prst="ellipse">
            <a:avLst/>
          </a:prstGeom>
          <a:solidFill>
            <a:srgbClr val="00B05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400" b="1" dirty="0" smtClean="0">
                <a:latin typeface="Arial" pitchFamily="34" charset="0"/>
                <a:ea typeface="Calibri" pitchFamily="-101" charset="0"/>
                <a:cs typeface="Arial" pitchFamily="34" charset="0"/>
                <a:sym typeface="Calibri" pitchFamily="-101" charset="0"/>
              </a:rPr>
              <a:t>G</a:t>
            </a:r>
            <a:endParaRPr lang="en-GB" sz="1400" b="1" dirty="0">
              <a:latin typeface="Arial" pitchFamily="34" charset="0"/>
              <a:ea typeface="Calibri" pitchFamily="-101" charset="0"/>
              <a:cs typeface="Arial" pitchFamily="34" charset="0"/>
              <a:sym typeface="Calibri" pitchFamily="-101" charset="0"/>
            </a:endParaRPr>
          </a:p>
        </p:txBody>
      </p:sp>
      <p:pic>
        <p:nvPicPr>
          <p:cNvPr id="5" name="Picture 4"/>
          <p:cNvPicPr>
            <a:picLocks noChangeAspect="1"/>
          </p:cNvPicPr>
          <p:nvPr/>
        </p:nvPicPr>
        <p:blipFill>
          <a:blip r:embed="rId3"/>
          <a:stretch>
            <a:fillRect/>
          </a:stretch>
        </p:blipFill>
        <p:spPr>
          <a:xfrm>
            <a:off x="346660" y="685030"/>
            <a:ext cx="8352000" cy="1161600"/>
          </a:xfrm>
          <a:prstGeom prst="rect">
            <a:avLst/>
          </a:prstGeom>
        </p:spPr>
      </p:pic>
    </p:spTree>
    <p:extLst>
      <p:ext uri="{BB962C8B-B14F-4D97-AF65-F5344CB8AC3E}">
        <p14:creationId xmlns:p14="http://schemas.microsoft.com/office/powerpoint/2010/main" val="11691047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Local Authority Savings Progress</a:t>
            </a:r>
            <a:endParaRPr lang="en-GB" altLang="en-US" sz="2400" b="1" dirty="0">
              <a:solidFill>
                <a:srgbClr val="FFFFFF"/>
              </a:solidFill>
            </a:endParaRPr>
          </a:p>
        </p:txBody>
      </p:sp>
      <p:sp>
        <p:nvSpPr>
          <p:cNvPr id="5" name="Slide Number Placeholder 4"/>
          <p:cNvSpPr>
            <a:spLocks noGrp="1"/>
          </p:cNvSpPr>
          <p:nvPr>
            <p:ph type="sldNum" sz="quarter" idx="10"/>
          </p:nvPr>
        </p:nvSpPr>
        <p:spPr>
          <a:xfrm>
            <a:off x="8674129" y="6562374"/>
            <a:ext cx="257175" cy="269875"/>
          </a:xfrm>
        </p:spPr>
        <p:txBody>
          <a:bodyPr/>
          <a:lstStyle/>
          <a:p>
            <a:pPr>
              <a:defRPr/>
            </a:pPr>
            <a:fld id="{613EADDF-3545-4E98-B654-1563625629F2}" type="slidenum">
              <a:rPr lang="en-US" altLang="en-US" smtClean="0"/>
              <a:pPr>
                <a:defRPr/>
              </a:pPr>
              <a:t>2</a:t>
            </a:fld>
            <a:endParaRPr lang="en-US" altLang="en-US" dirty="0"/>
          </a:p>
        </p:txBody>
      </p:sp>
      <p:graphicFrame>
        <p:nvGraphicFramePr>
          <p:cNvPr id="12" name="Table 11"/>
          <p:cNvGraphicFramePr>
            <a:graphicFrameLocks noGrp="1"/>
          </p:cNvGraphicFramePr>
          <p:nvPr>
            <p:extLst>
              <p:ext uri="{D42A27DB-BD31-4B8C-83A1-F6EECF244321}">
                <p14:modId xmlns:p14="http://schemas.microsoft.com/office/powerpoint/2010/main" val="785712969"/>
              </p:ext>
            </p:extLst>
          </p:nvPr>
        </p:nvGraphicFramePr>
        <p:xfrm>
          <a:off x="180488" y="679996"/>
          <a:ext cx="8784000" cy="1347836"/>
        </p:xfrm>
        <a:graphic>
          <a:graphicData uri="http://schemas.openxmlformats.org/drawingml/2006/table">
            <a:tbl>
              <a:tblPr/>
              <a:tblGrid>
                <a:gridCol w="2988000">
                  <a:extLst>
                    <a:ext uri="{9D8B030D-6E8A-4147-A177-3AD203B41FA5}">
                      <a16:colId xmlns:a16="http://schemas.microsoft.com/office/drawing/2014/main" val="2380896790"/>
                    </a:ext>
                  </a:extLst>
                </a:gridCol>
                <a:gridCol w="828000">
                  <a:extLst>
                    <a:ext uri="{9D8B030D-6E8A-4147-A177-3AD203B41FA5}">
                      <a16:colId xmlns:a16="http://schemas.microsoft.com/office/drawing/2014/main" val="1005346338"/>
                    </a:ext>
                  </a:extLst>
                </a:gridCol>
                <a:gridCol w="828000">
                  <a:extLst>
                    <a:ext uri="{9D8B030D-6E8A-4147-A177-3AD203B41FA5}">
                      <a16:colId xmlns:a16="http://schemas.microsoft.com/office/drawing/2014/main" val="710988699"/>
                    </a:ext>
                  </a:extLst>
                </a:gridCol>
                <a:gridCol w="828000">
                  <a:extLst>
                    <a:ext uri="{9D8B030D-6E8A-4147-A177-3AD203B41FA5}">
                      <a16:colId xmlns:a16="http://schemas.microsoft.com/office/drawing/2014/main" val="2216681315"/>
                    </a:ext>
                  </a:extLst>
                </a:gridCol>
                <a:gridCol w="828000">
                  <a:extLst>
                    <a:ext uri="{9D8B030D-6E8A-4147-A177-3AD203B41FA5}">
                      <a16:colId xmlns:a16="http://schemas.microsoft.com/office/drawing/2014/main" val="3023292557"/>
                    </a:ext>
                  </a:extLst>
                </a:gridCol>
                <a:gridCol w="828000">
                  <a:extLst>
                    <a:ext uri="{9D8B030D-6E8A-4147-A177-3AD203B41FA5}">
                      <a16:colId xmlns:a16="http://schemas.microsoft.com/office/drawing/2014/main" val="3798192471"/>
                    </a:ext>
                  </a:extLst>
                </a:gridCol>
                <a:gridCol w="828000">
                  <a:extLst>
                    <a:ext uri="{9D8B030D-6E8A-4147-A177-3AD203B41FA5}">
                      <a16:colId xmlns:a16="http://schemas.microsoft.com/office/drawing/2014/main" val="4076403549"/>
                    </a:ext>
                  </a:extLst>
                </a:gridCol>
                <a:gridCol w="828000">
                  <a:extLst>
                    <a:ext uri="{9D8B030D-6E8A-4147-A177-3AD203B41FA5}">
                      <a16:colId xmlns:a16="http://schemas.microsoft.com/office/drawing/2014/main" val="423420366"/>
                    </a:ext>
                  </a:extLst>
                </a:gridCol>
              </a:tblGrid>
              <a:tr h="659562">
                <a:tc>
                  <a:txBody>
                    <a:bodyPr/>
                    <a:lstStyle/>
                    <a:p>
                      <a:pPr algn="ctr" fontAlgn="ctr"/>
                      <a:r>
                        <a:rPr lang="en-GB" sz="1400" b="1" i="0" u="none" strike="noStrike" dirty="0">
                          <a:solidFill>
                            <a:srgbClr val="000000"/>
                          </a:solidFill>
                          <a:effectLst/>
                          <a:latin typeface="Arial" panose="020B0604020202020204" pitchFamily="34" charset="0"/>
                        </a:rPr>
                        <a:t>Savings </a:t>
                      </a:r>
                      <a:r>
                        <a:rPr lang="en-GB" sz="1400" b="1" i="0" u="none" strike="noStrike" dirty="0" smtClean="0">
                          <a:solidFill>
                            <a:srgbClr val="000000"/>
                          </a:solidFill>
                          <a:effectLst/>
                          <a:latin typeface="Arial" panose="020B0604020202020204" pitchFamily="34" charset="0"/>
                        </a:rPr>
                        <a:t>Delivery</a:t>
                      </a:r>
                      <a:endParaRPr lang="en-GB" sz="1400" b="1" i="0" u="none" strike="noStrike" dirty="0">
                        <a:solidFill>
                          <a:srgbClr val="000000"/>
                        </a:solidFill>
                        <a:effectLst/>
                        <a:latin typeface="Arial" panose="020B0604020202020204" pitchFamily="34" charset="0"/>
                      </a:endParaRP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Opening Target</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£000's</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Undelivered Savings £000s</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Red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Amber</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Green</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Achieved £000's</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Total Forecast Saving</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451512680"/>
                  </a:ext>
                </a:extLst>
              </a:tr>
              <a:tr h="162855">
                <a:tc>
                  <a:txBody>
                    <a:bodyPr/>
                    <a:lstStyle/>
                    <a:p>
                      <a:pPr algn="l" fontAlgn="b"/>
                      <a:r>
                        <a:rPr lang="en-GB" sz="1100" b="0" i="0" u="none" strike="noStrike" dirty="0" smtClean="0">
                          <a:solidFill>
                            <a:srgbClr val="000000"/>
                          </a:solidFill>
                          <a:effectLst/>
                          <a:latin typeface="Arial" panose="020B0604020202020204" pitchFamily="34" charset="0"/>
                        </a:rPr>
                        <a:t>2022/23 Budget </a:t>
                      </a:r>
                      <a:r>
                        <a:rPr lang="en-GB" sz="1100" b="0" i="0" u="none" strike="noStrike" dirty="0">
                          <a:solidFill>
                            <a:srgbClr val="000000"/>
                          </a:solidFill>
                          <a:effectLst/>
                          <a:latin typeface="Arial" panose="020B0604020202020204" pitchFamily="34" charset="0"/>
                        </a:rPr>
                        <a:t>Reductions</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1100" b="0" i="0" u="none" strike="noStrike" dirty="0">
                          <a:solidFill>
                            <a:srgbClr val="000000"/>
                          </a:solidFill>
                          <a:effectLst/>
                          <a:latin typeface="Arial" panose="020B0604020202020204" pitchFamily="34" charset="0"/>
                        </a:rPr>
                        <a:t>2,497</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rtl="0" fontAlgn="ctr"/>
                      <a:r>
                        <a:rPr lang="en-GB" sz="1100" b="0" i="0" u="none" strike="noStrike" dirty="0">
                          <a:solidFill>
                            <a:srgbClr val="000000"/>
                          </a:solidFill>
                          <a:effectLst/>
                          <a:latin typeface="Arial" panose="020B0604020202020204" pitchFamily="34" charset="0"/>
                        </a:rPr>
                        <a:t>0</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r" rtl="0" fontAlgn="ctr"/>
                      <a:r>
                        <a:rPr lang="en-GB" sz="1100" b="0" i="0" u="none" strike="noStrike" dirty="0">
                          <a:solidFill>
                            <a:srgbClr val="000000"/>
                          </a:solidFill>
                          <a:effectLst/>
                          <a:latin typeface="Arial" panose="020B0604020202020204" pitchFamily="34" charset="0"/>
                        </a:rPr>
                        <a:t>0</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100" b="0" i="0" u="none" strike="noStrike" dirty="0">
                          <a:solidFill>
                            <a:srgbClr val="000000"/>
                          </a:solidFill>
                          <a:effectLst/>
                          <a:latin typeface="Arial" panose="020B0604020202020204" pitchFamily="34" charset="0"/>
                        </a:rPr>
                        <a:t>2,441</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100" b="0" i="0" u="none" strike="noStrike" dirty="0">
                          <a:solidFill>
                            <a:srgbClr val="000000"/>
                          </a:solidFill>
                          <a:effectLst/>
                          <a:latin typeface="Arial" panose="020B0604020202020204" pitchFamily="34" charset="0"/>
                        </a:rPr>
                        <a:t>90</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rtl="0" fontAlgn="ctr"/>
                      <a:r>
                        <a:rPr lang="en-GB" sz="1100" b="1" i="0" u="none" strike="noStrike" dirty="0">
                          <a:solidFill>
                            <a:srgbClr val="000000"/>
                          </a:solidFill>
                          <a:effectLst/>
                          <a:latin typeface="Arial" panose="020B0604020202020204" pitchFamily="34" charset="0"/>
                        </a:rPr>
                        <a:t>2,531</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5057521"/>
                  </a:ext>
                </a:extLst>
              </a:tr>
              <a:tr h="162855">
                <a:tc>
                  <a:txBody>
                    <a:bodyPr/>
                    <a:lstStyle/>
                    <a:p>
                      <a:pPr algn="l" fontAlgn="b"/>
                      <a:r>
                        <a:rPr lang="en-GB" sz="1100" b="0" i="0" u="none" strike="noStrike" dirty="0">
                          <a:solidFill>
                            <a:srgbClr val="000000"/>
                          </a:solidFill>
                          <a:effectLst/>
                          <a:latin typeface="Arial" panose="020B0604020202020204" pitchFamily="34" charset="0"/>
                        </a:rPr>
                        <a:t>2022/23 Savings</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1100" b="0" i="0" u="none" strike="noStrike" dirty="0">
                          <a:solidFill>
                            <a:srgbClr val="000000"/>
                          </a:solidFill>
                          <a:effectLst/>
                          <a:latin typeface="Arial" panose="020B0604020202020204" pitchFamily="34" charset="0"/>
                        </a:rPr>
                        <a:t>6,565</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1100" b="0" i="0" u="none" strike="noStrike" dirty="0">
                          <a:solidFill>
                            <a:srgbClr val="000000"/>
                          </a:solidFill>
                          <a:effectLst/>
                          <a:latin typeface="Arial" panose="020B0604020202020204" pitchFamily="34" charset="0"/>
                        </a:rPr>
                        <a:t>4,466</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rtl="0" fontAlgn="ctr"/>
                      <a:r>
                        <a:rPr lang="en-GB" sz="1100" b="0" i="0" u="none" strike="noStrike" dirty="0">
                          <a:solidFill>
                            <a:srgbClr val="000000"/>
                          </a:solidFill>
                          <a:effectLst/>
                          <a:latin typeface="Arial" panose="020B0604020202020204" pitchFamily="34" charset="0"/>
                        </a:rPr>
                        <a:t>0</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r" rtl="0" fontAlgn="ctr"/>
                      <a:r>
                        <a:rPr lang="en-GB" sz="1100" b="0" i="0" u="none" strike="noStrike" dirty="0">
                          <a:solidFill>
                            <a:srgbClr val="000000"/>
                          </a:solidFill>
                          <a:effectLst/>
                          <a:latin typeface="Arial" panose="020B0604020202020204" pitchFamily="34" charset="0"/>
                        </a:rPr>
                        <a:t>714</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100" b="0" i="0" u="none" strike="noStrike" dirty="0">
                          <a:solidFill>
                            <a:srgbClr val="000000"/>
                          </a:solidFill>
                          <a:effectLst/>
                          <a:latin typeface="Arial" panose="020B0604020202020204" pitchFamily="34" charset="0"/>
                        </a:rPr>
                        <a:t>839</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100" b="0" i="0" u="none" strike="noStrike" dirty="0">
                          <a:solidFill>
                            <a:srgbClr val="000000"/>
                          </a:solidFill>
                          <a:effectLst/>
                          <a:latin typeface="Arial" panose="020B0604020202020204" pitchFamily="34" charset="0"/>
                        </a:rPr>
                        <a:t>546</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rtl="0" fontAlgn="ctr"/>
                      <a:r>
                        <a:rPr lang="en-GB" sz="1100" b="1" i="0" u="none" strike="noStrike" dirty="0">
                          <a:solidFill>
                            <a:srgbClr val="000000"/>
                          </a:solidFill>
                          <a:effectLst/>
                          <a:latin typeface="Arial" panose="020B0604020202020204" pitchFamily="34" charset="0"/>
                        </a:rPr>
                        <a:t>2,099</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88323456"/>
                  </a:ext>
                </a:extLst>
              </a:tr>
              <a:tr h="170998">
                <a:tc>
                  <a:txBody>
                    <a:bodyPr/>
                    <a:lstStyle/>
                    <a:p>
                      <a:pPr algn="l" fontAlgn="b"/>
                      <a:r>
                        <a:rPr lang="en-GB" sz="1100" b="0" i="0" u="none" strike="noStrike" dirty="0">
                          <a:solidFill>
                            <a:srgbClr val="000000"/>
                          </a:solidFill>
                          <a:effectLst/>
                          <a:latin typeface="Arial" panose="020B0604020202020204" pitchFamily="34" charset="0"/>
                        </a:rPr>
                        <a:t>2021/22 Savings not delivered in prior year</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1100" b="0" i="0" u="none" strike="noStrike" dirty="0">
                          <a:solidFill>
                            <a:srgbClr val="000000"/>
                          </a:solidFill>
                          <a:effectLst/>
                          <a:latin typeface="Arial" panose="020B0604020202020204" pitchFamily="34" charset="0"/>
                        </a:rPr>
                        <a:t>2,312</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1100" b="0" i="0" u="none" strike="noStrike" dirty="0">
                          <a:solidFill>
                            <a:srgbClr val="000000"/>
                          </a:solidFill>
                          <a:effectLst/>
                          <a:latin typeface="Arial" panose="020B0604020202020204" pitchFamily="34" charset="0"/>
                        </a:rPr>
                        <a:t>1,564</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rtl="0" fontAlgn="ctr"/>
                      <a:r>
                        <a:rPr lang="en-GB" sz="1100" b="0" i="0" u="none" strike="noStrike" dirty="0">
                          <a:solidFill>
                            <a:srgbClr val="000000"/>
                          </a:solidFill>
                          <a:effectLst/>
                          <a:latin typeface="Arial" panose="020B0604020202020204" pitchFamily="34" charset="0"/>
                        </a:rPr>
                        <a:t>0</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C1C0"/>
                    </a:solidFill>
                  </a:tcPr>
                </a:tc>
                <a:tc>
                  <a:txBody>
                    <a:bodyPr/>
                    <a:lstStyle/>
                    <a:p>
                      <a:pPr algn="r" rtl="0" fontAlgn="ctr"/>
                      <a:r>
                        <a:rPr lang="en-GB" sz="1100" b="0" i="0" u="none" strike="noStrike" dirty="0">
                          <a:solidFill>
                            <a:srgbClr val="000000"/>
                          </a:solidFill>
                          <a:effectLst/>
                          <a:latin typeface="Arial" panose="020B0604020202020204" pitchFamily="34" charset="0"/>
                        </a:rPr>
                        <a:t>264</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100" b="0" i="0" u="none" strike="noStrike" dirty="0">
                          <a:solidFill>
                            <a:srgbClr val="000000"/>
                          </a:solidFill>
                          <a:effectLst/>
                          <a:latin typeface="Arial" panose="020B0604020202020204" pitchFamily="34" charset="0"/>
                        </a:rPr>
                        <a:t>454</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100" b="0" i="0" u="none" strike="noStrike" dirty="0">
                          <a:solidFill>
                            <a:srgbClr val="000000"/>
                          </a:solidFill>
                          <a:effectLst/>
                          <a:latin typeface="Arial" panose="020B0604020202020204" pitchFamily="34" charset="0"/>
                        </a:rPr>
                        <a:t>30</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rtl="0" fontAlgn="ctr"/>
                      <a:r>
                        <a:rPr lang="en-GB" sz="1100" b="1" i="0" u="none" strike="noStrike" dirty="0">
                          <a:solidFill>
                            <a:srgbClr val="000000"/>
                          </a:solidFill>
                          <a:effectLst/>
                          <a:latin typeface="Arial" panose="020B0604020202020204" pitchFamily="34" charset="0"/>
                        </a:rPr>
                        <a:t>748</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37988642"/>
                  </a:ext>
                </a:extLst>
              </a:tr>
              <a:tr h="170998">
                <a:tc>
                  <a:txBody>
                    <a:bodyPr/>
                    <a:lstStyle/>
                    <a:p>
                      <a:pPr algn="l" fontAlgn="b"/>
                      <a:r>
                        <a:rPr lang="en-GB" sz="1100" b="0" i="0" u="none" strike="noStrike" dirty="0">
                          <a:solidFill>
                            <a:srgbClr val="000000"/>
                          </a:solidFill>
                          <a:effectLst/>
                          <a:latin typeface="Arial" panose="020B0604020202020204" pitchFamily="34" charset="0"/>
                        </a:rPr>
                        <a:t>Total Savings &amp; Budget Reductions in 2022/23</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1100" b="1" i="0" u="none" strike="noStrike" dirty="0">
                          <a:solidFill>
                            <a:srgbClr val="000000"/>
                          </a:solidFill>
                          <a:effectLst/>
                          <a:latin typeface="Arial" panose="020B0604020202020204" pitchFamily="34" charset="0"/>
                        </a:rPr>
                        <a:t>11,374</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1100" b="1" i="0" u="none" strike="noStrike" dirty="0">
                          <a:solidFill>
                            <a:srgbClr val="000000"/>
                          </a:solidFill>
                          <a:effectLst/>
                          <a:latin typeface="Arial" panose="020B0604020202020204" pitchFamily="34" charset="0"/>
                        </a:rPr>
                        <a:t>6,030</a:t>
                      </a:r>
                    </a:p>
                  </a:txBody>
                  <a:tcPr marL="36000" marR="360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rtl="0" fontAlgn="ctr"/>
                      <a:r>
                        <a:rPr lang="en-GB" sz="1100" b="1" i="0" u="none" strike="noStrike" dirty="0">
                          <a:solidFill>
                            <a:srgbClr val="000000"/>
                          </a:solidFill>
                          <a:effectLst/>
                          <a:latin typeface="Arial" panose="020B0604020202020204" pitchFamily="34" charset="0"/>
                        </a:rPr>
                        <a:t>0</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C1C0"/>
                    </a:solidFill>
                  </a:tcPr>
                </a:tc>
                <a:tc>
                  <a:txBody>
                    <a:bodyPr/>
                    <a:lstStyle/>
                    <a:p>
                      <a:pPr algn="r" rtl="0" fontAlgn="ctr"/>
                      <a:r>
                        <a:rPr lang="en-GB" sz="1100" b="1" i="0" u="none" strike="noStrike" dirty="0">
                          <a:solidFill>
                            <a:srgbClr val="000000"/>
                          </a:solidFill>
                          <a:effectLst/>
                          <a:latin typeface="Arial" panose="020B0604020202020204" pitchFamily="34" charset="0"/>
                        </a:rPr>
                        <a:t>978</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100" b="1" i="0" u="none" strike="noStrike" dirty="0">
                          <a:solidFill>
                            <a:srgbClr val="000000"/>
                          </a:solidFill>
                          <a:effectLst/>
                          <a:latin typeface="Arial" panose="020B0604020202020204" pitchFamily="34" charset="0"/>
                        </a:rPr>
                        <a:t>3,734</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100" b="1" i="0" u="none" strike="noStrike" dirty="0">
                          <a:solidFill>
                            <a:srgbClr val="000000"/>
                          </a:solidFill>
                          <a:effectLst/>
                          <a:latin typeface="Arial" panose="020B0604020202020204" pitchFamily="34" charset="0"/>
                        </a:rPr>
                        <a:t>666</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rtl="0" fontAlgn="ctr"/>
                      <a:r>
                        <a:rPr lang="en-GB" sz="1100" b="1" i="0" u="none" strike="noStrike" dirty="0">
                          <a:solidFill>
                            <a:srgbClr val="000000"/>
                          </a:solidFill>
                          <a:effectLst/>
                          <a:latin typeface="Arial" panose="020B0604020202020204" pitchFamily="34" charset="0"/>
                        </a:rPr>
                        <a:t>5,378</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31232282"/>
                  </a:ext>
                </a:extLst>
              </a:tr>
            </a:tbl>
          </a:graphicData>
        </a:graphic>
      </p:graphicFrame>
      <p:graphicFrame>
        <p:nvGraphicFramePr>
          <p:cNvPr id="15" name="Chart 14"/>
          <p:cNvGraphicFramePr>
            <a:graphicFrameLocks/>
          </p:cNvGraphicFramePr>
          <p:nvPr>
            <p:extLst>
              <p:ext uri="{D42A27DB-BD31-4B8C-83A1-F6EECF244321}">
                <p14:modId xmlns:p14="http://schemas.microsoft.com/office/powerpoint/2010/main" val="2900784500"/>
              </p:ext>
            </p:extLst>
          </p:nvPr>
        </p:nvGraphicFramePr>
        <p:xfrm>
          <a:off x="-468560" y="2099840"/>
          <a:ext cx="4217337" cy="3583364"/>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15"/>
          <p:cNvSpPr/>
          <p:nvPr/>
        </p:nvSpPr>
        <p:spPr>
          <a:xfrm>
            <a:off x="3203848" y="2460361"/>
            <a:ext cx="5727456" cy="3447098"/>
          </a:xfrm>
          <a:prstGeom prst="rect">
            <a:avLst/>
          </a:prstGeom>
        </p:spPr>
        <p:txBody>
          <a:bodyPr wrap="square">
            <a:spAutoFit/>
          </a:bodyPr>
          <a:lstStyle/>
          <a:p>
            <a:pPr marL="7938" algn="just">
              <a:spcBef>
                <a:spcPts val="600"/>
              </a:spcBef>
            </a:pPr>
            <a:r>
              <a:rPr lang="en-US" sz="1100" b="1" dirty="0" smtClean="0">
                <a:latin typeface="Arial" pitchFamily="34" charset="0"/>
                <a:cs typeface="Arial" pitchFamily="34" charset="0"/>
              </a:rPr>
              <a:t>SAVINGS PROGRESS</a:t>
            </a:r>
          </a:p>
          <a:p>
            <a:pPr marL="7938" algn="just">
              <a:spcBef>
                <a:spcPts val="600"/>
              </a:spcBef>
            </a:pPr>
            <a:r>
              <a:rPr lang="en-US" sz="1100" dirty="0" smtClean="0">
                <a:latin typeface="Arial" pitchFamily="34" charset="0"/>
                <a:cs typeface="Arial" pitchFamily="34" charset="0"/>
              </a:rPr>
              <a:t>The 2022/23 Budget Report, approved by Full Council on</a:t>
            </a:r>
            <a:r>
              <a:rPr lang="en-US" sz="1100" dirty="0" smtClean="0">
                <a:solidFill>
                  <a:schemeClr val="tx1"/>
                </a:solidFill>
                <a:latin typeface="Arial" pitchFamily="34" charset="0"/>
                <a:cs typeface="Arial" pitchFamily="34" charset="0"/>
              </a:rPr>
              <a:t> 22 February 2022, </a:t>
            </a:r>
            <a:r>
              <a:rPr lang="en-US" sz="1100" dirty="0" smtClean="0">
                <a:latin typeface="Arial" pitchFamily="34" charset="0"/>
                <a:cs typeface="Arial" pitchFamily="34" charset="0"/>
              </a:rPr>
              <a:t>included savings targets in respect of a vacancy factor and savings to be delivered by management. Total savings to be delivered by management reflected in Council budgets is £11,374. Of that total £2,497k are agreed budget reductions that have not resulted in a change to our service delivery, these savings are expected to be achieved. £6,565k are new savings for 2022/23 and £2,312k are savings from 2021/22 which were not delivered. These savings </a:t>
            </a:r>
            <a:r>
              <a:rPr lang="en-US" sz="1100" dirty="0">
                <a:latin typeface="Arial" pitchFamily="34" charset="0"/>
                <a:cs typeface="Arial" pitchFamily="34" charset="0"/>
              </a:rPr>
              <a:t>will impact service delivery </a:t>
            </a:r>
            <a:r>
              <a:rPr lang="en-US" sz="1100" dirty="0" smtClean="0">
                <a:latin typeface="Arial" pitchFamily="34" charset="0"/>
                <a:cs typeface="Arial" pitchFamily="34" charset="0"/>
              </a:rPr>
              <a:t>and are </a:t>
            </a:r>
            <a:r>
              <a:rPr lang="en-US" sz="1100" dirty="0">
                <a:latin typeface="Arial" pitchFamily="34" charset="0"/>
                <a:cs typeface="Arial" pitchFamily="34" charset="0"/>
              </a:rPr>
              <a:t>subject to </a:t>
            </a:r>
            <a:r>
              <a:rPr lang="en-US" sz="1100" dirty="0" smtClean="0">
                <a:latin typeface="Arial" pitchFamily="34" charset="0"/>
                <a:cs typeface="Arial" pitchFamily="34" charset="0"/>
              </a:rPr>
              <a:t>additional </a:t>
            </a:r>
            <a:r>
              <a:rPr lang="en-US" sz="1100" dirty="0">
                <a:latin typeface="Arial" pitchFamily="34" charset="0"/>
                <a:cs typeface="Arial" pitchFamily="34" charset="0"/>
              </a:rPr>
              <a:t>monitoring throughout the year</a:t>
            </a:r>
            <a:r>
              <a:rPr lang="en-US" sz="1100" dirty="0" smtClean="0">
                <a:latin typeface="Arial" pitchFamily="34" charset="0"/>
                <a:cs typeface="Arial" pitchFamily="34" charset="0"/>
              </a:rPr>
              <a:t>.</a:t>
            </a:r>
          </a:p>
          <a:p>
            <a:pPr marL="7938" algn="just">
              <a:spcBef>
                <a:spcPts val="600"/>
              </a:spcBef>
            </a:pPr>
            <a:r>
              <a:rPr lang="en-US" sz="1100" dirty="0" smtClean="0">
                <a:latin typeface="Arial" pitchFamily="34" charset="0"/>
                <a:cs typeface="Arial" pitchFamily="34" charset="0"/>
              </a:rPr>
              <a:t>We are expecting to not deliver £6,030k against the overall savings target of £11,374k set in the Budget Report. Mitigating actions need to be put forward and actioned for the Council to deliver on it’s savings targets and a balanced budget.</a:t>
            </a:r>
          </a:p>
          <a:p>
            <a:pPr marL="7938" algn="just">
              <a:spcBef>
                <a:spcPts val="600"/>
              </a:spcBef>
            </a:pPr>
            <a:endParaRPr lang="en-US" sz="1100" dirty="0" smtClean="0">
              <a:latin typeface="Arial" pitchFamily="34" charset="0"/>
              <a:cs typeface="Arial" pitchFamily="34" charset="0"/>
            </a:endParaRPr>
          </a:p>
          <a:p>
            <a:pPr marL="7938" algn="just">
              <a:spcBef>
                <a:spcPts val="600"/>
              </a:spcBef>
            </a:pPr>
            <a:r>
              <a:rPr lang="en-US" sz="1100" b="1" dirty="0" smtClean="0">
                <a:latin typeface="Arial" pitchFamily="34" charset="0"/>
                <a:cs typeface="Arial" pitchFamily="34" charset="0"/>
              </a:rPr>
              <a:t>Vacancy Factor - </a:t>
            </a:r>
            <a:r>
              <a:rPr lang="en-US" sz="1100" dirty="0" smtClean="0">
                <a:latin typeface="Arial" pitchFamily="34" charset="0"/>
                <a:cs typeface="Arial" pitchFamily="34" charset="0"/>
              </a:rPr>
              <a:t>The total vacancy factor for the year is £4,933k.  As at the end of period </a:t>
            </a:r>
            <a:r>
              <a:rPr lang="en-US" sz="1100" dirty="0">
                <a:latin typeface="Arial" pitchFamily="34" charset="0"/>
                <a:cs typeface="Arial" pitchFamily="34" charset="0"/>
              </a:rPr>
              <a:t>3</a:t>
            </a:r>
            <a:r>
              <a:rPr lang="en-US" sz="1100" dirty="0" smtClean="0">
                <a:latin typeface="Arial" pitchFamily="34" charset="0"/>
                <a:cs typeface="Arial" pitchFamily="34" charset="0"/>
              </a:rPr>
              <a:t>, forecast underspends relating to vacant posts were </a:t>
            </a:r>
            <a:r>
              <a:rPr lang="en-US" sz="1100" dirty="0" smtClean="0">
                <a:solidFill>
                  <a:schemeClr val="tx1"/>
                </a:solidFill>
                <a:latin typeface="Arial" pitchFamily="34" charset="0"/>
                <a:cs typeface="Arial" pitchFamily="34" charset="0"/>
              </a:rPr>
              <a:t>£5,182k</a:t>
            </a:r>
            <a:r>
              <a:rPr lang="en-US" sz="1100" dirty="0" smtClean="0">
                <a:latin typeface="Arial" pitchFamily="34" charset="0"/>
                <a:cs typeface="Arial" pitchFamily="34" charset="0"/>
              </a:rPr>
              <a:t>, however a number of these are being covered by agency staff which across the council is forecast to be (£5,216k) overspent. This gives a net forecast overspend across the council of £34k on employee costs</a:t>
            </a:r>
            <a:r>
              <a:rPr lang="en-US" sz="1100" dirty="0">
                <a:latin typeface="Arial" pitchFamily="34" charset="0"/>
                <a:cs typeface="Arial" pitchFamily="34" charset="0"/>
              </a:rPr>
              <a:t>.</a:t>
            </a:r>
            <a:endParaRPr lang="en-US" sz="1100" dirty="0" smtClean="0">
              <a:latin typeface="Arial" pitchFamily="34" charset="0"/>
              <a:cs typeface="Arial" pitchFamily="34" charset="0"/>
            </a:endParaRPr>
          </a:p>
        </p:txBody>
      </p:sp>
    </p:spTree>
    <p:extLst>
      <p:ext uri="{BB962C8B-B14F-4D97-AF65-F5344CB8AC3E}">
        <p14:creationId xmlns:p14="http://schemas.microsoft.com/office/powerpoint/2010/main" val="205062627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Population Health</a:t>
            </a:r>
            <a:endParaRPr lang="en-GB" altLang="en-US" sz="2400" b="1" dirty="0">
              <a:solidFill>
                <a:srgbClr val="FFFFFF"/>
              </a:solidFill>
            </a:endParaRP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20</a:t>
            </a:fld>
            <a:endParaRPr lang="en-US" altLang="en-US"/>
          </a:p>
        </p:txBody>
      </p:sp>
      <p:sp>
        <p:nvSpPr>
          <p:cNvPr id="9" name="TextBox 8"/>
          <p:cNvSpPr txBox="1"/>
          <p:nvPr/>
        </p:nvSpPr>
        <p:spPr>
          <a:xfrm>
            <a:off x="192723" y="679996"/>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SAVINGS</a:t>
            </a:r>
            <a:endParaRPr lang="en-GB" sz="1100" b="1" dirty="0">
              <a:latin typeface="Arial" pitchFamily="34" charset="0"/>
              <a:cs typeface="Arial" pitchFamily="34" charset="0"/>
            </a:endParaRPr>
          </a:p>
        </p:txBody>
      </p:sp>
      <p:sp>
        <p:nvSpPr>
          <p:cNvPr id="8" name="Oval 7"/>
          <p:cNvSpPr/>
          <p:nvPr/>
        </p:nvSpPr>
        <p:spPr bwMode="auto">
          <a:xfrm>
            <a:off x="2627784" y="27583"/>
            <a:ext cx="392642" cy="432792"/>
          </a:xfrm>
          <a:prstGeom prst="ellipse">
            <a:avLst/>
          </a:prstGeom>
          <a:solidFill>
            <a:srgbClr val="00B05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400" b="1" dirty="0" smtClean="0">
                <a:latin typeface="Arial" pitchFamily="34" charset="0"/>
                <a:ea typeface="Calibri" pitchFamily="-101" charset="0"/>
                <a:cs typeface="Arial" pitchFamily="34" charset="0"/>
                <a:sym typeface="Calibri" pitchFamily="-101" charset="0"/>
              </a:rPr>
              <a:t>G</a:t>
            </a:r>
            <a:endParaRPr lang="en-GB" sz="1400" b="1" dirty="0">
              <a:latin typeface="Arial" pitchFamily="34" charset="0"/>
              <a:ea typeface="Calibri" pitchFamily="-101" charset="0"/>
              <a:cs typeface="Arial" pitchFamily="34" charset="0"/>
              <a:sym typeface="Calibri" pitchFamily="-101"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5831689"/>
              </p:ext>
            </p:extLst>
          </p:nvPr>
        </p:nvGraphicFramePr>
        <p:xfrm>
          <a:off x="327023" y="1199563"/>
          <a:ext cx="8229602" cy="2108400"/>
        </p:xfrm>
        <a:graphic>
          <a:graphicData uri="http://schemas.openxmlformats.org/drawingml/2006/table">
            <a:tbl>
              <a:tblPr/>
              <a:tblGrid>
                <a:gridCol w="2869143">
                  <a:extLst>
                    <a:ext uri="{9D8B030D-6E8A-4147-A177-3AD203B41FA5}">
                      <a16:colId xmlns:a16="http://schemas.microsoft.com/office/drawing/2014/main" val="2708426741"/>
                    </a:ext>
                  </a:extLst>
                </a:gridCol>
                <a:gridCol w="814695">
                  <a:extLst>
                    <a:ext uri="{9D8B030D-6E8A-4147-A177-3AD203B41FA5}">
                      <a16:colId xmlns:a16="http://schemas.microsoft.com/office/drawing/2014/main" val="1959605068"/>
                    </a:ext>
                  </a:extLst>
                </a:gridCol>
                <a:gridCol w="802888">
                  <a:extLst>
                    <a:ext uri="{9D8B030D-6E8A-4147-A177-3AD203B41FA5}">
                      <a16:colId xmlns:a16="http://schemas.microsoft.com/office/drawing/2014/main" val="2489322060"/>
                    </a:ext>
                  </a:extLst>
                </a:gridCol>
                <a:gridCol w="734997">
                  <a:extLst>
                    <a:ext uri="{9D8B030D-6E8A-4147-A177-3AD203B41FA5}">
                      <a16:colId xmlns:a16="http://schemas.microsoft.com/office/drawing/2014/main" val="1759304836"/>
                    </a:ext>
                  </a:extLst>
                </a:gridCol>
                <a:gridCol w="734997">
                  <a:extLst>
                    <a:ext uri="{9D8B030D-6E8A-4147-A177-3AD203B41FA5}">
                      <a16:colId xmlns:a16="http://schemas.microsoft.com/office/drawing/2014/main" val="1220491542"/>
                    </a:ext>
                  </a:extLst>
                </a:gridCol>
                <a:gridCol w="734997">
                  <a:extLst>
                    <a:ext uri="{9D8B030D-6E8A-4147-A177-3AD203B41FA5}">
                      <a16:colId xmlns:a16="http://schemas.microsoft.com/office/drawing/2014/main" val="4072904022"/>
                    </a:ext>
                  </a:extLst>
                </a:gridCol>
                <a:gridCol w="734997">
                  <a:extLst>
                    <a:ext uri="{9D8B030D-6E8A-4147-A177-3AD203B41FA5}">
                      <a16:colId xmlns:a16="http://schemas.microsoft.com/office/drawing/2014/main" val="147040418"/>
                    </a:ext>
                  </a:extLst>
                </a:gridCol>
                <a:gridCol w="802888">
                  <a:extLst>
                    <a:ext uri="{9D8B030D-6E8A-4147-A177-3AD203B41FA5}">
                      <a16:colId xmlns:a16="http://schemas.microsoft.com/office/drawing/2014/main" val="3399453854"/>
                    </a:ext>
                  </a:extLst>
                </a:gridCol>
              </a:tblGrid>
              <a:tr h="886810">
                <a:tc>
                  <a:txBody>
                    <a:bodyPr/>
                    <a:lstStyle/>
                    <a:p>
                      <a:pPr algn="ctr" fontAlgn="ctr"/>
                      <a:r>
                        <a:rPr lang="en-GB" sz="1100" b="1" i="0" u="none" strike="noStrike" dirty="0">
                          <a:solidFill>
                            <a:srgbClr val="000000"/>
                          </a:solidFill>
                          <a:effectLst/>
                          <a:latin typeface="Arial" panose="020B0604020202020204" pitchFamily="34" charset="0"/>
                        </a:rPr>
                        <a:t>Scheme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Savings Target 22/23</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Not expected to be delivered </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Red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Amber</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Green</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Achieved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Total</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715099717"/>
                  </a:ext>
                </a:extLst>
              </a:tr>
              <a:tr h="177362">
                <a:tc>
                  <a:txBody>
                    <a:bodyPr/>
                    <a:lstStyle/>
                    <a:p>
                      <a:pPr algn="l" rtl="0" fontAlgn="t"/>
                      <a:r>
                        <a:rPr lang="en-GB" sz="1100" b="0" i="0" u="none" strike="noStrike">
                          <a:solidFill>
                            <a:srgbClr val="000000"/>
                          </a:solidFill>
                          <a:effectLst/>
                          <a:latin typeface="Arial" panose="020B0604020202020204" pitchFamily="34" charset="0"/>
                        </a:rPr>
                        <a:t>Health Improvement Recommissioning</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93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70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23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93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164209271"/>
                  </a:ext>
                </a:extLst>
              </a:tr>
              <a:tr h="177362">
                <a:tc>
                  <a:txBody>
                    <a:bodyPr/>
                    <a:lstStyle/>
                    <a:p>
                      <a:pPr algn="l" rtl="0" fontAlgn="t"/>
                      <a:r>
                        <a:rPr lang="en-GB" sz="1100" b="0" i="0" u="none" strike="noStrike">
                          <a:solidFill>
                            <a:srgbClr val="000000"/>
                          </a:solidFill>
                          <a:effectLst/>
                          <a:latin typeface="Arial" panose="020B0604020202020204" pitchFamily="34" charset="0"/>
                        </a:rPr>
                        <a:t>Review of NHS Commissioned Contracts</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500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375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125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500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158067585"/>
                  </a:ext>
                </a:extLst>
              </a:tr>
              <a:tr h="177362">
                <a:tc>
                  <a:txBody>
                    <a:bodyPr/>
                    <a:lstStyle/>
                    <a:p>
                      <a:pPr algn="l" rtl="0" fontAlgn="t"/>
                      <a:r>
                        <a:rPr lang="en-GB" sz="1100" b="0" i="0" u="none" strike="noStrike" dirty="0">
                          <a:solidFill>
                            <a:srgbClr val="000000"/>
                          </a:solidFill>
                          <a:effectLst/>
                          <a:latin typeface="Arial" panose="020B0604020202020204" pitchFamily="34" charset="0"/>
                        </a:rPr>
                        <a:t>Population Health Staffing changes</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12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450355873"/>
                  </a:ext>
                </a:extLst>
              </a:tr>
              <a:tr h="177362">
                <a:tc>
                  <a:txBody>
                    <a:bodyPr/>
                    <a:lstStyle/>
                    <a:p>
                      <a:pPr algn="l" rtl="0" fontAlgn="t"/>
                      <a:r>
                        <a:rPr lang="en-GB" sz="1100" b="0" i="0" u="none" strike="noStrike">
                          <a:solidFill>
                            <a:srgbClr val="000000"/>
                          </a:solidFill>
                          <a:effectLst/>
                          <a:latin typeface="Arial" panose="020B0604020202020204" pitchFamily="34" charset="0"/>
                        </a:rPr>
                        <a:t>Review of all commissioned contracts</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40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10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40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02158339"/>
                  </a:ext>
                </a:extLst>
              </a:tr>
              <a:tr h="177362">
                <a:tc>
                  <a:txBody>
                    <a:bodyPr/>
                    <a:lstStyle/>
                    <a:p>
                      <a:pPr algn="ctr" fontAlgn="ctr"/>
                      <a:r>
                        <a:rPr lang="en-GB" sz="1100" b="1" i="0" u="none" strike="noStrike">
                          <a:solidFill>
                            <a:srgbClr val="000000"/>
                          </a:solidFill>
                          <a:effectLst/>
                          <a:latin typeface="Arial" panose="020B0604020202020204" pitchFamily="34" charset="0"/>
                        </a:rPr>
                        <a:t>Total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645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484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161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645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91484974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99889206"/>
              </p:ext>
            </p:extLst>
          </p:nvPr>
        </p:nvGraphicFramePr>
        <p:xfrm>
          <a:off x="327023" y="4227806"/>
          <a:ext cx="8229602" cy="1389480"/>
        </p:xfrm>
        <a:graphic>
          <a:graphicData uri="http://schemas.openxmlformats.org/drawingml/2006/table">
            <a:tbl>
              <a:tblPr/>
              <a:tblGrid>
                <a:gridCol w="2617530">
                  <a:extLst>
                    <a:ext uri="{9D8B030D-6E8A-4147-A177-3AD203B41FA5}">
                      <a16:colId xmlns:a16="http://schemas.microsoft.com/office/drawing/2014/main" val="2058727000"/>
                    </a:ext>
                  </a:extLst>
                </a:gridCol>
                <a:gridCol w="732478">
                  <a:extLst>
                    <a:ext uri="{9D8B030D-6E8A-4147-A177-3AD203B41FA5}">
                      <a16:colId xmlns:a16="http://schemas.microsoft.com/office/drawing/2014/main" val="2402353726"/>
                    </a:ext>
                  </a:extLst>
                </a:gridCol>
                <a:gridCol w="732478">
                  <a:extLst>
                    <a:ext uri="{9D8B030D-6E8A-4147-A177-3AD203B41FA5}">
                      <a16:colId xmlns:a16="http://schemas.microsoft.com/office/drawing/2014/main" val="3509816046"/>
                    </a:ext>
                  </a:extLst>
                </a:gridCol>
                <a:gridCol w="732478">
                  <a:extLst>
                    <a:ext uri="{9D8B030D-6E8A-4147-A177-3AD203B41FA5}">
                      <a16:colId xmlns:a16="http://schemas.microsoft.com/office/drawing/2014/main" val="3626725953"/>
                    </a:ext>
                  </a:extLst>
                </a:gridCol>
                <a:gridCol w="670540">
                  <a:extLst>
                    <a:ext uri="{9D8B030D-6E8A-4147-A177-3AD203B41FA5}">
                      <a16:colId xmlns:a16="http://schemas.microsoft.com/office/drawing/2014/main" val="298102177"/>
                    </a:ext>
                  </a:extLst>
                </a:gridCol>
                <a:gridCol w="670540">
                  <a:extLst>
                    <a:ext uri="{9D8B030D-6E8A-4147-A177-3AD203B41FA5}">
                      <a16:colId xmlns:a16="http://schemas.microsoft.com/office/drawing/2014/main" val="1447627247"/>
                    </a:ext>
                  </a:extLst>
                </a:gridCol>
                <a:gridCol w="670540">
                  <a:extLst>
                    <a:ext uri="{9D8B030D-6E8A-4147-A177-3AD203B41FA5}">
                      <a16:colId xmlns:a16="http://schemas.microsoft.com/office/drawing/2014/main" val="3596579625"/>
                    </a:ext>
                  </a:extLst>
                </a:gridCol>
                <a:gridCol w="670540">
                  <a:extLst>
                    <a:ext uri="{9D8B030D-6E8A-4147-A177-3AD203B41FA5}">
                      <a16:colId xmlns:a16="http://schemas.microsoft.com/office/drawing/2014/main" val="1618451793"/>
                    </a:ext>
                  </a:extLst>
                </a:gridCol>
                <a:gridCol w="732478">
                  <a:extLst>
                    <a:ext uri="{9D8B030D-6E8A-4147-A177-3AD203B41FA5}">
                      <a16:colId xmlns:a16="http://schemas.microsoft.com/office/drawing/2014/main" val="4134111571"/>
                    </a:ext>
                  </a:extLst>
                </a:gridCol>
              </a:tblGrid>
              <a:tr h="833206">
                <a:tc>
                  <a:txBody>
                    <a:bodyPr/>
                    <a:lstStyle/>
                    <a:p>
                      <a:pPr algn="ctr" fontAlgn="ctr"/>
                      <a:r>
                        <a:rPr lang="en-GB" sz="1100" b="1" i="0" u="none" strike="noStrike" dirty="0">
                          <a:solidFill>
                            <a:srgbClr val="000000"/>
                          </a:solidFill>
                          <a:effectLst/>
                          <a:latin typeface="Arial" panose="020B0604020202020204" pitchFamily="34" charset="0"/>
                        </a:rPr>
                        <a:t>Scheme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Total savings achieved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Forecast savings to be achieved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Not expected to be delivered </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Red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Amber</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Green</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Achieved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Total</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181581124"/>
                  </a:ext>
                </a:extLst>
              </a:tr>
              <a:tr h="161788">
                <a:tc>
                  <a:txBody>
                    <a:bodyPr/>
                    <a:lstStyle/>
                    <a:p>
                      <a:pPr algn="l" fontAlgn="t"/>
                      <a:r>
                        <a:rPr lang="en-GB" sz="1100" b="0" i="0" u="none" strike="noStrike">
                          <a:solidFill>
                            <a:srgbClr val="000000"/>
                          </a:solidFill>
                          <a:effectLst/>
                          <a:latin typeface="Arial" panose="020B0604020202020204" pitchFamily="34" charset="0"/>
                        </a:rPr>
                        <a:t>Health Improvement Recommissioning</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93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93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93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941782114"/>
                  </a:ext>
                </a:extLst>
              </a:tr>
              <a:tr h="161788">
                <a:tc>
                  <a:txBody>
                    <a:bodyPr/>
                    <a:lstStyle/>
                    <a:p>
                      <a:pPr algn="ctr" fontAlgn="ctr"/>
                      <a:r>
                        <a:rPr lang="en-GB" sz="1100" b="1" i="0" u="none" strike="noStrike">
                          <a:solidFill>
                            <a:srgbClr val="000000"/>
                          </a:solidFill>
                          <a:effectLst/>
                          <a:latin typeface="Arial" panose="020B0604020202020204" pitchFamily="34" charset="0"/>
                        </a:rPr>
                        <a:t>Total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93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93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93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536004157"/>
                  </a:ext>
                </a:extLst>
              </a:tr>
            </a:tbl>
          </a:graphicData>
        </a:graphic>
      </p:graphicFrame>
      <p:pic>
        <p:nvPicPr>
          <p:cNvPr id="10" name="Picture 9"/>
          <p:cNvPicPr>
            <a:picLocks noChangeAspect="1"/>
          </p:cNvPicPr>
          <p:nvPr/>
        </p:nvPicPr>
        <p:blipFill>
          <a:blip r:embed="rId3"/>
          <a:stretch>
            <a:fillRect/>
          </a:stretch>
        </p:blipFill>
        <p:spPr>
          <a:xfrm>
            <a:off x="213882" y="3713514"/>
            <a:ext cx="8571719" cy="304826"/>
          </a:xfrm>
          <a:prstGeom prst="rect">
            <a:avLst/>
          </a:prstGeom>
        </p:spPr>
      </p:pic>
    </p:spTree>
    <p:extLst>
      <p:ext uri="{BB962C8B-B14F-4D97-AF65-F5344CB8AC3E}">
        <p14:creationId xmlns:p14="http://schemas.microsoft.com/office/powerpoint/2010/main" val="287323237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21</a:t>
            </a:fld>
            <a:endParaRPr lang="en-US" altLang="en-US" dirty="0"/>
          </a:p>
        </p:txBody>
      </p:sp>
      <p:sp>
        <p:nvSpPr>
          <p:cNvPr id="7" name="Rectangle 7"/>
          <p:cNvSpPr>
            <a:spLocks noChangeArrowheads="1"/>
          </p:cNvSpPr>
          <p:nvPr/>
        </p:nvSpPr>
        <p:spPr bwMode="auto">
          <a:xfrm>
            <a:off x="-6734" y="0"/>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Quality And Safeguarding</a:t>
            </a:r>
            <a:endParaRPr lang="en-GB" altLang="en-US" sz="2400" b="1" dirty="0">
              <a:solidFill>
                <a:srgbClr val="FFFFFF"/>
              </a:solidFill>
            </a:endParaRPr>
          </a:p>
        </p:txBody>
      </p:sp>
      <p:sp>
        <p:nvSpPr>
          <p:cNvPr id="8" name="Oval 7"/>
          <p:cNvSpPr/>
          <p:nvPr/>
        </p:nvSpPr>
        <p:spPr bwMode="auto">
          <a:xfrm>
            <a:off x="3551449" y="27583"/>
            <a:ext cx="392642" cy="432792"/>
          </a:xfrm>
          <a:prstGeom prst="ellipse">
            <a:avLst/>
          </a:prstGeom>
          <a:solidFill>
            <a:srgbClr val="00B05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400" b="1" dirty="0" smtClean="0">
                <a:latin typeface="Arial" pitchFamily="34" charset="0"/>
                <a:ea typeface="Calibri" pitchFamily="-101" charset="0"/>
                <a:cs typeface="Arial" pitchFamily="34" charset="0"/>
                <a:sym typeface="Calibri" pitchFamily="-101" charset="0"/>
              </a:rPr>
              <a:t>G</a:t>
            </a:r>
            <a:endParaRPr lang="en-GB" sz="1400" b="1" dirty="0">
              <a:latin typeface="Arial" pitchFamily="34" charset="0"/>
              <a:ea typeface="Calibri" pitchFamily="-101" charset="0"/>
              <a:cs typeface="Arial" pitchFamily="34" charset="0"/>
              <a:sym typeface="Calibri" pitchFamily="-101" charset="0"/>
            </a:endParaRPr>
          </a:p>
        </p:txBody>
      </p:sp>
      <p:sp>
        <p:nvSpPr>
          <p:cNvPr id="10" name="TextBox 9"/>
          <p:cNvSpPr txBox="1"/>
          <p:nvPr/>
        </p:nvSpPr>
        <p:spPr>
          <a:xfrm>
            <a:off x="284129" y="2114377"/>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569732605"/>
              </p:ext>
            </p:extLst>
          </p:nvPr>
        </p:nvGraphicFramePr>
        <p:xfrm>
          <a:off x="343865" y="2561323"/>
          <a:ext cx="8390356" cy="2582064"/>
        </p:xfrm>
        <a:graphic>
          <a:graphicData uri="http://schemas.openxmlformats.org/drawingml/2006/table">
            <a:tbl>
              <a:tblPr/>
              <a:tblGrid>
                <a:gridCol w="8390356">
                  <a:extLst>
                    <a:ext uri="{9D8B030D-6E8A-4147-A177-3AD203B41FA5}">
                      <a16:colId xmlns:a16="http://schemas.microsoft.com/office/drawing/2014/main" val="20000"/>
                    </a:ext>
                  </a:extLst>
                </a:gridCol>
              </a:tblGrid>
              <a:tr h="2582064">
                <a:tc>
                  <a:txBody>
                    <a:bodyPr/>
                    <a:lstStyle/>
                    <a:p>
                      <a:pPr marL="0" marR="0" indent="0" algn="l" defTabSz="455868" rtl="0" eaLnBrk="1" fontAlgn="ctr" latinLnBrk="0" hangingPunct="1">
                        <a:lnSpc>
                          <a:spcPct val="100000"/>
                        </a:lnSpc>
                        <a:spcBef>
                          <a:spcPts val="0"/>
                        </a:spcBef>
                        <a:spcAft>
                          <a:spcPts val="0"/>
                        </a:spcAft>
                        <a:buClrTx/>
                        <a:buSzTx/>
                        <a:buFontTx/>
                        <a:buNone/>
                        <a:tabLst/>
                        <a:defRPr/>
                      </a:pPr>
                      <a:r>
                        <a:rPr lang="en-GB" sz="1100" b="1" dirty="0" smtClean="0">
                          <a:latin typeface="Arial" pitchFamily="34" charset="0"/>
                          <a:cs typeface="Arial" pitchFamily="34" charset="0"/>
                        </a:rPr>
                        <a:t>The net variance reflects a number of underspends and pressures including:</a:t>
                      </a:r>
                    </a:p>
                    <a:p>
                      <a:pPr marL="0" marR="0" indent="0" algn="l" defTabSz="455868" rtl="0" eaLnBrk="1" fontAlgn="ctr" latinLnBrk="0" hangingPunct="1">
                        <a:lnSpc>
                          <a:spcPct val="100000"/>
                        </a:lnSpc>
                        <a:spcBef>
                          <a:spcPts val="0"/>
                        </a:spcBef>
                        <a:spcAft>
                          <a:spcPts val="0"/>
                        </a:spcAft>
                        <a:buClrTx/>
                        <a:buSzTx/>
                        <a:buFontTx/>
                        <a:buNone/>
                        <a:tabLst/>
                        <a:defRPr/>
                      </a:pPr>
                      <a:endParaRPr lang="en-GB" sz="1100" b="1" i="0" u="none" strike="noStrike" dirty="0" smtClean="0">
                        <a:solidFill>
                          <a:srgbClr val="000000"/>
                        </a:solidFill>
                        <a:effectLst/>
                        <a:latin typeface="Arial"/>
                      </a:endParaRPr>
                    </a:p>
                    <a:p>
                      <a:pPr algn="l" rtl="0" fontAlgn="ctr"/>
                      <a:r>
                        <a:rPr lang="en-GB" sz="1100" b="1" i="0" u="none" strike="noStrike" dirty="0" smtClean="0">
                          <a:solidFill>
                            <a:srgbClr val="000000"/>
                          </a:solidFill>
                          <a:effectLst/>
                          <a:latin typeface="Arial"/>
                        </a:rPr>
                        <a:t>Underspends:</a:t>
                      </a:r>
                    </a:p>
                    <a:p>
                      <a:pPr marL="171450" indent="-171450" algn="l" rtl="0" fontAlgn="ctr">
                        <a:buFont typeface="Arial" panose="020B0604020202020204" pitchFamily="34" charset="0"/>
                        <a:buChar char="•"/>
                      </a:pPr>
                      <a:r>
                        <a:rPr lang="en-GB" sz="1100" b="1" i="0" u="none" strike="noStrike" dirty="0" smtClean="0">
                          <a:solidFill>
                            <a:srgbClr val="000000"/>
                          </a:solidFill>
                          <a:effectLst/>
                          <a:latin typeface="Arial"/>
                        </a:rPr>
                        <a:t>£61k</a:t>
                      </a:r>
                      <a:r>
                        <a:rPr lang="en-GB" sz="1100" b="0" i="0" u="none" strike="noStrike" baseline="0" dirty="0" smtClean="0">
                          <a:solidFill>
                            <a:srgbClr val="000000"/>
                          </a:solidFill>
                          <a:effectLst/>
                          <a:latin typeface="Arial"/>
                        </a:rPr>
                        <a:t> </a:t>
                      </a:r>
                      <a:r>
                        <a:rPr lang="en-GB" sz="1100" b="0" i="0" u="none" strike="noStrike" dirty="0" smtClean="0">
                          <a:solidFill>
                            <a:srgbClr val="000000"/>
                          </a:solidFill>
                          <a:effectLst/>
                          <a:latin typeface="Arial"/>
                        </a:rPr>
                        <a:t>Employees - underspend mainly due to a part year vacant post and changes to staffing following service redesign, partly offset by (£14k) vacancy factor.</a:t>
                      </a:r>
                    </a:p>
                    <a:p>
                      <a:pPr marL="171450" indent="-171450" algn="l" rtl="0" fontAlgn="ctr">
                        <a:buFont typeface="Arial" panose="020B0604020202020204" pitchFamily="34" charset="0"/>
                        <a:buChar char="•"/>
                      </a:pPr>
                      <a:endParaRPr lang="en-GB" sz="1100" b="0" i="0" u="none" strike="noStrike" dirty="0" smtClean="0">
                        <a:solidFill>
                          <a:srgbClr val="000000"/>
                        </a:solidFill>
                        <a:effectLst/>
                        <a:latin typeface="Arial"/>
                      </a:endParaRPr>
                    </a:p>
                    <a:p>
                      <a:pPr marL="171450" indent="-171450" algn="l" rtl="0" fontAlgn="ctr">
                        <a:buFont typeface="Arial" panose="020B0604020202020204" pitchFamily="34" charset="0"/>
                        <a:buChar char="•"/>
                      </a:pPr>
                      <a:r>
                        <a:rPr lang="en-GB" sz="1100" b="1" i="0" u="none" strike="noStrike" dirty="0" smtClean="0">
                          <a:solidFill>
                            <a:srgbClr val="000000"/>
                          </a:solidFill>
                          <a:effectLst/>
                          <a:latin typeface="Arial"/>
                        </a:rPr>
                        <a:t>£8k  </a:t>
                      </a:r>
                      <a:r>
                        <a:rPr lang="en-GB" sz="1100" b="0" i="0" u="none" strike="noStrike" dirty="0" smtClean="0">
                          <a:solidFill>
                            <a:srgbClr val="000000"/>
                          </a:solidFill>
                          <a:effectLst/>
                          <a:latin typeface="Arial"/>
                        </a:rPr>
                        <a:t>Other Income - Additional unbudgeted income, £0.9k from other partners NPS / Jigsaw and £7.4k Health Income.</a:t>
                      </a:r>
                      <a:r>
                        <a:rPr lang="en-GB" sz="1100" b="0" i="0" u="none" strike="noStrike" dirty="0" smtClean="0">
                          <a:solidFill>
                            <a:schemeClr val="tx1"/>
                          </a:solidFill>
                          <a:effectLst/>
                          <a:latin typeface="Arial"/>
                        </a:rPr>
                        <a:t>	</a:t>
                      </a:r>
                    </a:p>
                    <a:p>
                      <a:pPr marL="171450" indent="-171450" algn="l" rtl="0" fontAlgn="ctr">
                        <a:buFont typeface="Arial" panose="020B0604020202020204" pitchFamily="34" charset="0"/>
                        <a:buChar char="•"/>
                      </a:pPr>
                      <a:endParaRPr lang="en-GB" sz="1100" b="0" i="0" u="none" strike="noStrike" dirty="0" smtClean="0">
                        <a:solidFill>
                          <a:schemeClr val="tx1"/>
                        </a:solidFill>
                        <a:effectLst/>
                        <a:latin typeface="Arial"/>
                      </a:endParaRPr>
                    </a:p>
                    <a:p>
                      <a:pPr marL="171450" indent="-171450" algn="l" rtl="0" fontAlgn="ctr">
                        <a:buFont typeface="Arial" panose="020B0604020202020204" pitchFamily="34" charset="0"/>
                        <a:buChar char="•"/>
                      </a:pPr>
                      <a:endParaRPr lang="en-GB" sz="1100" b="0" i="0" u="none" strike="noStrike" dirty="0" smtClean="0">
                        <a:solidFill>
                          <a:schemeClr val="tx1"/>
                        </a:solidFill>
                        <a:effectLst/>
                        <a:latin typeface="Arial"/>
                      </a:endParaRPr>
                    </a:p>
                    <a:p>
                      <a:pPr marL="0" indent="0" algn="l" rtl="0" fontAlgn="ctr">
                        <a:buFont typeface="Arial" panose="020B0604020202020204" pitchFamily="34" charset="0"/>
                        <a:buNone/>
                      </a:pPr>
                      <a:r>
                        <a:rPr lang="en-GB" sz="1100" b="1" i="0" u="none" strike="noStrike" dirty="0" smtClean="0">
                          <a:solidFill>
                            <a:schemeClr val="tx1"/>
                          </a:solidFill>
                          <a:effectLst/>
                          <a:latin typeface="Arial"/>
                        </a:rPr>
                        <a:t>Pressures:</a:t>
                      </a:r>
                      <a:endParaRPr lang="en-GB" sz="1100" b="1" i="0" u="none" strike="noStrike" dirty="0" smtClean="0">
                        <a:solidFill>
                          <a:srgbClr val="FF0000"/>
                        </a:solidFill>
                        <a:effectLst/>
                        <a:latin typeface="Arial"/>
                      </a:endParaRPr>
                    </a:p>
                    <a:p>
                      <a:pPr marL="171450" indent="-171450" algn="l" rtl="0" fontAlgn="ctr">
                        <a:buFont typeface="Arial" panose="020B0604020202020204" pitchFamily="34" charset="0"/>
                        <a:buChar char="•"/>
                      </a:pPr>
                      <a:r>
                        <a:rPr lang="en-GB" sz="1100" b="1" i="0" u="none" strike="noStrike" dirty="0" smtClean="0">
                          <a:solidFill>
                            <a:srgbClr val="FF0000"/>
                          </a:solidFill>
                          <a:effectLst/>
                          <a:latin typeface="Arial"/>
                        </a:rPr>
                        <a:t>(£69k) </a:t>
                      </a:r>
                      <a:r>
                        <a:rPr lang="en-GB" sz="1100" b="1" i="0" u="none" strike="noStrike" baseline="0" dirty="0" smtClean="0">
                          <a:solidFill>
                            <a:srgbClr val="FF0000"/>
                          </a:solidFill>
                          <a:effectLst/>
                          <a:latin typeface="Arial"/>
                        </a:rPr>
                        <a:t> </a:t>
                      </a:r>
                      <a:r>
                        <a:rPr lang="en-GB" sz="1100" b="0" i="0" u="none" strike="noStrike" dirty="0" smtClean="0">
                          <a:solidFill>
                            <a:schemeClr val="tx1"/>
                          </a:solidFill>
                          <a:effectLst/>
                          <a:latin typeface="Arial"/>
                        </a:rPr>
                        <a:t>Capital Items &amp; Reserve Movements  - Underspend transferred to reserve for future funding and investment in the service.</a:t>
                      </a:r>
                    </a:p>
                  </a:txBody>
                  <a:tcPr marL="0" marR="0"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353997" y="776516"/>
            <a:ext cx="8286750" cy="1152525"/>
          </a:xfrm>
          <a:prstGeom prst="rect">
            <a:avLst/>
          </a:prstGeom>
        </p:spPr>
      </p:pic>
    </p:spTree>
    <p:extLst>
      <p:ext uri="{BB962C8B-B14F-4D97-AF65-F5344CB8AC3E}">
        <p14:creationId xmlns:p14="http://schemas.microsoft.com/office/powerpoint/2010/main" val="1396022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Operations and Neighbourhoods</a:t>
            </a:r>
            <a:endParaRPr lang="en-GB" altLang="en-US" sz="2400" b="1" dirty="0">
              <a:solidFill>
                <a:srgbClr val="FFFFFF"/>
              </a:solidFill>
            </a:endParaRPr>
          </a:p>
        </p:txBody>
      </p:sp>
      <p:sp>
        <p:nvSpPr>
          <p:cNvPr id="3" name="Slide Number Placeholder 2"/>
          <p:cNvSpPr>
            <a:spLocks noGrp="1"/>
          </p:cNvSpPr>
          <p:nvPr>
            <p:ph type="sldNum" sz="quarter" idx="10"/>
          </p:nvPr>
        </p:nvSpPr>
        <p:spPr>
          <a:xfrm>
            <a:off x="8316416" y="6530801"/>
            <a:ext cx="257175" cy="269875"/>
          </a:xfrm>
        </p:spPr>
        <p:txBody>
          <a:bodyPr/>
          <a:lstStyle/>
          <a:p>
            <a:pPr>
              <a:defRPr/>
            </a:pPr>
            <a:fld id="{613EADDF-3545-4E98-B654-1563625629F2}" type="slidenum">
              <a:rPr lang="en-US" altLang="en-US" smtClean="0"/>
              <a:pPr>
                <a:defRPr/>
              </a:pPr>
              <a:t>22</a:t>
            </a:fld>
            <a:endParaRPr lang="en-US" altLang="en-US"/>
          </a:p>
        </p:txBody>
      </p:sp>
      <p:sp>
        <p:nvSpPr>
          <p:cNvPr id="10" name="TextBox 9"/>
          <p:cNvSpPr txBox="1"/>
          <p:nvPr/>
        </p:nvSpPr>
        <p:spPr>
          <a:xfrm>
            <a:off x="241097" y="3825791"/>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sp>
        <p:nvSpPr>
          <p:cNvPr id="11" name="Rectangle 10"/>
          <p:cNvSpPr/>
          <p:nvPr/>
        </p:nvSpPr>
        <p:spPr>
          <a:xfrm>
            <a:off x="245773" y="4149474"/>
            <a:ext cx="8602028" cy="2277547"/>
          </a:xfrm>
          <a:prstGeom prst="rect">
            <a:avLst/>
          </a:prstGeom>
        </p:spPr>
        <p:txBody>
          <a:bodyPr wrap="square">
            <a:spAutoFit/>
          </a:bodyPr>
          <a:lstStyle/>
          <a:p>
            <a:pPr marL="7938">
              <a:spcBef>
                <a:spcPts val="600"/>
              </a:spcBef>
            </a:pPr>
            <a:r>
              <a:rPr lang="en-GB" sz="1100" b="1" dirty="0">
                <a:latin typeface="Arial" pitchFamily="34" charset="0"/>
                <a:cs typeface="Arial" pitchFamily="34" charset="0"/>
              </a:rPr>
              <a:t>The net variance reflects a number of underspends and pressures </a:t>
            </a:r>
            <a:r>
              <a:rPr lang="en-GB" sz="1100" b="1" dirty="0" smtClean="0">
                <a:latin typeface="Arial" pitchFamily="34" charset="0"/>
                <a:cs typeface="Arial" pitchFamily="34" charset="0"/>
              </a:rPr>
              <a:t>including:</a:t>
            </a:r>
            <a:endParaRPr lang="en-US" sz="1100" b="1" dirty="0">
              <a:latin typeface="Arial" pitchFamily="34" charset="0"/>
              <a:cs typeface="Arial" pitchFamily="34" charset="0"/>
            </a:endParaRPr>
          </a:p>
          <a:p>
            <a:pPr marL="7938">
              <a:spcBef>
                <a:spcPts val="600"/>
              </a:spcBef>
            </a:pPr>
            <a:r>
              <a:rPr lang="en-US" sz="1100" b="1" dirty="0" smtClean="0">
                <a:latin typeface="Arial" pitchFamily="34" charset="0"/>
                <a:cs typeface="Arial" pitchFamily="34" charset="0"/>
              </a:rPr>
              <a:t>Underspends:</a:t>
            </a:r>
          </a:p>
          <a:p>
            <a:pPr marL="179388" indent="-171450">
              <a:spcBef>
                <a:spcPts val="600"/>
              </a:spcBef>
              <a:buFont typeface="Arial" panose="020B0604020202020204" pitchFamily="34" charset="0"/>
              <a:buChar char="•"/>
            </a:pPr>
            <a:r>
              <a:rPr lang="en-GB" sz="1100" b="1" dirty="0" smtClean="0">
                <a:latin typeface="Arial" pitchFamily="34" charset="0"/>
                <a:cs typeface="Arial" pitchFamily="34" charset="0"/>
              </a:rPr>
              <a:t>£294k </a:t>
            </a:r>
            <a:r>
              <a:rPr lang="en-GB" sz="1100" dirty="0">
                <a:latin typeface="Arial" pitchFamily="34" charset="0"/>
                <a:cs typeface="Arial" pitchFamily="34" charset="0"/>
              </a:rPr>
              <a:t> A number of posts across the Engineers and Highways service are vacant pending a planned service redesign in Q3 of this financial year.  This has resulted in a forecast underspend for the current financial year of £635k.  It should be noted that the forecast underspend on staffing is offset by subcontractor spend and income shortfalls.  Once the posts are filled it will lead to a reduction in external contractor costs and increased income to the service as chargeable hours increase.  This will enable the Council to better utilise a number of key grant funding streams and deliver on key savings projects by providing the required capacity and synergy within Engineers. This underspend is partially offset by an underachievement of the vacancy factor across Operations and Neighbourhoods. Given the frontline nature of the services across Operations and Neighbourhoods, many posts that become vacant need to be filled as soon as possible which makes achievement of the vacancy factor saving difficult. Within Operations and Neighbourhoods the vacancy factor saving is £862k (excluding that relating to Engineers and Highways which is included above) of which £521k is currently forecast to be delivered</a:t>
            </a:r>
            <a:r>
              <a:rPr lang="en-GB" sz="1100" dirty="0" smtClean="0">
                <a:latin typeface="Arial" pitchFamily="34" charset="0"/>
                <a:cs typeface="Arial" pitchFamily="34" charset="0"/>
              </a:rPr>
              <a:t>.</a:t>
            </a:r>
          </a:p>
        </p:txBody>
      </p:sp>
      <p:sp>
        <p:nvSpPr>
          <p:cNvPr id="8" name="Oval 7"/>
          <p:cNvSpPr/>
          <p:nvPr/>
        </p:nvSpPr>
        <p:spPr bwMode="auto">
          <a:xfrm>
            <a:off x="4499992" y="31924"/>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pic>
        <p:nvPicPr>
          <p:cNvPr id="5" name="Picture 4"/>
          <p:cNvPicPr>
            <a:picLocks noChangeAspect="1"/>
          </p:cNvPicPr>
          <p:nvPr/>
        </p:nvPicPr>
        <p:blipFill>
          <a:blip r:embed="rId3"/>
          <a:stretch>
            <a:fillRect/>
          </a:stretch>
        </p:blipFill>
        <p:spPr>
          <a:xfrm>
            <a:off x="286841" y="573501"/>
            <a:ext cx="8286750" cy="3200400"/>
          </a:xfrm>
          <a:prstGeom prst="rect">
            <a:avLst/>
          </a:prstGeom>
        </p:spPr>
      </p:pic>
    </p:spTree>
    <p:extLst>
      <p:ext uri="{BB962C8B-B14F-4D97-AF65-F5344CB8AC3E}">
        <p14:creationId xmlns:p14="http://schemas.microsoft.com/office/powerpoint/2010/main" val="13572454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Operations and Neighbourhoods</a:t>
            </a:r>
            <a:endParaRPr lang="en-GB" altLang="en-US" sz="2400" b="1" dirty="0">
              <a:solidFill>
                <a:srgbClr val="FFFFFF"/>
              </a:solidFill>
            </a:endParaRP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23</a:t>
            </a:fld>
            <a:endParaRPr lang="en-US" altLang="en-US"/>
          </a:p>
        </p:txBody>
      </p:sp>
      <p:sp>
        <p:nvSpPr>
          <p:cNvPr id="7" name="TextBox 6"/>
          <p:cNvSpPr txBox="1"/>
          <p:nvPr/>
        </p:nvSpPr>
        <p:spPr>
          <a:xfrm>
            <a:off x="286100" y="488647"/>
            <a:ext cx="8567036" cy="261610"/>
          </a:xfrm>
          <a:prstGeom prst="rect">
            <a:avLst/>
          </a:prstGeom>
          <a:solidFill>
            <a:schemeClr val="accent1">
              <a:lumMod val="60000"/>
              <a:lumOff val="40000"/>
            </a:schemeClr>
          </a:solidFill>
        </p:spPr>
        <p:txBody>
          <a:bodyPr wrap="square" rtlCol="0">
            <a:spAutoFit/>
          </a:bodyPr>
          <a:lstStyle/>
          <a:p>
            <a:r>
              <a:rPr lang="en-GB" sz="1100" b="1" dirty="0">
                <a:latin typeface="Arial" pitchFamily="34" charset="0"/>
                <a:cs typeface="Arial" pitchFamily="34" charset="0"/>
              </a:rPr>
              <a:t>BUDGET </a:t>
            </a:r>
            <a:r>
              <a:rPr lang="en-GB" sz="1100" b="1" dirty="0" smtClean="0">
                <a:latin typeface="Arial" pitchFamily="34" charset="0"/>
                <a:cs typeface="Arial" pitchFamily="34" charset="0"/>
              </a:rPr>
              <a:t>VARIATIONS (continued)</a:t>
            </a:r>
            <a:endParaRPr lang="en-GB" sz="1100" b="1" dirty="0">
              <a:latin typeface="Arial" pitchFamily="34" charset="0"/>
              <a:cs typeface="Arial" pitchFamily="34" charset="0"/>
            </a:endParaRPr>
          </a:p>
        </p:txBody>
      </p:sp>
      <p:sp>
        <p:nvSpPr>
          <p:cNvPr id="9" name="Oval 8"/>
          <p:cNvSpPr/>
          <p:nvPr/>
        </p:nvSpPr>
        <p:spPr bwMode="auto">
          <a:xfrm>
            <a:off x="4499992" y="31924"/>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sp>
        <p:nvSpPr>
          <p:cNvPr id="2" name="Rectangle 1"/>
          <p:cNvSpPr/>
          <p:nvPr/>
        </p:nvSpPr>
        <p:spPr>
          <a:xfrm>
            <a:off x="216474" y="830865"/>
            <a:ext cx="8567036" cy="5509200"/>
          </a:xfrm>
          <a:prstGeom prst="rect">
            <a:avLst/>
          </a:prstGeom>
        </p:spPr>
        <p:txBody>
          <a:bodyPr wrap="square">
            <a:spAutoFit/>
          </a:bodyPr>
          <a:lstStyle/>
          <a:p>
            <a:pPr marL="171450" indent="-171450">
              <a:buFont typeface="Arial" panose="020B0604020202020204" pitchFamily="34" charset="0"/>
              <a:buChar char="•"/>
            </a:pPr>
            <a:r>
              <a:rPr lang="en-GB" sz="1100" b="1" dirty="0" smtClean="0">
                <a:latin typeface="Arial" panose="020B0604020202020204" pitchFamily="34" charset="0"/>
                <a:cs typeface="Arial" pitchFamily="34" charset="0"/>
              </a:rPr>
              <a:t>£94k </a:t>
            </a:r>
            <a:r>
              <a:rPr lang="en-GB" sz="1100" dirty="0">
                <a:latin typeface="Arial" panose="020B0604020202020204" pitchFamily="34" charset="0"/>
                <a:cs typeface="Arial" pitchFamily="34" charset="0"/>
              </a:rPr>
              <a:t> Additional funding has been received within Public Protection to assist with new legislative demands. These demands will be met within the existing staffing resources available</a:t>
            </a:r>
            <a:r>
              <a:rPr lang="en-GB" sz="1100" dirty="0" smtClean="0">
                <a:latin typeface="Arial" panose="020B0604020202020204" pitchFamily="34" charset="0"/>
                <a:cs typeface="Arial" pitchFamily="34" charset="0"/>
              </a:rPr>
              <a:t>.</a:t>
            </a:r>
          </a:p>
          <a:p>
            <a:pPr marL="171450" indent="-171450">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£188k </a:t>
            </a:r>
            <a:r>
              <a:rPr lang="en-GB" sz="1100" dirty="0">
                <a:latin typeface="Arial" panose="020B0604020202020204" pitchFamily="34" charset="0"/>
                <a:cs typeface="Arial" panose="020B0604020202020204" pitchFamily="34" charset="0"/>
              </a:rPr>
              <a:t> As a result of procurement savings not expected to materialise across Operations &amp; Neighbourhoods, services are reducing spend on general materials in year. This is not a sustainable option beyond this year as it will reduce the work these services can undertake</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Pressures:</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(£98k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Winter Gritting  expenditure is forecast to exceed the available budget, this is based on the previous year’s cost of the function in what was a fairly average winter temperature wise.  It should be noted that the Council benchmark well against statutory neighbours for this function.  The recurrent budget shortfall needs to be addressed as this is a statutory function of the Council and safeguards from the risk of </a:t>
            </a:r>
            <a:r>
              <a:rPr lang="en-GB" sz="1100" dirty="0" smtClean="0">
                <a:latin typeface="Arial" panose="020B0604020202020204" pitchFamily="34" charset="0"/>
                <a:cs typeface="Arial" panose="020B0604020202020204" pitchFamily="34" charset="0"/>
              </a:rPr>
              <a:t>RTA's</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(£1,358k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Street Lighting Energy Costs - The council have invested significant capital sums in order to transfer all street lights to LED technology over recent years, with 6,800 out of 7,240 of the standard LEDs installed to date.  Whilst this has significantly reduced electricity consumption the recent increases in electricity costs have been in excess of 100%.  The current forecast is based on the previous year’s actual cost plus the forecast increase which has led to a significant forecast </a:t>
            </a:r>
            <a:r>
              <a:rPr lang="en-GB" sz="1100" dirty="0" smtClean="0">
                <a:latin typeface="Arial" panose="020B0604020202020204" pitchFamily="34" charset="0"/>
                <a:cs typeface="Arial" panose="020B0604020202020204" pitchFamily="34" charset="0"/>
              </a:rPr>
              <a:t>overspend</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(£200k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The Council has a statutory duty as Lead Local Flood Authority (LLFA), in order to fulfil its function as a statutory consultee there is a need for external support due to the specialist nature of these enquiries / developments.  There has been increased demand for planning applications which results in the requirement for additional resource and specialist advice, this trend is forecast to continue and creates a financial pressure to the Engineers service</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(£490k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Engineers income budgets are historic and work is required to align them to the capital programme. There was a shortfall in 21/22 and previous years.  This has been partially offset by underspends on staffing budgets in Engineers pending a planned service redesign.  Further work will be carried out in this area in conjunction  with project and service </a:t>
            </a:r>
            <a:r>
              <a:rPr lang="en-GB" sz="1100" dirty="0" smtClean="0">
                <a:latin typeface="Arial" panose="020B0604020202020204" pitchFamily="34" charset="0"/>
                <a:cs typeface="Arial" panose="020B0604020202020204" pitchFamily="34" charset="0"/>
              </a:rPr>
              <a:t>managers</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(£250k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The Homelessness service are working to reduce the use of Temporary Accommodation and the costs where this is not funded by Housing Benefits. However, due to the removal of one-off budget support in this area, expenditure is expected to exceed the budget available. The work of the Homelessness service should reduce this pressure on an ongoing basis in future years</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(£241k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In order to reduce the use of Temporary Accommodation, the Homelessness service are expecting to see an increased level of costs associated with moving people into long term accommodation. The Homelessness Prevention Grant will be used to fund this, however the costs are expected to be in excess of the funding available. This level of spend is expected to reduce in future years and will also result in a reduction in Temporary Accommodation costs in future years</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(£327k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There continues to be a shortfall in income generated by the Markets Service. This is partly due to legacy budget issues alongside a national decline in the popularity of Markets. There are a number of projects that are working to improve town centres across the Borough which may help to address some of these issues. </a:t>
            </a:r>
            <a:endParaRPr lang="en-GB"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1879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Operations and Neighbourhoods</a:t>
            </a:r>
            <a:endParaRPr lang="en-GB" altLang="en-US" sz="2400" b="1" dirty="0">
              <a:solidFill>
                <a:srgbClr val="FFFFFF"/>
              </a:solidFill>
            </a:endParaRP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24</a:t>
            </a:fld>
            <a:endParaRPr lang="en-US" altLang="en-US"/>
          </a:p>
        </p:txBody>
      </p:sp>
      <p:sp>
        <p:nvSpPr>
          <p:cNvPr id="7" name="TextBox 6"/>
          <p:cNvSpPr txBox="1"/>
          <p:nvPr/>
        </p:nvSpPr>
        <p:spPr>
          <a:xfrm>
            <a:off x="284686" y="554043"/>
            <a:ext cx="8567036" cy="261610"/>
          </a:xfrm>
          <a:prstGeom prst="rect">
            <a:avLst/>
          </a:prstGeom>
          <a:solidFill>
            <a:schemeClr val="accent1">
              <a:lumMod val="60000"/>
              <a:lumOff val="40000"/>
            </a:schemeClr>
          </a:solidFill>
        </p:spPr>
        <p:txBody>
          <a:bodyPr wrap="square" rtlCol="0">
            <a:spAutoFit/>
          </a:bodyPr>
          <a:lstStyle/>
          <a:p>
            <a:r>
              <a:rPr lang="en-GB" sz="1100" b="1" dirty="0">
                <a:latin typeface="Arial" pitchFamily="34" charset="0"/>
                <a:cs typeface="Arial" pitchFamily="34" charset="0"/>
              </a:rPr>
              <a:t>BUDGET </a:t>
            </a:r>
            <a:r>
              <a:rPr lang="en-GB" sz="1100" b="1" dirty="0" smtClean="0">
                <a:latin typeface="Arial" pitchFamily="34" charset="0"/>
                <a:cs typeface="Arial" pitchFamily="34" charset="0"/>
              </a:rPr>
              <a:t>VARIATIONS (continued)</a:t>
            </a:r>
            <a:endParaRPr lang="en-GB" sz="1100" b="1" dirty="0">
              <a:latin typeface="Arial" pitchFamily="34" charset="0"/>
              <a:cs typeface="Arial" pitchFamily="34" charset="0"/>
            </a:endParaRPr>
          </a:p>
        </p:txBody>
      </p:sp>
      <p:sp>
        <p:nvSpPr>
          <p:cNvPr id="9" name="Oval 8"/>
          <p:cNvSpPr/>
          <p:nvPr/>
        </p:nvSpPr>
        <p:spPr bwMode="auto">
          <a:xfrm>
            <a:off x="4499992" y="31924"/>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sp>
        <p:nvSpPr>
          <p:cNvPr id="2" name="Rectangle 1"/>
          <p:cNvSpPr/>
          <p:nvPr/>
        </p:nvSpPr>
        <p:spPr>
          <a:xfrm>
            <a:off x="286100" y="916335"/>
            <a:ext cx="8567036" cy="1446550"/>
          </a:xfrm>
          <a:prstGeom prst="rect">
            <a:avLst/>
          </a:prstGeom>
        </p:spPr>
        <p:txBody>
          <a:bodyPr wrap="square">
            <a:spAutoFit/>
          </a:bodyPr>
          <a:lstStyle/>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(£907k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There continues to be a shortfall in Parking income (Car Park charges and on and off street parking fine income) due to a combination of changes in habits following COVID and legacy budget issues. A car parking review will aim to address this issue in subsequent financial years</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(£169k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As a result of significant increases in the cost of fuel, spend on fuel across Operations and Neighbourhoods is forecast to exceed the available budget. The biggest increase will be seen in Waste Services</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(£100k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There is an historic income target within Operations and Neighbourhoods relating to increased commercialisation that remains undeliverable</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(£7k</a:t>
            </a:r>
            <a:r>
              <a:rPr lang="en-GB" sz="1100" b="1" dirty="0">
                <a:solidFill>
                  <a:srgbClr val="FF0000"/>
                </a:solidFill>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Other minor variations across Operations &amp; Neighbourhoods</a:t>
            </a:r>
            <a:endParaRPr lang="en-GB" sz="1100"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286100" y="2495491"/>
            <a:ext cx="8565622" cy="304826"/>
          </a:xfrm>
          <a:prstGeom prst="rect">
            <a:avLst/>
          </a:prstGeom>
        </p:spPr>
      </p:pic>
      <p:sp>
        <p:nvSpPr>
          <p:cNvPr id="5" name="Rectangle 4"/>
          <p:cNvSpPr/>
          <p:nvPr/>
        </p:nvSpPr>
        <p:spPr>
          <a:xfrm>
            <a:off x="286100" y="2932923"/>
            <a:ext cx="8246340" cy="2292935"/>
          </a:xfrm>
          <a:prstGeom prst="rect">
            <a:avLst/>
          </a:prstGeom>
        </p:spPr>
        <p:txBody>
          <a:bodyPr wrap="square">
            <a:spAutoFit/>
          </a:bodyPr>
          <a:lstStyle/>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(£188k) </a:t>
            </a:r>
            <a:r>
              <a:rPr lang="en-GB" sz="1100" b="1" dirty="0" smtClean="0">
                <a:solidFill>
                  <a:srgbClr val="FF0000"/>
                </a:solidFill>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Targeted </a:t>
            </a:r>
            <a:r>
              <a:rPr lang="en-GB" sz="1100" dirty="0">
                <a:latin typeface="Arial" panose="020B0604020202020204" pitchFamily="34" charset="0"/>
                <a:cs typeface="Arial" panose="020B0604020202020204" pitchFamily="34" charset="0"/>
              </a:rPr>
              <a:t>procurement savings across the Directorate have not yet materialised, work is ongoing with STAR procurement to address this but it is envisaged that this year's savings target will not be achieved.</a:t>
            </a: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(£89k) </a:t>
            </a:r>
            <a:r>
              <a:rPr lang="en-GB" sz="1100" b="1" dirty="0" smtClean="0">
                <a:solidFill>
                  <a:srgbClr val="FF0000"/>
                </a:solidFill>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There </a:t>
            </a:r>
            <a:r>
              <a:rPr lang="en-GB" sz="1100" dirty="0">
                <a:latin typeface="Arial" panose="020B0604020202020204" pitchFamily="34" charset="0"/>
                <a:cs typeface="Arial" panose="020B0604020202020204" pitchFamily="34" charset="0"/>
              </a:rPr>
              <a:t>is currently no assurance that saving as a result of the CCTV connection to dark fibre will be delivered in 22/23 as the switch to dark fibre is not fully complete.</a:t>
            </a: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(£225k)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Due </a:t>
            </a:r>
            <a:r>
              <a:rPr lang="en-GB" sz="1100" dirty="0">
                <a:latin typeface="Arial" panose="020B0604020202020204" pitchFamily="34" charset="0"/>
                <a:cs typeface="Arial" panose="020B0604020202020204" pitchFamily="34" charset="0"/>
              </a:rPr>
              <a:t>to delays in the Public Protection staffing review and the prioritisation of enforcement, it is now expected that this savings target will not be delivered.</a:t>
            </a: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(£157k)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In </a:t>
            </a:r>
            <a:r>
              <a:rPr lang="en-GB" sz="1100" dirty="0">
                <a:latin typeface="Arial" panose="020B0604020202020204" pitchFamily="34" charset="0"/>
                <a:cs typeface="Arial" panose="020B0604020202020204" pitchFamily="34" charset="0"/>
              </a:rPr>
              <a:t>order to maintain service provision, it was agreed that three waste collection crews would be removed following the change in blue and black bin collection frequency rather than the four originally included in the savings figure. This has resulted in a </a:t>
            </a:r>
            <a:r>
              <a:rPr lang="en-GB" sz="1100" dirty="0" smtClean="0">
                <a:latin typeface="Arial" panose="020B0604020202020204" pitchFamily="34" charset="0"/>
                <a:cs typeface="Arial" panose="020B0604020202020204" pitchFamily="34" charset="0"/>
              </a:rPr>
              <a:t>reduced </a:t>
            </a:r>
            <a:r>
              <a:rPr lang="en-GB" sz="1100" dirty="0">
                <a:latin typeface="Arial" panose="020B0604020202020204" pitchFamily="34" charset="0"/>
                <a:cs typeface="Arial" panose="020B0604020202020204" pitchFamily="34" charset="0"/>
              </a:rPr>
              <a:t>saving expected to be delivered.</a:t>
            </a: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(£71k)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Following </a:t>
            </a:r>
            <a:r>
              <a:rPr lang="en-GB" sz="1100" dirty="0">
                <a:latin typeface="Arial" panose="020B0604020202020204" pitchFamily="34" charset="0"/>
                <a:cs typeface="Arial" panose="020B0604020202020204" pitchFamily="34" charset="0"/>
              </a:rPr>
              <a:t>the introduction of charges for replacement wheeled bins, a reduction in demand in expected resulting in a shortfall in income. Due to the increase in the unit cost of wheeled bins, the reduction in associated spend will be lower but will still partially offset the reduction in income.</a:t>
            </a: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(£100k)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The </a:t>
            </a:r>
            <a:r>
              <a:rPr lang="en-GB" sz="1100" dirty="0">
                <a:latin typeface="Arial" panose="020B0604020202020204" pitchFamily="34" charset="0"/>
                <a:cs typeface="Arial" panose="020B0604020202020204" pitchFamily="34" charset="0"/>
              </a:rPr>
              <a:t>savings target relates to generation of commercial income which is currently considered to be undeliverable.</a:t>
            </a:r>
          </a:p>
        </p:txBody>
      </p:sp>
    </p:spTree>
    <p:extLst>
      <p:ext uri="{BB962C8B-B14F-4D97-AF65-F5344CB8AC3E}">
        <p14:creationId xmlns:p14="http://schemas.microsoft.com/office/powerpoint/2010/main" val="366745805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Operations and Neighbourhoods</a:t>
            </a:r>
            <a:endParaRPr lang="en-GB" altLang="en-US" sz="2400" b="1" dirty="0">
              <a:solidFill>
                <a:srgbClr val="FFFFFF"/>
              </a:solidFill>
            </a:endParaRPr>
          </a:p>
        </p:txBody>
      </p:sp>
      <p:sp>
        <p:nvSpPr>
          <p:cNvPr id="3" name="Slide Number Placeholder 2"/>
          <p:cNvSpPr>
            <a:spLocks noGrp="1"/>
          </p:cNvSpPr>
          <p:nvPr>
            <p:ph type="sldNum" sz="quarter" idx="10"/>
          </p:nvPr>
        </p:nvSpPr>
        <p:spPr>
          <a:xfrm>
            <a:off x="8730117" y="6449714"/>
            <a:ext cx="257175" cy="269875"/>
          </a:xfrm>
        </p:spPr>
        <p:txBody>
          <a:bodyPr/>
          <a:lstStyle/>
          <a:p>
            <a:pPr>
              <a:defRPr/>
            </a:pPr>
            <a:fld id="{613EADDF-3545-4E98-B654-1563625629F2}" type="slidenum">
              <a:rPr lang="en-US" altLang="en-US" smtClean="0"/>
              <a:pPr>
                <a:defRPr/>
              </a:pPr>
              <a:t>25</a:t>
            </a:fld>
            <a:endParaRPr lang="en-US" altLang="en-US" dirty="0"/>
          </a:p>
        </p:txBody>
      </p:sp>
      <p:sp>
        <p:nvSpPr>
          <p:cNvPr id="9" name="TextBox 8"/>
          <p:cNvSpPr txBox="1"/>
          <p:nvPr/>
        </p:nvSpPr>
        <p:spPr>
          <a:xfrm>
            <a:off x="291668" y="535980"/>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SAVINGS 2022/23</a:t>
            </a:r>
            <a:endParaRPr lang="en-GB" sz="1100" b="1" dirty="0">
              <a:latin typeface="Arial" pitchFamily="34" charset="0"/>
              <a:cs typeface="Arial" pitchFamily="34" charset="0"/>
            </a:endParaRPr>
          </a:p>
        </p:txBody>
      </p:sp>
      <p:sp>
        <p:nvSpPr>
          <p:cNvPr id="10" name="Oval 9"/>
          <p:cNvSpPr/>
          <p:nvPr/>
        </p:nvSpPr>
        <p:spPr bwMode="auto">
          <a:xfrm>
            <a:off x="4499992" y="31924"/>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022045692"/>
              </p:ext>
            </p:extLst>
          </p:nvPr>
        </p:nvGraphicFramePr>
        <p:xfrm>
          <a:off x="381901" y="1026858"/>
          <a:ext cx="8236181" cy="4402396"/>
        </p:xfrm>
        <a:graphic>
          <a:graphicData uri="http://schemas.openxmlformats.org/drawingml/2006/table">
            <a:tbl>
              <a:tblPr/>
              <a:tblGrid>
                <a:gridCol w="2871437">
                  <a:extLst>
                    <a:ext uri="{9D8B030D-6E8A-4147-A177-3AD203B41FA5}">
                      <a16:colId xmlns:a16="http://schemas.microsoft.com/office/drawing/2014/main" val="3536576832"/>
                    </a:ext>
                  </a:extLst>
                </a:gridCol>
                <a:gridCol w="815346">
                  <a:extLst>
                    <a:ext uri="{9D8B030D-6E8A-4147-A177-3AD203B41FA5}">
                      <a16:colId xmlns:a16="http://schemas.microsoft.com/office/drawing/2014/main" val="1050425230"/>
                    </a:ext>
                  </a:extLst>
                </a:gridCol>
                <a:gridCol w="803529">
                  <a:extLst>
                    <a:ext uri="{9D8B030D-6E8A-4147-A177-3AD203B41FA5}">
                      <a16:colId xmlns:a16="http://schemas.microsoft.com/office/drawing/2014/main" val="2869126213"/>
                    </a:ext>
                  </a:extLst>
                </a:gridCol>
                <a:gridCol w="735585">
                  <a:extLst>
                    <a:ext uri="{9D8B030D-6E8A-4147-A177-3AD203B41FA5}">
                      <a16:colId xmlns:a16="http://schemas.microsoft.com/office/drawing/2014/main" val="915947967"/>
                    </a:ext>
                  </a:extLst>
                </a:gridCol>
                <a:gridCol w="735585">
                  <a:extLst>
                    <a:ext uri="{9D8B030D-6E8A-4147-A177-3AD203B41FA5}">
                      <a16:colId xmlns:a16="http://schemas.microsoft.com/office/drawing/2014/main" val="2358126493"/>
                    </a:ext>
                  </a:extLst>
                </a:gridCol>
                <a:gridCol w="735585">
                  <a:extLst>
                    <a:ext uri="{9D8B030D-6E8A-4147-A177-3AD203B41FA5}">
                      <a16:colId xmlns:a16="http://schemas.microsoft.com/office/drawing/2014/main" val="3952573821"/>
                    </a:ext>
                  </a:extLst>
                </a:gridCol>
                <a:gridCol w="735585">
                  <a:extLst>
                    <a:ext uri="{9D8B030D-6E8A-4147-A177-3AD203B41FA5}">
                      <a16:colId xmlns:a16="http://schemas.microsoft.com/office/drawing/2014/main" val="1243175422"/>
                    </a:ext>
                  </a:extLst>
                </a:gridCol>
                <a:gridCol w="803529">
                  <a:extLst>
                    <a:ext uri="{9D8B030D-6E8A-4147-A177-3AD203B41FA5}">
                      <a16:colId xmlns:a16="http://schemas.microsoft.com/office/drawing/2014/main" val="488914992"/>
                    </a:ext>
                  </a:extLst>
                </a:gridCol>
              </a:tblGrid>
              <a:tr h="752693">
                <a:tc>
                  <a:txBody>
                    <a:bodyPr/>
                    <a:lstStyle/>
                    <a:p>
                      <a:pPr algn="ctr" fontAlgn="ctr"/>
                      <a:r>
                        <a:rPr lang="en-GB" sz="1050" b="1" i="0" u="none" strike="noStrike" dirty="0">
                          <a:solidFill>
                            <a:srgbClr val="000000"/>
                          </a:solidFill>
                          <a:effectLst/>
                          <a:latin typeface="Arial" panose="020B0604020202020204" pitchFamily="34" charset="0"/>
                        </a:rPr>
                        <a:t>Scheme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dirty="0">
                          <a:solidFill>
                            <a:srgbClr val="000000"/>
                          </a:solidFill>
                          <a:effectLst/>
                          <a:latin typeface="Arial" panose="020B0604020202020204" pitchFamily="34" charset="0"/>
                        </a:rPr>
                        <a:t>Savings Target 22/23</a:t>
                      </a:r>
                      <a:br>
                        <a:rPr lang="en-GB" sz="1050" b="1" i="0" u="none" strike="noStrike" dirty="0">
                          <a:solidFill>
                            <a:srgbClr val="000000"/>
                          </a:solidFill>
                          <a:effectLst/>
                          <a:latin typeface="Arial" panose="020B0604020202020204" pitchFamily="34" charset="0"/>
                        </a:rPr>
                      </a:br>
                      <a:r>
                        <a:rPr lang="en-GB" sz="1050" b="1" i="0" u="none" strike="noStrike" dirty="0">
                          <a:solidFill>
                            <a:srgbClr val="000000"/>
                          </a:solidFill>
                          <a:effectLst/>
                          <a:latin typeface="Arial" panose="020B0604020202020204" pitchFamily="34" charset="0"/>
                        </a:rPr>
                        <a:t> £000's</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Not expected to be delivered </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Red</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dirty="0">
                          <a:solidFill>
                            <a:srgbClr val="000000"/>
                          </a:solidFill>
                          <a:effectLst/>
                          <a:latin typeface="Arial" panose="020B0604020202020204" pitchFamily="34" charset="0"/>
                        </a:rPr>
                        <a:t>Amber</a:t>
                      </a:r>
                      <a:br>
                        <a:rPr lang="en-GB" sz="1050" b="1" i="0" u="none" strike="noStrike" dirty="0">
                          <a:solidFill>
                            <a:srgbClr val="000000"/>
                          </a:solidFill>
                          <a:effectLst/>
                          <a:latin typeface="Arial" panose="020B0604020202020204" pitchFamily="34" charset="0"/>
                        </a:rPr>
                      </a:br>
                      <a:r>
                        <a:rPr lang="en-GB" sz="1050" b="1" i="0" u="none" strike="noStrike" dirty="0">
                          <a:solidFill>
                            <a:srgbClr val="000000"/>
                          </a:solidFill>
                          <a:effectLst/>
                          <a:latin typeface="Arial" panose="020B0604020202020204" pitchFamily="34" charset="0"/>
                        </a:rPr>
                        <a:t> £000's</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Green</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Achieved</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Total</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016573166"/>
                  </a:ext>
                </a:extLst>
              </a:tr>
              <a:tr h="286024">
                <a:tc>
                  <a:txBody>
                    <a:bodyPr/>
                    <a:lstStyle/>
                    <a:p>
                      <a:pPr algn="l" rtl="0" fontAlgn="t"/>
                      <a:r>
                        <a:rPr lang="en-GB" sz="1100" b="0" i="0" u="none" strike="noStrike" dirty="0">
                          <a:solidFill>
                            <a:srgbClr val="000000"/>
                          </a:solidFill>
                          <a:effectLst/>
                          <a:latin typeface="Arial" panose="020B0604020202020204" pitchFamily="34" charset="0"/>
                        </a:rPr>
                        <a:t>Bring Security Activities in House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10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10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10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885802985"/>
                  </a:ext>
                </a:extLst>
              </a:tr>
              <a:tr h="286024">
                <a:tc>
                  <a:txBody>
                    <a:bodyPr/>
                    <a:lstStyle/>
                    <a:p>
                      <a:pPr algn="l" rtl="0" fontAlgn="t"/>
                      <a:r>
                        <a:rPr lang="en-GB" sz="1100" b="0" i="0" u="none" strike="noStrike" dirty="0">
                          <a:solidFill>
                            <a:srgbClr val="000000"/>
                          </a:solidFill>
                          <a:effectLst/>
                          <a:latin typeface="Arial" panose="020B0604020202020204" pitchFamily="34" charset="0"/>
                        </a:rPr>
                        <a:t>Review of customer services face to face offer</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46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46</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46</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229060135"/>
                  </a:ext>
                </a:extLst>
              </a:tr>
              <a:tr h="286024">
                <a:tc>
                  <a:txBody>
                    <a:bodyPr/>
                    <a:lstStyle/>
                    <a:p>
                      <a:pPr algn="l" rtl="0" fontAlgn="t"/>
                      <a:r>
                        <a:rPr lang="en-GB" sz="1100" b="0" i="0" u="none" strike="noStrike">
                          <a:solidFill>
                            <a:srgbClr val="000000"/>
                          </a:solidFill>
                          <a:effectLst/>
                          <a:latin typeface="Arial" panose="020B0604020202020204" pitchFamily="34" charset="0"/>
                        </a:rPr>
                        <a:t>Bring Statutory Housing Service in house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50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50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50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527272251"/>
                  </a:ext>
                </a:extLst>
              </a:tr>
              <a:tr h="286024">
                <a:tc>
                  <a:txBody>
                    <a:bodyPr/>
                    <a:lstStyle/>
                    <a:p>
                      <a:pPr algn="l" rtl="0" fontAlgn="t"/>
                      <a:r>
                        <a:rPr lang="en-GB" sz="1100" b="0" i="0" u="none" strike="noStrike">
                          <a:solidFill>
                            <a:srgbClr val="000000"/>
                          </a:solidFill>
                          <a:effectLst/>
                          <a:latin typeface="Arial" panose="020B0604020202020204" pitchFamily="34" charset="0"/>
                        </a:rPr>
                        <a:t>Transfer processing of street sweepings into the waste levy</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50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50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50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925230597"/>
                  </a:ext>
                </a:extLst>
              </a:tr>
              <a:tr h="286024">
                <a:tc>
                  <a:txBody>
                    <a:bodyPr/>
                    <a:lstStyle/>
                    <a:p>
                      <a:pPr algn="l" rtl="0" fontAlgn="t"/>
                      <a:r>
                        <a:rPr lang="en-GB" sz="1100" b="0" i="0" u="none" strike="noStrike">
                          <a:solidFill>
                            <a:srgbClr val="000000"/>
                          </a:solidFill>
                          <a:effectLst/>
                          <a:latin typeface="Arial" panose="020B0604020202020204" pitchFamily="34" charset="0"/>
                        </a:rPr>
                        <a:t>Grounds Maintenance Staffing</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54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54</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54</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662485858"/>
                  </a:ext>
                </a:extLst>
              </a:tr>
              <a:tr h="396000">
                <a:tc>
                  <a:txBody>
                    <a:bodyPr/>
                    <a:lstStyle/>
                    <a:p>
                      <a:pPr algn="l" rtl="0" fontAlgn="t"/>
                      <a:r>
                        <a:rPr lang="en-GB" sz="1100" b="0" i="0" u="none" strike="noStrike" dirty="0">
                          <a:solidFill>
                            <a:srgbClr val="000000"/>
                          </a:solidFill>
                          <a:effectLst/>
                          <a:latin typeface="Arial" panose="020B0604020202020204" pitchFamily="34" charset="0"/>
                        </a:rPr>
                        <a:t>Work with STAR to ensure procurement in Stores is best value and on contract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69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69</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261914084"/>
                  </a:ext>
                </a:extLst>
              </a:tr>
              <a:tr h="286024">
                <a:tc>
                  <a:txBody>
                    <a:bodyPr/>
                    <a:lstStyle/>
                    <a:p>
                      <a:pPr algn="l" rtl="0" fontAlgn="t"/>
                      <a:r>
                        <a:rPr lang="en-GB" sz="1100" b="0" i="0" u="none" strike="noStrike" dirty="0">
                          <a:solidFill>
                            <a:srgbClr val="000000"/>
                          </a:solidFill>
                          <a:effectLst/>
                          <a:latin typeface="Arial" panose="020B0604020202020204" pitchFamily="34" charset="0"/>
                        </a:rPr>
                        <a:t>CCTV Connection to Dark Fibre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89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89</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991880300"/>
                  </a:ext>
                </a:extLst>
              </a:tr>
              <a:tr h="288000">
                <a:tc>
                  <a:txBody>
                    <a:bodyPr/>
                    <a:lstStyle/>
                    <a:p>
                      <a:pPr algn="l" rtl="0" fontAlgn="t"/>
                      <a:r>
                        <a:rPr lang="en-GB" sz="1100" b="0" i="0" u="none" strike="noStrike" dirty="0">
                          <a:solidFill>
                            <a:srgbClr val="000000"/>
                          </a:solidFill>
                          <a:effectLst/>
                          <a:latin typeface="Arial" panose="020B0604020202020204" pitchFamily="34" charset="0"/>
                        </a:rPr>
                        <a:t>Public Protection staffing review</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115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115</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004994235"/>
                  </a:ext>
                </a:extLst>
              </a:tr>
              <a:tr h="396000">
                <a:tc>
                  <a:txBody>
                    <a:bodyPr/>
                    <a:lstStyle/>
                    <a:p>
                      <a:pPr algn="l" rtl="0" fontAlgn="t"/>
                      <a:r>
                        <a:rPr lang="en-GB" sz="1100" b="0" i="0" u="none" strike="noStrike" dirty="0">
                          <a:solidFill>
                            <a:srgbClr val="000000"/>
                          </a:solidFill>
                          <a:effectLst/>
                          <a:latin typeface="Arial" panose="020B0604020202020204" pitchFamily="34" charset="0"/>
                        </a:rPr>
                        <a:t>Reduce collection frequency - 3 weekly Blue Bin collections</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135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78</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57</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57</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492002814"/>
                  </a:ext>
                </a:extLst>
              </a:tr>
              <a:tr h="396000">
                <a:tc>
                  <a:txBody>
                    <a:bodyPr/>
                    <a:lstStyle/>
                    <a:p>
                      <a:pPr algn="l" rtl="0" fontAlgn="t"/>
                      <a:r>
                        <a:rPr lang="en-GB" sz="1100" b="0" i="0" u="none" strike="noStrike" dirty="0">
                          <a:solidFill>
                            <a:srgbClr val="000000"/>
                          </a:solidFill>
                          <a:effectLst/>
                          <a:latin typeface="Arial" panose="020B0604020202020204" pitchFamily="34" charset="0"/>
                        </a:rPr>
                        <a:t>Reduce collection frequency - Black bin collections to 3 weekly</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135 </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78</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57</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57</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839287927"/>
                  </a:ext>
                </a:extLst>
              </a:tr>
              <a:tr h="150538">
                <a:tc>
                  <a:txBody>
                    <a:bodyPr/>
                    <a:lstStyle/>
                    <a:p>
                      <a:pPr algn="ctr" fontAlgn="ctr"/>
                      <a:r>
                        <a:rPr lang="en-GB" sz="1100" b="1" i="0" u="none" strike="noStrike">
                          <a:solidFill>
                            <a:srgbClr val="000000"/>
                          </a:solidFill>
                          <a:effectLst/>
                          <a:latin typeface="Arial" panose="020B0604020202020204" pitchFamily="34" charset="0"/>
                        </a:rPr>
                        <a:t>Total</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753</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429</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114</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210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324</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656650415"/>
                  </a:ext>
                </a:extLst>
              </a:tr>
            </a:tbl>
          </a:graphicData>
        </a:graphic>
      </p:graphicFrame>
    </p:spTree>
    <p:extLst>
      <p:ext uri="{BB962C8B-B14F-4D97-AF65-F5344CB8AC3E}">
        <p14:creationId xmlns:p14="http://schemas.microsoft.com/office/powerpoint/2010/main" val="415587690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Operations and Neighbourhoods</a:t>
            </a:r>
            <a:endParaRPr lang="en-GB" altLang="en-US" sz="2400" b="1" dirty="0">
              <a:solidFill>
                <a:srgbClr val="FFFFFF"/>
              </a:solidFill>
            </a:endParaRPr>
          </a:p>
        </p:txBody>
      </p:sp>
      <p:sp>
        <p:nvSpPr>
          <p:cNvPr id="3" name="Slide Number Placeholder 2"/>
          <p:cNvSpPr>
            <a:spLocks noGrp="1"/>
          </p:cNvSpPr>
          <p:nvPr>
            <p:ph type="sldNum" sz="quarter" idx="10"/>
          </p:nvPr>
        </p:nvSpPr>
        <p:spPr>
          <a:xfrm>
            <a:off x="8730117" y="6449714"/>
            <a:ext cx="257175" cy="269875"/>
          </a:xfrm>
        </p:spPr>
        <p:txBody>
          <a:bodyPr/>
          <a:lstStyle/>
          <a:p>
            <a:pPr>
              <a:defRPr/>
            </a:pPr>
            <a:fld id="{613EADDF-3545-4E98-B654-1563625629F2}" type="slidenum">
              <a:rPr lang="en-US" altLang="en-US" smtClean="0"/>
              <a:pPr>
                <a:defRPr/>
              </a:pPr>
              <a:t>26</a:t>
            </a:fld>
            <a:endParaRPr lang="en-US" altLang="en-US" dirty="0"/>
          </a:p>
        </p:txBody>
      </p:sp>
      <p:sp>
        <p:nvSpPr>
          <p:cNvPr id="9" name="TextBox 8"/>
          <p:cNvSpPr txBox="1"/>
          <p:nvPr/>
        </p:nvSpPr>
        <p:spPr>
          <a:xfrm>
            <a:off x="251520" y="535980"/>
            <a:ext cx="8567036" cy="261610"/>
          </a:xfrm>
          <a:prstGeom prst="rect">
            <a:avLst/>
          </a:prstGeom>
          <a:solidFill>
            <a:schemeClr val="accent1">
              <a:lumMod val="60000"/>
              <a:lumOff val="40000"/>
            </a:schemeClr>
          </a:solidFill>
        </p:spPr>
        <p:txBody>
          <a:bodyPr wrap="square" rtlCol="0">
            <a:spAutoFit/>
          </a:bodyPr>
          <a:lstStyle/>
          <a:p>
            <a:r>
              <a:rPr lang="en-GB" sz="1100" b="1" dirty="0">
                <a:latin typeface="Arial" pitchFamily="34" charset="0"/>
                <a:cs typeface="Arial" pitchFamily="34" charset="0"/>
              </a:rPr>
              <a:t>SAVINGS FROM 21/22 THAT WERE NOT DELIVERED </a:t>
            </a:r>
          </a:p>
        </p:txBody>
      </p:sp>
      <p:sp>
        <p:nvSpPr>
          <p:cNvPr id="10" name="Oval 9"/>
          <p:cNvSpPr/>
          <p:nvPr/>
        </p:nvSpPr>
        <p:spPr bwMode="auto">
          <a:xfrm>
            <a:off x="4499992" y="31924"/>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69664962"/>
              </p:ext>
            </p:extLst>
          </p:nvPr>
        </p:nvGraphicFramePr>
        <p:xfrm>
          <a:off x="395535" y="968028"/>
          <a:ext cx="8208913" cy="3732948"/>
        </p:xfrm>
        <a:graphic>
          <a:graphicData uri="http://schemas.openxmlformats.org/drawingml/2006/table">
            <a:tbl>
              <a:tblPr/>
              <a:tblGrid>
                <a:gridCol w="2610949">
                  <a:extLst>
                    <a:ext uri="{9D8B030D-6E8A-4147-A177-3AD203B41FA5}">
                      <a16:colId xmlns:a16="http://schemas.microsoft.com/office/drawing/2014/main" val="974848529"/>
                    </a:ext>
                  </a:extLst>
                </a:gridCol>
                <a:gridCol w="730637">
                  <a:extLst>
                    <a:ext uri="{9D8B030D-6E8A-4147-A177-3AD203B41FA5}">
                      <a16:colId xmlns:a16="http://schemas.microsoft.com/office/drawing/2014/main" val="3817492220"/>
                    </a:ext>
                  </a:extLst>
                </a:gridCol>
                <a:gridCol w="730637">
                  <a:extLst>
                    <a:ext uri="{9D8B030D-6E8A-4147-A177-3AD203B41FA5}">
                      <a16:colId xmlns:a16="http://schemas.microsoft.com/office/drawing/2014/main" val="2095102515"/>
                    </a:ext>
                  </a:extLst>
                </a:gridCol>
                <a:gridCol w="730637">
                  <a:extLst>
                    <a:ext uri="{9D8B030D-6E8A-4147-A177-3AD203B41FA5}">
                      <a16:colId xmlns:a16="http://schemas.microsoft.com/office/drawing/2014/main" val="3471341915"/>
                    </a:ext>
                  </a:extLst>
                </a:gridCol>
                <a:gridCol w="668854">
                  <a:extLst>
                    <a:ext uri="{9D8B030D-6E8A-4147-A177-3AD203B41FA5}">
                      <a16:colId xmlns:a16="http://schemas.microsoft.com/office/drawing/2014/main" val="1328765598"/>
                    </a:ext>
                  </a:extLst>
                </a:gridCol>
                <a:gridCol w="668854">
                  <a:extLst>
                    <a:ext uri="{9D8B030D-6E8A-4147-A177-3AD203B41FA5}">
                      <a16:colId xmlns:a16="http://schemas.microsoft.com/office/drawing/2014/main" val="1497536180"/>
                    </a:ext>
                  </a:extLst>
                </a:gridCol>
                <a:gridCol w="668854">
                  <a:extLst>
                    <a:ext uri="{9D8B030D-6E8A-4147-A177-3AD203B41FA5}">
                      <a16:colId xmlns:a16="http://schemas.microsoft.com/office/drawing/2014/main" val="3765682036"/>
                    </a:ext>
                  </a:extLst>
                </a:gridCol>
                <a:gridCol w="668854">
                  <a:extLst>
                    <a:ext uri="{9D8B030D-6E8A-4147-A177-3AD203B41FA5}">
                      <a16:colId xmlns:a16="http://schemas.microsoft.com/office/drawing/2014/main" val="1513585214"/>
                    </a:ext>
                  </a:extLst>
                </a:gridCol>
                <a:gridCol w="730637">
                  <a:extLst>
                    <a:ext uri="{9D8B030D-6E8A-4147-A177-3AD203B41FA5}">
                      <a16:colId xmlns:a16="http://schemas.microsoft.com/office/drawing/2014/main" val="2233935714"/>
                    </a:ext>
                  </a:extLst>
                </a:gridCol>
              </a:tblGrid>
              <a:tr h="640425">
                <a:tc>
                  <a:txBody>
                    <a:bodyPr/>
                    <a:lstStyle/>
                    <a:p>
                      <a:pPr algn="ctr" fontAlgn="ctr"/>
                      <a:r>
                        <a:rPr lang="en-GB" sz="1100" b="1" i="0" u="none" strike="noStrike" dirty="0">
                          <a:solidFill>
                            <a:srgbClr val="000000"/>
                          </a:solidFill>
                          <a:effectLst/>
                          <a:latin typeface="Arial" panose="020B0604020202020204" pitchFamily="34" charset="0"/>
                        </a:rPr>
                        <a:t>Scheme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Total savings achieved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Forecast savings to be achieved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Not expected to be delivered </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Red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Amber</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Green</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Achieved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Total</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17444507"/>
                  </a:ext>
                </a:extLst>
              </a:tr>
              <a:tr h="396000">
                <a:tc>
                  <a:txBody>
                    <a:bodyPr/>
                    <a:lstStyle/>
                    <a:p>
                      <a:pPr algn="l" fontAlgn="t"/>
                      <a:r>
                        <a:rPr lang="en-GB" sz="1100" b="0" i="0" u="none" strike="noStrike" dirty="0">
                          <a:solidFill>
                            <a:srgbClr val="000000"/>
                          </a:solidFill>
                          <a:effectLst/>
                          <a:latin typeface="Arial" panose="020B0604020202020204" pitchFamily="34" charset="0"/>
                        </a:rPr>
                        <a:t>Bring Statutory Housing Service in house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50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50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50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174691814"/>
                  </a:ext>
                </a:extLst>
              </a:tr>
              <a:tr h="252000">
                <a:tc>
                  <a:txBody>
                    <a:bodyPr/>
                    <a:lstStyle/>
                    <a:p>
                      <a:pPr algn="l" fontAlgn="t"/>
                      <a:r>
                        <a:rPr lang="en-GB" sz="1100" b="0" i="0" u="none" strike="noStrike" dirty="0">
                          <a:solidFill>
                            <a:srgbClr val="000000"/>
                          </a:solidFill>
                          <a:effectLst/>
                          <a:latin typeface="Arial" panose="020B0604020202020204" pitchFamily="34" charset="0"/>
                        </a:rPr>
                        <a:t>Public Protection staffing review</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110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796910182"/>
                  </a:ext>
                </a:extLst>
              </a:tr>
              <a:tr h="236274">
                <a:tc>
                  <a:txBody>
                    <a:bodyPr/>
                    <a:lstStyle/>
                    <a:p>
                      <a:pPr algn="l" fontAlgn="t"/>
                      <a:r>
                        <a:rPr lang="en-GB" sz="1100" b="0" i="0" u="none" strike="noStrike">
                          <a:solidFill>
                            <a:srgbClr val="000000"/>
                          </a:solidFill>
                          <a:effectLst/>
                          <a:latin typeface="Arial" panose="020B0604020202020204" pitchFamily="34" charset="0"/>
                        </a:rPr>
                        <a:t>CCTV Equipment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49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49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49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523435173"/>
                  </a:ext>
                </a:extLst>
              </a:tr>
              <a:tr h="236274">
                <a:tc>
                  <a:txBody>
                    <a:bodyPr/>
                    <a:lstStyle/>
                    <a:p>
                      <a:pPr algn="l" fontAlgn="t"/>
                      <a:r>
                        <a:rPr lang="en-GB" sz="1100" b="0" i="0" u="none" strike="noStrike">
                          <a:solidFill>
                            <a:srgbClr val="000000"/>
                          </a:solidFill>
                          <a:effectLst/>
                          <a:latin typeface="Arial" panose="020B0604020202020204" pitchFamily="34" charset="0"/>
                        </a:rPr>
                        <a:t>Reduce collection frequency - 3 weekly Blue Bin collections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130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130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130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646238176"/>
                  </a:ext>
                </a:extLst>
              </a:tr>
              <a:tr h="236274">
                <a:tc>
                  <a:txBody>
                    <a:bodyPr/>
                    <a:lstStyle/>
                    <a:p>
                      <a:pPr algn="l" fontAlgn="t"/>
                      <a:r>
                        <a:rPr lang="en-GB" sz="1100" b="0" i="0" u="none" strike="noStrike">
                          <a:solidFill>
                            <a:srgbClr val="000000"/>
                          </a:solidFill>
                          <a:effectLst/>
                          <a:latin typeface="Arial" panose="020B0604020202020204" pitchFamily="34" charset="0"/>
                        </a:rPr>
                        <a:t>Reduce collection frequency - Black bin collections to 3 weekly</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130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130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130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830429511"/>
                  </a:ext>
                </a:extLst>
              </a:tr>
              <a:tr h="252000">
                <a:tc>
                  <a:txBody>
                    <a:bodyPr/>
                    <a:lstStyle/>
                    <a:p>
                      <a:pPr algn="l" fontAlgn="t"/>
                      <a:r>
                        <a:rPr lang="en-GB" sz="1100" b="0" i="0" u="none" strike="noStrike" dirty="0">
                          <a:solidFill>
                            <a:srgbClr val="000000"/>
                          </a:solidFill>
                          <a:effectLst/>
                          <a:latin typeface="Arial" panose="020B0604020202020204" pitchFamily="34" charset="0"/>
                        </a:rPr>
                        <a:t>Charge for all new bins ordered</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119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71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119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119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662230001"/>
                  </a:ext>
                </a:extLst>
              </a:tr>
              <a:tr h="236274">
                <a:tc>
                  <a:txBody>
                    <a:bodyPr/>
                    <a:lstStyle/>
                    <a:p>
                      <a:pPr algn="l" fontAlgn="t"/>
                      <a:r>
                        <a:rPr lang="en-GB" sz="1100" b="0" i="0" u="none" strike="noStrike" dirty="0">
                          <a:solidFill>
                            <a:srgbClr val="000000"/>
                          </a:solidFill>
                          <a:effectLst/>
                          <a:latin typeface="Arial" panose="020B0604020202020204" pitchFamily="34" charset="0"/>
                        </a:rPr>
                        <a:t>STAR Procurement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50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740136209"/>
                  </a:ext>
                </a:extLst>
              </a:tr>
              <a:tr h="432000">
                <a:tc>
                  <a:txBody>
                    <a:bodyPr/>
                    <a:lstStyle/>
                    <a:p>
                      <a:pPr algn="l" fontAlgn="t"/>
                      <a:r>
                        <a:rPr lang="en-GB" sz="1100" b="0" i="0" u="none" strike="noStrike" dirty="0">
                          <a:solidFill>
                            <a:srgbClr val="000000"/>
                          </a:solidFill>
                          <a:effectLst/>
                          <a:latin typeface="Arial" panose="020B0604020202020204" pitchFamily="34" charset="0"/>
                        </a:rPr>
                        <a:t>Work with STAR to ensure procurement in Stores is best value and on contract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69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268042867"/>
                  </a:ext>
                </a:extLst>
              </a:tr>
              <a:tr h="252000">
                <a:tc>
                  <a:txBody>
                    <a:bodyPr/>
                    <a:lstStyle/>
                    <a:p>
                      <a:pPr algn="l" fontAlgn="t"/>
                      <a:r>
                        <a:rPr lang="en-GB" sz="1100" b="0" i="0" u="none" strike="noStrike" dirty="0">
                          <a:solidFill>
                            <a:srgbClr val="000000"/>
                          </a:solidFill>
                          <a:effectLst/>
                          <a:latin typeface="Arial" panose="020B0604020202020204" pitchFamily="34" charset="0"/>
                        </a:rPr>
                        <a:t>Extending commercial offer</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100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752004729"/>
                  </a:ext>
                </a:extLst>
              </a:tr>
              <a:tr h="124354">
                <a:tc>
                  <a:txBody>
                    <a:bodyPr/>
                    <a:lstStyle/>
                    <a:p>
                      <a:pPr algn="ctr" fontAlgn="ctr"/>
                      <a:r>
                        <a:rPr lang="en-GB" sz="1100" b="1" i="0" u="none" strike="noStrike" dirty="0">
                          <a:solidFill>
                            <a:srgbClr val="000000"/>
                          </a:solidFill>
                          <a:effectLst/>
                          <a:latin typeface="Arial" panose="020B0604020202020204" pitchFamily="34" charset="0"/>
                        </a:rPr>
                        <a:t>Total</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478</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400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169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309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478</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990067787"/>
                  </a:ext>
                </a:extLst>
              </a:tr>
            </a:tbl>
          </a:graphicData>
        </a:graphic>
      </p:graphicFrame>
    </p:spTree>
    <p:extLst>
      <p:ext uri="{BB962C8B-B14F-4D97-AF65-F5344CB8AC3E}">
        <p14:creationId xmlns:p14="http://schemas.microsoft.com/office/powerpoint/2010/main" val="130683561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Growth</a:t>
            </a:r>
            <a:endParaRPr lang="en-GB" altLang="en-US" sz="2400" b="1" dirty="0">
              <a:solidFill>
                <a:srgbClr val="FFFFFF"/>
              </a:solidFill>
            </a:endParaRP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27</a:t>
            </a:fld>
            <a:endParaRPr lang="en-US" altLang="en-US"/>
          </a:p>
        </p:txBody>
      </p:sp>
      <p:sp>
        <p:nvSpPr>
          <p:cNvPr id="7" name="TextBox 6"/>
          <p:cNvSpPr txBox="1"/>
          <p:nvPr/>
        </p:nvSpPr>
        <p:spPr>
          <a:xfrm>
            <a:off x="265168" y="4359877"/>
            <a:ext cx="8291457"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sp>
        <p:nvSpPr>
          <p:cNvPr id="9" name="Rectangle 8"/>
          <p:cNvSpPr/>
          <p:nvPr/>
        </p:nvSpPr>
        <p:spPr>
          <a:xfrm>
            <a:off x="295756" y="4740924"/>
            <a:ext cx="8132282" cy="1415772"/>
          </a:xfrm>
          <a:prstGeom prst="rect">
            <a:avLst/>
          </a:prstGeom>
        </p:spPr>
        <p:txBody>
          <a:bodyPr wrap="square">
            <a:spAutoFit/>
          </a:bodyPr>
          <a:lstStyle/>
          <a:p>
            <a:pPr marL="7938">
              <a:spcBef>
                <a:spcPts val="600"/>
              </a:spcBef>
            </a:pPr>
            <a:r>
              <a:rPr lang="en-GB" sz="1100" b="1" dirty="0">
                <a:latin typeface="Arial" pitchFamily="34" charset="0"/>
                <a:cs typeface="Arial" pitchFamily="34" charset="0"/>
              </a:rPr>
              <a:t>The net variance reflects a number of underspends and pressures including</a:t>
            </a:r>
            <a:r>
              <a:rPr lang="en-GB" sz="1100" b="1" dirty="0" smtClean="0">
                <a:latin typeface="Arial" pitchFamily="34" charset="0"/>
                <a:cs typeface="Arial" pitchFamily="34" charset="0"/>
              </a:rPr>
              <a:t>:</a:t>
            </a:r>
            <a:endParaRPr lang="en-US" sz="1100" b="1" dirty="0" smtClean="0">
              <a:latin typeface="Arial" pitchFamily="34" charset="0"/>
              <a:cs typeface="Arial" pitchFamily="34" charset="0"/>
            </a:endParaRPr>
          </a:p>
          <a:p>
            <a:pPr marL="7938">
              <a:spcBef>
                <a:spcPts val="600"/>
              </a:spcBef>
            </a:pPr>
            <a:r>
              <a:rPr lang="en-US" sz="1100" b="1" dirty="0" smtClean="0">
                <a:latin typeface="Arial" pitchFamily="34" charset="0"/>
                <a:cs typeface="Arial" pitchFamily="34" charset="0"/>
              </a:rPr>
              <a:t>Underspends:</a:t>
            </a:r>
          </a:p>
          <a:p>
            <a:pPr marL="179388" indent="-171450">
              <a:spcBef>
                <a:spcPts val="600"/>
              </a:spcBef>
              <a:buFont typeface="Arial" panose="020B0604020202020204" pitchFamily="34" charset="0"/>
              <a:buChar char="•"/>
            </a:pPr>
            <a:r>
              <a:rPr lang="en-GB" sz="1100" b="1" dirty="0" smtClean="0">
                <a:latin typeface="Arial" pitchFamily="34" charset="0"/>
                <a:cs typeface="Arial" pitchFamily="34" charset="0"/>
              </a:rPr>
              <a:t>£58k </a:t>
            </a:r>
            <a:r>
              <a:rPr lang="en-GB" sz="1100" dirty="0" smtClean="0">
                <a:latin typeface="Arial" pitchFamily="34" charset="0"/>
                <a:cs typeface="Arial" pitchFamily="34" charset="0"/>
              </a:rPr>
              <a:t>Reduced </a:t>
            </a:r>
            <a:r>
              <a:rPr lang="en-GB" sz="1100" dirty="0">
                <a:latin typeface="Arial" pitchFamily="34" charset="0"/>
                <a:cs typeface="Arial" pitchFamily="34" charset="0"/>
              </a:rPr>
              <a:t>forecast on water utility related cost across the corporate buildings </a:t>
            </a:r>
            <a:r>
              <a:rPr lang="en-GB" sz="1100" dirty="0" smtClean="0">
                <a:latin typeface="Arial" pitchFamily="34" charset="0"/>
                <a:cs typeface="Arial" pitchFamily="34" charset="0"/>
              </a:rPr>
              <a:t>estate.</a:t>
            </a:r>
          </a:p>
          <a:p>
            <a:pPr marL="179388" indent="-171450">
              <a:spcBef>
                <a:spcPts val="600"/>
              </a:spcBef>
              <a:buFont typeface="Arial" panose="020B0604020202020204" pitchFamily="34" charset="0"/>
              <a:buChar char="•"/>
            </a:pPr>
            <a:r>
              <a:rPr lang="en-GB" sz="1100" b="1" dirty="0" smtClean="0">
                <a:latin typeface="Arial" pitchFamily="34" charset="0"/>
                <a:cs typeface="Arial" pitchFamily="34" charset="0"/>
              </a:rPr>
              <a:t>£157k </a:t>
            </a:r>
            <a:r>
              <a:rPr lang="en-GB" sz="1100" dirty="0">
                <a:latin typeface="Arial" pitchFamily="34" charset="0"/>
                <a:cs typeface="Arial" pitchFamily="34" charset="0"/>
              </a:rPr>
              <a:t>Delayed recruitment to vacant posts within Strategic property (44k), Asset Management (38k), Environmental Development (75k</a:t>
            </a:r>
            <a:r>
              <a:rPr lang="en-GB" sz="1100" dirty="0" smtClean="0">
                <a:latin typeface="Arial" pitchFamily="34" charset="0"/>
                <a:cs typeface="Arial" pitchFamily="34" charset="0"/>
              </a:rPr>
              <a:t>)</a:t>
            </a:r>
          </a:p>
          <a:p>
            <a:pPr marL="179388" indent="-171450">
              <a:spcBef>
                <a:spcPts val="600"/>
              </a:spcBef>
              <a:buFont typeface="Arial" panose="020B0604020202020204" pitchFamily="34" charset="0"/>
              <a:buChar char="•"/>
            </a:pPr>
            <a:r>
              <a:rPr lang="en-GB" sz="1100" b="1" dirty="0" smtClean="0">
                <a:latin typeface="Arial" pitchFamily="34" charset="0"/>
                <a:cs typeface="Arial" pitchFamily="34" charset="0"/>
              </a:rPr>
              <a:t>£</a:t>
            </a:r>
            <a:r>
              <a:rPr lang="en-GB" sz="1100" b="1" dirty="0">
                <a:latin typeface="Arial" pitchFamily="34" charset="0"/>
                <a:cs typeface="Arial" pitchFamily="34" charset="0"/>
              </a:rPr>
              <a:t>295k </a:t>
            </a:r>
            <a:r>
              <a:rPr lang="en-GB" sz="1100" dirty="0">
                <a:latin typeface="Arial" pitchFamily="34" charset="0"/>
                <a:cs typeface="Arial" pitchFamily="34" charset="0"/>
              </a:rPr>
              <a:t>Other </a:t>
            </a:r>
            <a:r>
              <a:rPr lang="en-GB" sz="1100" dirty="0" smtClean="0">
                <a:latin typeface="Arial" pitchFamily="34" charset="0"/>
                <a:cs typeface="Arial" pitchFamily="34" charset="0"/>
              </a:rPr>
              <a:t>variations</a:t>
            </a:r>
          </a:p>
        </p:txBody>
      </p:sp>
      <p:sp>
        <p:nvSpPr>
          <p:cNvPr id="8" name="Oval 7"/>
          <p:cNvSpPr/>
          <p:nvPr/>
        </p:nvSpPr>
        <p:spPr bwMode="auto">
          <a:xfrm>
            <a:off x="1331640" y="31924"/>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pic>
        <p:nvPicPr>
          <p:cNvPr id="2" name="Picture 1"/>
          <p:cNvPicPr>
            <a:picLocks noChangeAspect="1"/>
          </p:cNvPicPr>
          <p:nvPr/>
        </p:nvPicPr>
        <p:blipFill>
          <a:blip r:embed="rId3"/>
          <a:stretch>
            <a:fillRect/>
          </a:stretch>
        </p:blipFill>
        <p:spPr>
          <a:xfrm>
            <a:off x="269875" y="556429"/>
            <a:ext cx="8286750" cy="3629025"/>
          </a:xfrm>
          <a:prstGeom prst="rect">
            <a:avLst/>
          </a:prstGeom>
        </p:spPr>
      </p:pic>
    </p:spTree>
    <p:extLst>
      <p:ext uri="{BB962C8B-B14F-4D97-AF65-F5344CB8AC3E}">
        <p14:creationId xmlns:p14="http://schemas.microsoft.com/office/powerpoint/2010/main" val="63178721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28</a:t>
            </a:fld>
            <a:endParaRPr lang="en-US" altLang="en-US"/>
          </a:p>
        </p:txBody>
      </p:sp>
      <p:sp>
        <p:nvSpPr>
          <p:cNvPr id="5"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Growth</a:t>
            </a:r>
            <a:endParaRPr lang="en-GB" altLang="en-US" sz="2400" b="1" dirty="0">
              <a:solidFill>
                <a:srgbClr val="FFFFFF"/>
              </a:solidFill>
            </a:endParaRPr>
          </a:p>
        </p:txBody>
      </p:sp>
      <p:sp>
        <p:nvSpPr>
          <p:cNvPr id="11" name="Oval 10"/>
          <p:cNvSpPr/>
          <p:nvPr/>
        </p:nvSpPr>
        <p:spPr bwMode="auto">
          <a:xfrm>
            <a:off x="1331640" y="31924"/>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sp>
        <p:nvSpPr>
          <p:cNvPr id="12" name="TextBox 11"/>
          <p:cNvSpPr txBox="1"/>
          <p:nvPr/>
        </p:nvSpPr>
        <p:spPr>
          <a:xfrm>
            <a:off x="179512" y="535980"/>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sp>
        <p:nvSpPr>
          <p:cNvPr id="9" name="Rectangle 8"/>
          <p:cNvSpPr/>
          <p:nvPr/>
        </p:nvSpPr>
        <p:spPr>
          <a:xfrm>
            <a:off x="178046" y="886309"/>
            <a:ext cx="8965954" cy="2400657"/>
          </a:xfrm>
          <a:prstGeom prst="rect">
            <a:avLst/>
          </a:prstGeom>
        </p:spPr>
        <p:txBody>
          <a:bodyPr wrap="square">
            <a:spAutoFit/>
          </a:bodyPr>
          <a:lstStyle/>
          <a:p>
            <a:pPr>
              <a:spcBef>
                <a:spcPts val="600"/>
              </a:spcBef>
            </a:pPr>
            <a:r>
              <a:rPr lang="en-GB" sz="1100" b="1" dirty="0" smtClean="0">
                <a:solidFill>
                  <a:schemeClr val="tx1"/>
                </a:solidFill>
                <a:latin typeface="Arial" panose="020B0604020202020204" pitchFamily="34" charset="0"/>
                <a:cs typeface="Arial" panose="020B0604020202020204" pitchFamily="34" charset="0"/>
              </a:rPr>
              <a:t>Pressures</a:t>
            </a:r>
            <a:r>
              <a:rPr lang="en-GB" sz="1100" b="1" dirty="0">
                <a:solidFill>
                  <a:schemeClr val="tx1"/>
                </a:solidFill>
                <a:latin typeface="Arial" panose="020B0604020202020204" pitchFamily="34" charset="0"/>
                <a:cs typeface="Arial" panose="020B0604020202020204" pitchFamily="34" charset="0"/>
              </a:rPr>
              <a:t>:</a:t>
            </a:r>
          </a:p>
          <a:p>
            <a:pPr marL="171450"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(£400k) 	</a:t>
            </a:r>
            <a:r>
              <a:rPr lang="en-GB" sz="1100" dirty="0">
                <a:solidFill>
                  <a:schemeClr val="tx1"/>
                </a:solidFill>
                <a:latin typeface="Arial" panose="020B0604020202020204" pitchFamily="34" charset="0"/>
                <a:cs typeface="Arial" panose="020B0604020202020204" pitchFamily="34" charset="0"/>
              </a:rPr>
              <a:t>Forecast reduced income from estates service provision recharges</a:t>
            </a:r>
          </a:p>
          <a:p>
            <a:pPr marL="171450"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(£229k) 	</a:t>
            </a:r>
            <a:r>
              <a:rPr lang="en-GB" sz="1100" dirty="0">
                <a:solidFill>
                  <a:schemeClr val="tx1"/>
                </a:solidFill>
                <a:latin typeface="Arial" panose="020B0604020202020204" pitchFamily="34" charset="0"/>
                <a:cs typeface="Arial" panose="020B0604020202020204" pitchFamily="34" charset="0"/>
              </a:rPr>
              <a:t>Forecast reduced income from planning fees (147k), pre planning application fees (20k) and building regulation fees </a:t>
            </a:r>
            <a:r>
              <a:rPr lang="en-GB" sz="1100" dirty="0" smtClean="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62k) </a:t>
            </a:r>
          </a:p>
          <a:p>
            <a:pPr marL="171450"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(£264k) 	</a:t>
            </a:r>
            <a:r>
              <a:rPr lang="en-GB" sz="1100" dirty="0">
                <a:solidFill>
                  <a:schemeClr val="tx1"/>
                </a:solidFill>
                <a:latin typeface="Arial" panose="020B0604020202020204" pitchFamily="34" charset="0"/>
                <a:cs typeface="Arial" panose="020B0604020202020204" pitchFamily="34" charset="0"/>
              </a:rPr>
              <a:t>Forecast increase in electricity utility cost across the corporate buildings estate due to significant inflation increase from 1 April</a:t>
            </a:r>
          </a:p>
          <a:p>
            <a:pPr marL="171450"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(£585k) 	</a:t>
            </a:r>
            <a:r>
              <a:rPr lang="en-GB" sz="1100" dirty="0">
                <a:solidFill>
                  <a:schemeClr val="tx1"/>
                </a:solidFill>
                <a:latin typeface="Arial" panose="020B0604020202020204" pitchFamily="34" charset="0"/>
                <a:cs typeface="Arial" panose="020B0604020202020204" pitchFamily="34" charset="0"/>
              </a:rPr>
              <a:t>Forecast increase in gas utility cost across the corporate buildings estate due to significant inflation increase from 1 April</a:t>
            </a:r>
          </a:p>
          <a:p>
            <a:pPr marL="171450"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(£53k) 	</a:t>
            </a:r>
            <a:r>
              <a:rPr lang="en-GB" sz="1100" dirty="0">
                <a:solidFill>
                  <a:schemeClr val="tx1"/>
                </a:solidFill>
                <a:latin typeface="Arial" panose="020B0604020202020204" pitchFamily="34" charset="0"/>
                <a:cs typeface="Arial" panose="020B0604020202020204" pitchFamily="34" charset="0"/>
              </a:rPr>
              <a:t>Forecast additional cost for the Ashton Old Baths service contract</a:t>
            </a:r>
          </a:p>
          <a:p>
            <a:pPr marL="171450"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(£118k) 	</a:t>
            </a:r>
            <a:r>
              <a:rPr lang="en-GB" sz="1100" dirty="0">
                <a:solidFill>
                  <a:schemeClr val="tx1"/>
                </a:solidFill>
                <a:latin typeface="Arial" panose="020B0604020202020204" pitchFamily="34" charset="0"/>
                <a:cs typeface="Arial" panose="020B0604020202020204" pitchFamily="34" charset="0"/>
              </a:rPr>
              <a:t>Forecast additional rent and buildings related costs within the </a:t>
            </a:r>
            <a:r>
              <a:rPr lang="en-GB" sz="1100" dirty="0" smtClean="0">
                <a:solidFill>
                  <a:schemeClr val="tx1"/>
                </a:solidFill>
                <a:latin typeface="Arial" panose="020B0604020202020204" pitchFamily="34" charset="0"/>
                <a:cs typeface="Arial" panose="020B0604020202020204" pitchFamily="34" charset="0"/>
              </a:rPr>
              <a:t>corporate </a:t>
            </a:r>
            <a:r>
              <a:rPr lang="en-GB" sz="1100" dirty="0">
                <a:solidFill>
                  <a:schemeClr val="tx1"/>
                </a:solidFill>
                <a:latin typeface="Arial" panose="020B0604020202020204" pitchFamily="34" charset="0"/>
                <a:cs typeface="Arial" panose="020B0604020202020204" pitchFamily="34" charset="0"/>
              </a:rPr>
              <a:t>estate - (Primary Care Centre (38), Stamford Chambers - dilapidations (65k) premises related (29))</a:t>
            </a:r>
          </a:p>
          <a:p>
            <a:pPr marL="171450"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(£116k) 	</a:t>
            </a:r>
            <a:r>
              <a:rPr lang="en-GB" sz="1100" dirty="0">
                <a:solidFill>
                  <a:schemeClr val="tx1"/>
                </a:solidFill>
                <a:latin typeface="Arial" panose="020B0604020202020204" pitchFamily="34" charset="0"/>
                <a:cs typeface="Arial" panose="020B0604020202020204" pitchFamily="34" charset="0"/>
              </a:rPr>
              <a:t>Forecast reduced income from estate rental income at Tameside One (66k) and </a:t>
            </a:r>
            <a:r>
              <a:rPr lang="en-GB" sz="1100" dirty="0" err="1">
                <a:solidFill>
                  <a:schemeClr val="tx1"/>
                </a:solidFill>
                <a:latin typeface="Arial" panose="020B0604020202020204" pitchFamily="34" charset="0"/>
                <a:cs typeface="Arial" panose="020B0604020202020204" pitchFamily="34" charset="0"/>
              </a:rPr>
              <a:t>Droylsden</a:t>
            </a:r>
            <a:r>
              <a:rPr lang="en-GB" sz="1100" dirty="0">
                <a:solidFill>
                  <a:schemeClr val="tx1"/>
                </a:solidFill>
                <a:latin typeface="Arial" panose="020B0604020202020204" pitchFamily="34" charset="0"/>
                <a:cs typeface="Arial" panose="020B0604020202020204" pitchFamily="34" charset="0"/>
              </a:rPr>
              <a:t> Shopping Centre (50k)</a:t>
            </a:r>
          </a:p>
          <a:p>
            <a:pPr marL="171450" indent="-171450">
              <a:spcBef>
                <a:spcPts val="600"/>
              </a:spcBef>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(£371k) 	</a:t>
            </a:r>
            <a:r>
              <a:rPr lang="en-GB" sz="1100" dirty="0">
                <a:solidFill>
                  <a:schemeClr val="tx1"/>
                </a:solidFill>
                <a:latin typeface="Arial" panose="020B0604020202020204" pitchFamily="34" charset="0"/>
                <a:cs typeface="Arial" panose="020B0604020202020204" pitchFamily="34" charset="0"/>
              </a:rPr>
              <a:t>Inflation increase on the Robertson facilities management contract across the corporate buildings estate</a:t>
            </a:r>
          </a:p>
        </p:txBody>
      </p:sp>
      <p:pic>
        <p:nvPicPr>
          <p:cNvPr id="6" name="Picture 5"/>
          <p:cNvPicPr>
            <a:picLocks noChangeAspect="1"/>
          </p:cNvPicPr>
          <p:nvPr/>
        </p:nvPicPr>
        <p:blipFill>
          <a:blip r:embed="rId2"/>
          <a:stretch>
            <a:fillRect/>
          </a:stretch>
        </p:blipFill>
        <p:spPr>
          <a:xfrm>
            <a:off x="283758" y="3520984"/>
            <a:ext cx="8571719" cy="304826"/>
          </a:xfrm>
          <a:prstGeom prst="rect">
            <a:avLst/>
          </a:prstGeom>
        </p:spPr>
      </p:pic>
      <p:sp>
        <p:nvSpPr>
          <p:cNvPr id="7" name="Rectangle 6"/>
          <p:cNvSpPr/>
          <p:nvPr/>
        </p:nvSpPr>
        <p:spPr>
          <a:xfrm>
            <a:off x="178045" y="3825810"/>
            <a:ext cx="8677431" cy="2631490"/>
          </a:xfrm>
          <a:prstGeom prst="rect">
            <a:avLst/>
          </a:prstGeom>
        </p:spPr>
        <p:txBody>
          <a:bodyPr wrap="square">
            <a:spAutoFit/>
          </a:bodyPr>
          <a:lstStyle/>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(£300k) </a:t>
            </a:r>
            <a:r>
              <a:rPr lang="en-GB" sz="1100" dirty="0">
                <a:latin typeface="Arial" panose="020B0604020202020204" pitchFamily="34" charset="0"/>
                <a:cs typeface="Arial" panose="020B0604020202020204" pitchFamily="34" charset="0"/>
              </a:rPr>
              <a:t>	Forecast non delivery of income expected by the lease of a floor in Tameside One</a:t>
            </a:r>
            <a:r>
              <a:rPr lang="en-GB" sz="1100" dirty="0" smtClean="0">
                <a:latin typeface="Arial" panose="020B0604020202020204" pitchFamily="34" charset="0"/>
                <a:cs typeface="Arial" panose="020B0604020202020204" pitchFamily="34" charset="0"/>
              </a:rPr>
              <a:t>.</a:t>
            </a:r>
          </a:p>
          <a:p>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(£500k)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Forecast </a:t>
            </a:r>
            <a:r>
              <a:rPr lang="en-GB" sz="1100" dirty="0">
                <a:latin typeface="Arial" panose="020B0604020202020204" pitchFamily="34" charset="0"/>
                <a:cs typeface="Arial" panose="020B0604020202020204" pitchFamily="34" charset="0"/>
              </a:rPr>
              <a:t>non delivery of increased income expected from rent reviews across the commercial </a:t>
            </a:r>
            <a:r>
              <a:rPr lang="en-GB" sz="1100" dirty="0" smtClean="0">
                <a:latin typeface="Arial" panose="020B0604020202020204" pitchFamily="34" charset="0"/>
                <a:cs typeface="Arial" panose="020B0604020202020204" pitchFamily="34" charset="0"/>
              </a:rPr>
              <a:t>estate</a:t>
            </a:r>
          </a:p>
          <a:p>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(£105k) </a:t>
            </a:r>
            <a:r>
              <a:rPr lang="en-GB" sz="1100" dirty="0">
                <a:latin typeface="Arial" panose="020B0604020202020204" pitchFamily="34" charset="0"/>
                <a:cs typeface="Arial" panose="020B0604020202020204" pitchFamily="34" charset="0"/>
              </a:rPr>
              <a:t>	Forecast non delivery of lease income via additional commercial </a:t>
            </a:r>
            <a:r>
              <a:rPr lang="en-GB" sz="1100" dirty="0" smtClean="0">
                <a:latin typeface="Arial" panose="020B0604020202020204" pitchFamily="34" charset="0"/>
                <a:cs typeface="Arial" panose="020B0604020202020204" pitchFamily="34" charset="0"/>
              </a:rPr>
              <a:t>units</a:t>
            </a:r>
          </a:p>
          <a:p>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(£300k) </a:t>
            </a:r>
            <a:r>
              <a:rPr lang="en-GB" sz="1100" dirty="0">
                <a:latin typeface="Arial" panose="020B0604020202020204" pitchFamily="34" charset="0"/>
                <a:cs typeface="Arial" panose="020B0604020202020204" pitchFamily="34" charset="0"/>
              </a:rPr>
              <a:t>	Forecast non delivery of savings via the Robertson Facilities Management contract - 22/23 recurrent </a:t>
            </a:r>
            <a:r>
              <a:rPr lang="en-GB" sz="1100" dirty="0" smtClean="0">
                <a:latin typeface="Arial" panose="020B0604020202020204" pitchFamily="34" charset="0"/>
                <a:cs typeface="Arial" panose="020B0604020202020204" pitchFamily="34" charset="0"/>
              </a:rPr>
              <a:t>value</a:t>
            </a:r>
          </a:p>
          <a:p>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(£200k) </a:t>
            </a:r>
            <a:r>
              <a:rPr lang="en-GB" sz="1100" dirty="0">
                <a:latin typeface="Arial" panose="020B0604020202020204" pitchFamily="34" charset="0"/>
                <a:cs typeface="Arial" panose="020B0604020202020204" pitchFamily="34" charset="0"/>
              </a:rPr>
              <a:t>	Forecast non delivery of savings via the Robertson Facilities Management contract - 21/22 recurrent </a:t>
            </a:r>
            <a:r>
              <a:rPr lang="en-GB" sz="1100" dirty="0" smtClean="0">
                <a:latin typeface="Arial" panose="020B0604020202020204" pitchFamily="34" charset="0"/>
                <a:cs typeface="Arial" panose="020B0604020202020204" pitchFamily="34" charset="0"/>
              </a:rPr>
              <a:t>value</a:t>
            </a:r>
          </a:p>
          <a:p>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(£207k) </a:t>
            </a:r>
            <a:r>
              <a:rPr lang="en-GB" sz="1100" dirty="0">
                <a:latin typeface="Arial" panose="020B0604020202020204" pitchFamily="34" charset="0"/>
                <a:cs typeface="Arial" panose="020B0604020202020204" pitchFamily="34" charset="0"/>
              </a:rPr>
              <a:t>	Forecast non delivery of estate rationalisation savings - 22/23 recurrent value - (</a:t>
            </a:r>
            <a:r>
              <a:rPr lang="en-GB" sz="1100" dirty="0" err="1">
                <a:latin typeface="Arial" panose="020B0604020202020204" pitchFamily="34" charset="0"/>
                <a:cs typeface="Arial" panose="020B0604020202020204" pitchFamily="34" charset="0"/>
              </a:rPr>
              <a:t>Longdendale</a:t>
            </a:r>
            <a:r>
              <a:rPr lang="en-GB" sz="1100" dirty="0">
                <a:latin typeface="Arial" panose="020B0604020202020204" pitchFamily="34" charset="0"/>
                <a:cs typeface="Arial" panose="020B0604020202020204" pitchFamily="34" charset="0"/>
              </a:rPr>
              <a:t> </a:t>
            </a:r>
            <a:r>
              <a:rPr lang="en-GB" sz="1100" dirty="0" err="1">
                <a:latin typeface="Arial" panose="020B0604020202020204" pitchFamily="34" charset="0"/>
                <a:cs typeface="Arial" panose="020B0604020202020204" pitchFamily="34" charset="0"/>
              </a:rPr>
              <a:t>Childrens</a:t>
            </a:r>
            <a:r>
              <a:rPr lang="en-GB" sz="1100" dirty="0">
                <a:latin typeface="Arial" panose="020B0604020202020204" pitchFamily="34" charset="0"/>
                <a:cs typeface="Arial" panose="020B0604020202020204" pitchFamily="34" charset="0"/>
              </a:rPr>
              <a:t> Centre (20k), Linden Road </a:t>
            </a:r>
            <a:r>
              <a:rPr lang="en-GB" sz="1100" dirty="0" err="1">
                <a:latin typeface="Arial" panose="020B0604020202020204" pitchFamily="34" charset="0"/>
                <a:cs typeface="Arial" panose="020B0604020202020204" pitchFamily="34" charset="0"/>
              </a:rPr>
              <a:t>Childrens</a:t>
            </a:r>
            <a:r>
              <a:rPr lang="en-GB" sz="1100" dirty="0">
                <a:latin typeface="Arial" panose="020B0604020202020204" pitchFamily="34" charset="0"/>
                <a:cs typeface="Arial" panose="020B0604020202020204" pitchFamily="34" charset="0"/>
              </a:rPr>
              <a:t> Centre (29k), Clarence Arcade (84k), Patterson Rothwell lease (58k), Audenshaw Library (17k</a:t>
            </a:r>
            <a:r>
              <a:rPr lang="en-GB" sz="1100" dirty="0" smtClean="0">
                <a:latin typeface="Arial" panose="020B0604020202020204" pitchFamily="34" charset="0"/>
                <a:cs typeface="Arial" panose="020B0604020202020204" pitchFamily="34" charset="0"/>
              </a:rPr>
              <a:t>))</a:t>
            </a:r>
          </a:p>
          <a:p>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(£106k) </a:t>
            </a:r>
            <a:r>
              <a:rPr lang="en-GB" sz="1100" dirty="0">
                <a:latin typeface="Arial" panose="020B0604020202020204" pitchFamily="34" charset="0"/>
                <a:cs typeface="Arial" panose="020B0604020202020204" pitchFamily="34" charset="0"/>
              </a:rPr>
              <a:t>	Forecast non delivery of estate rationalisation savings - 21/22 recurrent value - (Loxley House (64k), Two Trees (42k</a:t>
            </a:r>
            <a:r>
              <a:rPr lang="en-GB" sz="1100" dirty="0" smtClean="0">
                <a:latin typeface="Arial" panose="020B0604020202020204" pitchFamily="34" charset="0"/>
                <a:cs typeface="Arial" panose="020B0604020202020204" pitchFamily="34" charset="0"/>
              </a:rPr>
              <a:t>))</a:t>
            </a:r>
          </a:p>
          <a:p>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47195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8784665" y="6401111"/>
            <a:ext cx="215630" cy="290332"/>
          </a:xfrm>
        </p:spPr>
        <p:txBody>
          <a:bodyPr/>
          <a:lstStyle/>
          <a:p>
            <a:pPr>
              <a:defRPr/>
            </a:pPr>
            <a:fld id="{613EADDF-3545-4E98-B654-1563625629F2}" type="slidenum">
              <a:rPr lang="en-US" altLang="en-US" smtClean="0"/>
              <a:pPr>
                <a:defRPr/>
              </a:pPr>
              <a:t>29</a:t>
            </a:fld>
            <a:endParaRPr lang="en-US" altLang="en-US"/>
          </a:p>
        </p:txBody>
      </p:sp>
      <p:sp>
        <p:nvSpPr>
          <p:cNvPr id="5"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Growth</a:t>
            </a:r>
            <a:endParaRPr lang="en-GB" altLang="en-US" sz="2400" b="1" dirty="0">
              <a:solidFill>
                <a:srgbClr val="FFFFFF"/>
              </a:solidFill>
            </a:endParaRPr>
          </a:p>
        </p:txBody>
      </p:sp>
      <p:sp>
        <p:nvSpPr>
          <p:cNvPr id="11" name="Oval 10"/>
          <p:cNvSpPr/>
          <p:nvPr/>
        </p:nvSpPr>
        <p:spPr bwMode="auto">
          <a:xfrm>
            <a:off x="1331640" y="31924"/>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sp>
        <p:nvSpPr>
          <p:cNvPr id="7" name="TextBox 6"/>
          <p:cNvSpPr txBox="1"/>
          <p:nvPr/>
        </p:nvSpPr>
        <p:spPr>
          <a:xfrm>
            <a:off x="325444" y="634410"/>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SAVINGS 2022/23 (continued) </a:t>
            </a:r>
            <a:endParaRPr lang="en-GB" sz="1100" b="1" dirty="0">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141359756"/>
              </p:ext>
            </p:extLst>
          </p:nvPr>
        </p:nvGraphicFramePr>
        <p:xfrm>
          <a:off x="346010" y="2013495"/>
          <a:ext cx="8229601" cy="4136572"/>
        </p:xfrm>
        <a:graphic>
          <a:graphicData uri="http://schemas.openxmlformats.org/drawingml/2006/table">
            <a:tbl>
              <a:tblPr/>
              <a:tblGrid>
                <a:gridCol w="2869142">
                  <a:extLst>
                    <a:ext uri="{9D8B030D-6E8A-4147-A177-3AD203B41FA5}">
                      <a16:colId xmlns:a16="http://schemas.microsoft.com/office/drawing/2014/main" val="1974114370"/>
                    </a:ext>
                  </a:extLst>
                </a:gridCol>
                <a:gridCol w="814695">
                  <a:extLst>
                    <a:ext uri="{9D8B030D-6E8A-4147-A177-3AD203B41FA5}">
                      <a16:colId xmlns:a16="http://schemas.microsoft.com/office/drawing/2014/main" val="1404656655"/>
                    </a:ext>
                  </a:extLst>
                </a:gridCol>
                <a:gridCol w="802888">
                  <a:extLst>
                    <a:ext uri="{9D8B030D-6E8A-4147-A177-3AD203B41FA5}">
                      <a16:colId xmlns:a16="http://schemas.microsoft.com/office/drawing/2014/main" val="3221808749"/>
                    </a:ext>
                  </a:extLst>
                </a:gridCol>
                <a:gridCol w="734997">
                  <a:extLst>
                    <a:ext uri="{9D8B030D-6E8A-4147-A177-3AD203B41FA5}">
                      <a16:colId xmlns:a16="http://schemas.microsoft.com/office/drawing/2014/main" val="3863849366"/>
                    </a:ext>
                  </a:extLst>
                </a:gridCol>
                <a:gridCol w="734997">
                  <a:extLst>
                    <a:ext uri="{9D8B030D-6E8A-4147-A177-3AD203B41FA5}">
                      <a16:colId xmlns:a16="http://schemas.microsoft.com/office/drawing/2014/main" val="1050420638"/>
                    </a:ext>
                  </a:extLst>
                </a:gridCol>
                <a:gridCol w="734997">
                  <a:extLst>
                    <a:ext uri="{9D8B030D-6E8A-4147-A177-3AD203B41FA5}">
                      <a16:colId xmlns:a16="http://schemas.microsoft.com/office/drawing/2014/main" val="699630256"/>
                    </a:ext>
                  </a:extLst>
                </a:gridCol>
                <a:gridCol w="734997">
                  <a:extLst>
                    <a:ext uri="{9D8B030D-6E8A-4147-A177-3AD203B41FA5}">
                      <a16:colId xmlns:a16="http://schemas.microsoft.com/office/drawing/2014/main" val="2651694826"/>
                    </a:ext>
                  </a:extLst>
                </a:gridCol>
                <a:gridCol w="802888">
                  <a:extLst>
                    <a:ext uri="{9D8B030D-6E8A-4147-A177-3AD203B41FA5}">
                      <a16:colId xmlns:a16="http://schemas.microsoft.com/office/drawing/2014/main" val="4219936978"/>
                    </a:ext>
                  </a:extLst>
                </a:gridCol>
              </a:tblGrid>
              <a:tr h="886810">
                <a:tc>
                  <a:txBody>
                    <a:bodyPr/>
                    <a:lstStyle/>
                    <a:p>
                      <a:pPr algn="ctr" fontAlgn="ctr"/>
                      <a:r>
                        <a:rPr lang="en-GB" sz="1050" b="1" i="0" u="none" strike="noStrike" dirty="0">
                          <a:solidFill>
                            <a:srgbClr val="000000"/>
                          </a:solidFill>
                          <a:effectLst/>
                          <a:latin typeface="Arial" panose="020B0604020202020204" pitchFamily="34" charset="0"/>
                        </a:rPr>
                        <a:t>Scheme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dirty="0">
                          <a:solidFill>
                            <a:srgbClr val="000000"/>
                          </a:solidFill>
                          <a:effectLst/>
                          <a:latin typeface="Arial" panose="020B0604020202020204" pitchFamily="34" charset="0"/>
                        </a:rPr>
                        <a:t>Savings Target 22/23</a:t>
                      </a:r>
                      <a:br>
                        <a:rPr lang="en-GB" sz="1050" b="1" i="0" u="none" strike="noStrike" dirty="0">
                          <a:solidFill>
                            <a:srgbClr val="000000"/>
                          </a:solidFill>
                          <a:effectLst/>
                          <a:latin typeface="Arial" panose="020B0604020202020204" pitchFamily="34" charset="0"/>
                        </a:rPr>
                      </a:br>
                      <a:r>
                        <a:rPr lang="en-GB" sz="105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Not expected to be delivered </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Red</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Amber</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Green</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Achieved</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dirty="0">
                          <a:solidFill>
                            <a:srgbClr val="000000"/>
                          </a:solidFill>
                          <a:effectLst/>
                          <a:latin typeface="Arial" panose="020B0604020202020204" pitchFamily="34" charset="0"/>
                        </a:rPr>
                        <a:t>Total</a:t>
                      </a:r>
                      <a:br>
                        <a:rPr lang="en-GB" sz="1050" b="1" i="0" u="none" strike="noStrike" dirty="0">
                          <a:solidFill>
                            <a:srgbClr val="000000"/>
                          </a:solidFill>
                          <a:effectLst/>
                          <a:latin typeface="Arial" panose="020B0604020202020204" pitchFamily="34" charset="0"/>
                        </a:rPr>
                      </a:br>
                      <a:r>
                        <a:rPr lang="en-GB" sz="1050" b="1" i="0" u="none" strike="noStrike" dirty="0">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459821169"/>
                  </a:ext>
                </a:extLst>
              </a:tr>
              <a:tr h="505482">
                <a:tc>
                  <a:txBody>
                    <a:bodyPr/>
                    <a:lstStyle/>
                    <a:p>
                      <a:pPr algn="l" rtl="0" fontAlgn="t"/>
                      <a:r>
                        <a:rPr lang="en-GB" sz="1050" b="0" i="0" u="none" strike="noStrike">
                          <a:solidFill>
                            <a:srgbClr val="000000"/>
                          </a:solidFill>
                          <a:effectLst/>
                          <a:latin typeface="Arial" panose="020B0604020202020204" pitchFamily="34" charset="0"/>
                        </a:rPr>
                        <a:t>Cost Reduction of Utility (Gas and Electricity) by installation of energy saving measures in Council Buildings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dirty="0">
                          <a:solidFill>
                            <a:srgbClr val="000000"/>
                          </a:solidFill>
                          <a:effectLst/>
                          <a:latin typeface="Arial" panose="020B0604020202020204" pitchFamily="34" charset="0"/>
                        </a:rPr>
                        <a:t>20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dirty="0">
                          <a:solidFill>
                            <a:srgbClr val="000000"/>
                          </a:solidFill>
                          <a:effectLst/>
                          <a:latin typeface="Arial" panose="020B0604020202020204" pitchFamily="34" charset="0"/>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05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154006583"/>
                  </a:ext>
                </a:extLst>
              </a:tr>
              <a:tr h="336988">
                <a:tc>
                  <a:txBody>
                    <a:bodyPr/>
                    <a:lstStyle/>
                    <a:p>
                      <a:pPr algn="l" rtl="0" fontAlgn="t"/>
                      <a:r>
                        <a:rPr lang="en-GB" sz="1050" b="0" i="0" u="none" strike="noStrike">
                          <a:solidFill>
                            <a:srgbClr val="000000"/>
                          </a:solidFill>
                          <a:effectLst/>
                          <a:latin typeface="Arial" panose="020B0604020202020204" pitchFamily="34" charset="0"/>
                        </a:rPr>
                        <a:t>Service redesign (Building Control &amp; Planning Development management)</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20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dirty="0">
                          <a:solidFill>
                            <a:srgbClr val="000000"/>
                          </a:solidFill>
                          <a:effectLst/>
                          <a:latin typeface="Arial" panose="020B0604020202020204" pitchFamily="34" charset="0"/>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05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957364885"/>
                  </a:ext>
                </a:extLst>
              </a:tr>
              <a:tr h="505482">
                <a:tc>
                  <a:txBody>
                    <a:bodyPr/>
                    <a:lstStyle/>
                    <a:p>
                      <a:pPr algn="l" rtl="0" fontAlgn="t"/>
                      <a:r>
                        <a:rPr lang="en-GB" sz="1050" b="0" i="0" u="none" strike="noStrike">
                          <a:solidFill>
                            <a:srgbClr val="000000"/>
                          </a:solidFill>
                          <a:effectLst/>
                          <a:latin typeface="Arial" panose="020B0604020202020204" pitchFamily="34" charset="0"/>
                        </a:rPr>
                        <a:t>Relocation of Droylsden Library and Coming out of Hattersley Hub Offices and Community 7 Rooms</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60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dirty="0">
                          <a:solidFill>
                            <a:srgbClr val="000000"/>
                          </a:solidFill>
                          <a:effectLst/>
                          <a:latin typeface="Arial" panose="020B0604020202020204" pitchFamily="34" charset="0"/>
                        </a:rPr>
                        <a:t>60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05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851119323"/>
                  </a:ext>
                </a:extLst>
              </a:tr>
              <a:tr h="505482">
                <a:tc>
                  <a:txBody>
                    <a:bodyPr/>
                    <a:lstStyle/>
                    <a:p>
                      <a:pPr algn="l" rtl="0" fontAlgn="t"/>
                      <a:r>
                        <a:rPr lang="en-GB" sz="1050" b="0" i="0" u="none" strike="noStrike">
                          <a:solidFill>
                            <a:srgbClr val="000000"/>
                          </a:solidFill>
                          <a:effectLst/>
                          <a:latin typeface="Arial" panose="020B0604020202020204" pitchFamily="34" charset="0"/>
                        </a:rPr>
                        <a:t>Commercial Estate Income Generation - opportunities to increase income through build/purchase of industrial estate.</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105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dirty="0">
                          <a:solidFill>
                            <a:srgbClr val="000000"/>
                          </a:solidFill>
                          <a:effectLst/>
                          <a:latin typeface="Arial" panose="020B0604020202020204" pitchFamily="34" charset="0"/>
                        </a:rPr>
                        <a:t>105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05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048695223"/>
                  </a:ext>
                </a:extLst>
              </a:tr>
              <a:tr h="505482">
                <a:tc>
                  <a:txBody>
                    <a:bodyPr/>
                    <a:lstStyle/>
                    <a:p>
                      <a:pPr algn="l" rtl="0" fontAlgn="t"/>
                      <a:r>
                        <a:rPr lang="en-GB" sz="1050" b="0" i="0" u="none" strike="noStrike">
                          <a:solidFill>
                            <a:srgbClr val="000000"/>
                          </a:solidFill>
                          <a:effectLst/>
                          <a:latin typeface="Arial" panose="020B0604020202020204" pitchFamily="34" charset="0"/>
                        </a:rPr>
                        <a:t>Asset Management Accommodation Strategy (operational)/ WorkSmart</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207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207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05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70581361"/>
                  </a:ext>
                </a:extLst>
              </a:tr>
              <a:tr h="177362">
                <a:tc>
                  <a:txBody>
                    <a:bodyPr/>
                    <a:lstStyle/>
                    <a:p>
                      <a:pPr algn="l" rtl="0" fontAlgn="t"/>
                      <a:r>
                        <a:rPr lang="en-GB" sz="1050" b="0" i="0" u="none" strike="noStrike">
                          <a:solidFill>
                            <a:srgbClr val="000000"/>
                          </a:solidFill>
                          <a:effectLst/>
                          <a:latin typeface="Arial" panose="020B0604020202020204" pitchFamily="34" charset="0"/>
                        </a:rPr>
                        <a:t>Sport and Leisure</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150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050" b="0" i="0" u="none" strike="noStrike" dirty="0">
                          <a:solidFill>
                            <a:srgbClr val="000000"/>
                          </a:solidFill>
                          <a:effectLst/>
                          <a:latin typeface="Arial" panose="020B0604020202020204" pitchFamily="34" charset="0"/>
                        </a:rPr>
                        <a:t>150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050" b="1" i="0" u="none" strike="noStrike">
                          <a:solidFill>
                            <a:srgbClr val="000000"/>
                          </a:solidFill>
                          <a:effectLst/>
                          <a:latin typeface="Arial" panose="020B0604020202020204" pitchFamily="34" charset="0"/>
                        </a:rPr>
                        <a:t>150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064978490"/>
                  </a:ext>
                </a:extLst>
              </a:tr>
              <a:tr h="177362">
                <a:tc>
                  <a:txBody>
                    <a:bodyPr/>
                    <a:lstStyle/>
                    <a:p>
                      <a:pPr algn="l" rtl="0" fontAlgn="t"/>
                      <a:r>
                        <a:rPr lang="en-GB" sz="1050" b="0" i="0" u="none" strike="noStrike">
                          <a:solidFill>
                            <a:srgbClr val="000000"/>
                          </a:solidFill>
                          <a:effectLst/>
                          <a:latin typeface="Arial" panose="020B0604020202020204" pitchFamily="34" charset="0"/>
                        </a:rPr>
                        <a:t>Facilities Management and Estates Savings</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300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300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05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05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050" b="1"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799258629"/>
                  </a:ext>
                </a:extLst>
              </a:tr>
              <a:tr h="177362">
                <a:tc>
                  <a:txBody>
                    <a:bodyPr/>
                    <a:lstStyle/>
                    <a:p>
                      <a:pPr algn="ctr" fontAlgn="ctr"/>
                      <a:r>
                        <a:rPr lang="en-GB" sz="1050" b="1" i="0" u="none" strike="noStrike" dirty="0">
                          <a:solidFill>
                            <a:srgbClr val="000000"/>
                          </a:solidFill>
                          <a:effectLst/>
                          <a:latin typeface="Arial" panose="020B0604020202020204" pitchFamily="34" charset="0"/>
                        </a:rPr>
                        <a:t>Total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862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712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150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dirty="0">
                          <a:solidFill>
                            <a:srgbClr val="000000"/>
                          </a:solidFill>
                          <a:effectLst/>
                          <a:latin typeface="Arial" panose="020B0604020202020204" pitchFamily="34" charset="0"/>
                        </a:rPr>
                        <a:t>150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852572558"/>
                  </a:ext>
                </a:extLst>
              </a:tr>
            </a:tbl>
          </a:graphicData>
        </a:graphic>
      </p:graphicFrame>
      <p:sp>
        <p:nvSpPr>
          <p:cNvPr id="9" name="Rectangle 8"/>
          <p:cNvSpPr/>
          <p:nvPr/>
        </p:nvSpPr>
        <p:spPr>
          <a:xfrm>
            <a:off x="325444" y="968028"/>
            <a:ext cx="8358974" cy="769441"/>
          </a:xfrm>
          <a:prstGeom prst="rect">
            <a:avLst/>
          </a:prstGeom>
        </p:spPr>
        <p:txBody>
          <a:bodyPr wrap="square">
            <a:spAutoFit/>
          </a:bodyPr>
          <a:lstStyle/>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(£60k)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Forecast </a:t>
            </a:r>
            <a:r>
              <a:rPr lang="en-GB" sz="1100" dirty="0">
                <a:latin typeface="Arial" panose="020B0604020202020204" pitchFamily="34" charset="0"/>
                <a:cs typeface="Arial" panose="020B0604020202020204" pitchFamily="34" charset="0"/>
              </a:rPr>
              <a:t>non delivery of estate rationalisation savings - Hattersley </a:t>
            </a:r>
            <a:r>
              <a:rPr lang="en-GB" sz="1100" dirty="0" smtClean="0">
                <a:latin typeface="Arial" panose="020B0604020202020204" pitchFamily="34" charset="0"/>
                <a:cs typeface="Arial" panose="020B0604020202020204" pitchFamily="34" charset="0"/>
              </a:rPr>
              <a:t>Hub</a:t>
            </a:r>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(£45k)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Delayed </a:t>
            </a:r>
            <a:r>
              <a:rPr lang="en-GB" sz="1100" dirty="0">
                <a:latin typeface="Arial" panose="020B0604020202020204" pitchFamily="34" charset="0"/>
                <a:cs typeface="Arial" panose="020B0604020202020204" pitchFamily="34" charset="0"/>
              </a:rPr>
              <a:t>redesign of the Planning service </a:t>
            </a:r>
            <a:r>
              <a:rPr lang="en-GB" sz="1100" dirty="0" smtClean="0">
                <a:latin typeface="Arial" panose="020B0604020202020204" pitchFamily="34" charset="0"/>
                <a:cs typeface="Arial" panose="020B0604020202020204" pitchFamily="34" charset="0"/>
              </a:rPr>
              <a:t>structure</a:t>
            </a:r>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(£20k)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Forecast </a:t>
            </a:r>
            <a:r>
              <a:rPr lang="en-GB" sz="1100" dirty="0">
                <a:latin typeface="Arial" panose="020B0604020202020204" pitchFamily="34" charset="0"/>
                <a:cs typeface="Arial" panose="020B0604020202020204" pitchFamily="34" charset="0"/>
              </a:rPr>
              <a:t>non delivery of energy reduction measures across the corporate </a:t>
            </a:r>
            <a:r>
              <a:rPr lang="en-GB" sz="1100" dirty="0" smtClean="0">
                <a:latin typeface="Arial" panose="020B0604020202020204" pitchFamily="34" charset="0"/>
                <a:cs typeface="Arial" panose="020B0604020202020204" pitchFamily="34" charset="0"/>
              </a:rPr>
              <a:t>estate</a:t>
            </a:r>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solidFill>
                  <a:srgbClr val="FF0000"/>
                </a:solidFill>
                <a:latin typeface="Arial" panose="020B0604020202020204" pitchFamily="34" charset="0"/>
                <a:cs typeface="Arial" panose="020B0604020202020204" pitchFamily="34" charset="0"/>
              </a:rPr>
              <a:t>(£33k)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Forecast </a:t>
            </a:r>
            <a:r>
              <a:rPr lang="en-GB" sz="1100" dirty="0">
                <a:latin typeface="Arial" panose="020B0604020202020204" pitchFamily="34" charset="0"/>
                <a:cs typeface="Arial" panose="020B0604020202020204" pitchFamily="34" charset="0"/>
              </a:rPr>
              <a:t>non delivery of land charges fees - subject to fee review decision</a:t>
            </a:r>
          </a:p>
        </p:txBody>
      </p:sp>
    </p:spTree>
    <p:extLst>
      <p:ext uri="{BB962C8B-B14F-4D97-AF65-F5344CB8AC3E}">
        <p14:creationId xmlns:p14="http://schemas.microsoft.com/office/powerpoint/2010/main" val="3293034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Local Authority Savings Progress</a:t>
            </a:r>
            <a:endParaRPr lang="en-GB" altLang="en-US" sz="2400" b="1" dirty="0">
              <a:solidFill>
                <a:srgbClr val="FFFFFF"/>
              </a:solidFill>
            </a:endParaRPr>
          </a:p>
        </p:txBody>
      </p:sp>
      <p:sp>
        <p:nvSpPr>
          <p:cNvPr id="5" name="Slide Number Placeholder 4"/>
          <p:cNvSpPr>
            <a:spLocks noGrp="1"/>
          </p:cNvSpPr>
          <p:nvPr>
            <p:ph type="sldNum" sz="quarter" idx="10"/>
          </p:nvPr>
        </p:nvSpPr>
        <p:spPr>
          <a:xfrm>
            <a:off x="8674129" y="6562374"/>
            <a:ext cx="257175" cy="269875"/>
          </a:xfrm>
        </p:spPr>
        <p:txBody>
          <a:bodyPr/>
          <a:lstStyle/>
          <a:p>
            <a:pPr>
              <a:defRPr/>
            </a:pPr>
            <a:fld id="{613EADDF-3545-4E98-B654-1563625629F2}" type="slidenum">
              <a:rPr lang="en-US" altLang="en-US" smtClean="0"/>
              <a:pPr>
                <a:defRPr/>
              </a:pPr>
              <a:t>3</a:t>
            </a:fld>
            <a:endParaRPr lang="en-US" altLang="en-US" dirty="0"/>
          </a:p>
        </p:txBody>
      </p:sp>
      <p:sp>
        <p:nvSpPr>
          <p:cNvPr id="10" name="Rectangle 9"/>
          <p:cNvSpPr/>
          <p:nvPr/>
        </p:nvSpPr>
        <p:spPr>
          <a:xfrm>
            <a:off x="57324" y="752004"/>
            <a:ext cx="8712968" cy="261610"/>
          </a:xfrm>
          <a:prstGeom prst="rect">
            <a:avLst/>
          </a:prstGeom>
        </p:spPr>
        <p:txBody>
          <a:bodyPr wrap="square">
            <a:spAutoFit/>
          </a:bodyPr>
          <a:lstStyle/>
          <a:p>
            <a:pPr marL="7938">
              <a:spcBef>
                <a:spcPts val="600"/>
              </a:spcBef>
            </a:pPr>
            <a:r>
              <a:rPr lang="en-GB" sz="1100" b="1" dirty="0" smtClean="0">
                <a:latin typeface="Arial" pitchFamily="34" charset="0"/>
                <a:cs typeface="Arial" pitchFamily="34" charset="0"/>
              </a:rPr>
              <a:t>Table summarising 2022/23 savings by Directorate; </a:t>
            </a:r>
          </a:p>
        </p:txBody>
      </p:sp>
      <p:graphicFrame>
        <p:nvGraphicFramePr>
          <p:cNvPr id="6" name="Table 5"/>
          <p:cNvGraphicFramePr>
            <a:graphicFrameLocks noGrp="1"/>
          </p:cNvGraphicFramePr>
          <p:nvPr>
            <p:extLst>
              <p:ext uri="{D42A27DB-BD31-4B8C-83A1-F6EECF244321}">
                <p14:modId xmlns:p14="http://schemas.microsoft.com/office/powerpoint/2010/main" val="1665049867"/>
              </p:ext>
            </p:extLst>
          </p:nvPr>
        </p:nvGraphicFramePr>
        <p:xfrm>
          <a:off x="144068" y="1035019"/>
          <a:ext cx="8851099" cy="2200857"/>
        </p:xfrm>
        <a:graphic>
          <a:graphicData uri="http://schemas.openxmlformats.org/drawingml/2006/table">
            <a:tbl>
              <a:tblPr/>
              <a:tblGrid>
                <a:gridCol w="2677099">
                  <a:extLst>
                    <a:ext uri="{9D8B030D-6E8A-4147-A177-3AD203B41FA5}">
                      <a16:colId xmlns:a16="http://schemas.microsoft.com/office/drawing/2014/main" val="4278011804"/>
                    </a:ext>
                  </a:extLst>
                </a:gridCol>
                <a:gridCol w="882000">
                  <a:extLst>
                    <a:ext uri="{9D8B030D-6E8A-4147-A177-3AD203B41FA5}">
                      <a16:colId xmlns:a16="http://schemas.microsoft.com/office/drawing/2014/main" val="3093057933"/>
                    </a:ext>
                  </a:extLst>
                </a:gridCol>
                <a:gridCol w="882000">
                  <a:extLst>
                    <a:ext uri="{9D8B030D-6E8A-4147-A177-3AD203B41FA5}">
                      <a16:colId xmlns:a16="http://schemas.microsoft.com/office/drawing/2014/main" val="3658408248"/>
                    </a:ext>
                  </a:extLst>
                </a:gridCol>
                <a:gridCol w="882000">
                  <a:extLst>
                    <a:ext uri="{9D8B030D-6E8A-4147-A177-3AD203B41FA5}">
                      <a16:colId xmlns:a16="http://schemas.microsoft.com/office/drawing/2014/main" val="2818353155"/>
                    </a:ext>
                  </a:extLst>
                </a:gridCol>
                <a:gridCol w="882000">
                  <a:extLst>
                    <a:ext uri="{9D8B030D-6E8A-4147-A177-3AD203B41FA5}">
                      <a16:colId xmlns:a16="http://schemas.microsoft.com/office/drawing/2014/main" val="1522248921"/>
                    </a:ext>
                  </a:extLst>
                </a:gridCol>
                <a:gridCol w="882000">
                  <a:extLst>
                    <a:ext uri="{9D8B030D-6E8A-4147-A177-3AD203B41FA5}">
                      <a16:colId xmlns:a16="http://schemas.microsoft.com/office/drawing/2014/main" val="4118291336"/>
                    </a:ext>
                  </a:extLst>
                </a:gridCol>
                <a:gridCol w="882000">
                  <a:extLst>
                    <a:ext uri="{9D8B030D-6E8A-4147-A177-3AD203B41FA5}">
                      <a16:colId xmlns:a16="http://schemas.microsoft.com/office/drawing/2014/main" val="2751911392"/>
                    </a:ext>
                  </a:extLst>
                </a:gridCol>
                <a:gridCol w="882000">
                  <a:extLst>
                    <a:ext uri="{9D8B030D-6E8A-4147-A177-3AD203B41FA5}">
                      <a16:colId xmlns:a16="http://schemas.microsoft.com/office/drawing/2014/main" val="991081851"/>
                    </a:ext>
                  </a:extLst>
                </a:gridCol>
              </a:tblGrid>
              <a:tr h="598516">
                <a:tc>
                  <a:txBody>
                    <a:bodyPr/>
                    <a:lstStyle/>
                    <a:p>
                      <a:pPr algn="ctr" fontAlgn="ctr"/>
                      <a:r>
                        <a:rPr lang="en-GB" sz="1100" b="1" i="0" u="none" strike="noStrike" dirty="0" smtClean="0">
                          <a:solidFill>
                            <a:srgbClr val="000000"/>
                          </a:solidFill>
                          <a:effectLst/>
                          <a:latin typeface="Arial" panose="020B0604020202020204" pitchFamily="34" charset="0"/>
                        </a:rPr>
                        <a:t>Directorate/Service</a:t>
                      </a:r>
                      <a:endParaRPr lang="en-GB" sz="1100" b="1" i="0" u="none" strike="noStrike" dirty="0">
                        <a:solidFill>
                          <a:srgbClr val="000000"/>
                        </a:solidFill>
                        <a:effectLst/>
                        <a:latin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dirty="0">
                          <a:solidFill>
                            <a:srgbClr val="000000"/>
                          </a:solidFill>
                          <a:effectLst/>
                          <a:latin typeface="Arial" panose="020B0604020202020204" pitchFamily="34" charset="0"/>
                        </a:rPr>
                        <a:t>Opening Target</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a:solidFill>
                            <a:srgbClr val="000000"/>
                          </a:solidFill>
                          <a:effectLst/>
                          <a:latin typeface="Arial" panose="020B0604020202020204" pitchFamily="34" charset="0"/>
                        </a:rPr>
                        <a:t>Undelivered Savings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a:solidFill>
                            <a:srgbClr val="000000"/>
                          </a:solidFill>
                          <a:effectLst/>
                          <a:latin typeface="Arial" panose="020B0604020202020204" pitchFamily="34" charset="0"/>
                        </a:rPr>
                        <a:t>Red </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a:solidFill>
                            <a:srgbClr val="000000"/>
                          </a:solidFill>
                          <a:effectLst/>
                          <a:latin typeface="Arial" panose="020B0604020202020204" pitchFamily="34" charset="0"/>
                        </a:rPr>
                        <a:t>Amber</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a:solidFill>
                            <a:srgbClr val="000000"/>
                          </a:solidFill>
                          <a:effectLst/>
                          <a:latin typeface="Arial" panose="020B0604020202020204" pitchFamily="34" charset="0"/>
                        </a:rPr>
                        <a:t>Green</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a:solidFill>
                            <a:srgbClr val="000000"/>
                          </a:solidFill>
                          <a:effectLst/>
                          <a:latin typeface="Arial" panose="020B0604020202020204" pitchFamily="34" charset="0"/>
                        </a:rPr>
                        <a:t>Achieved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a:solidFill>
                            <a:srgbClr val="000000"/>
                          </a:solidFill>
                          <a:effectLst/>
                          <a:latin typeface="Arial" panose="020B0604020202020204" pitchFamily="34" charset="0"/>
                        </a:rPr>
                        <a:t>Total forecast savings</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274874337"/>
                  </a:ext>
                </a:extLst>
              </a:tr>
              <a:tr h="170033">
                <a:tc>
                  <a:txBody>
                    <a:bodyPr/>
                    <a:lstStyle/>
                    <a:p>
                      <a:pPr algn="l" fontAlgn="ctr"/>
                      <a:r>
                        <a:rPr lang="en-GB" sz="1100" b="1" i="0" u="none" strike="noStrike" dirty="0">
                          <a:solidFill>
                            <a:srgbClr val="000000"/>
                          </a:solidFill>
                          <a:effectLst/>
                          <a:latin typeface="Arial" panose="020B0604020202020204" pitchFamily="34" charset="0"/>
                        </a:rPr>
                        <a:t>Children's Services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C2E6"/>
                    </a:solidFill>
                  </a:tcPr>
                </a:tc>
                <a:tc>
                  <a:txBody>
                    <a:bodyPr/>
                    <a:lstStyle/>
                    <a:p>
                      <a:pPr algn="r" fontAlgn="b"/>
                      <a:r>
                        <a:rPr lang="en-GB" sz="1100" b="0" i="0" u="none" strike="noStrike" dirty="0">
                          <a:solidFill>
                            <a:srgbClr val="000000"/>
                          </a:solidFill>
                          <a:effectLst/>
                          <a:latin typeface="Arial" panose="020B0604020202020204" pitchFamily="34" charset="0"/>
                        </a:rPr>
                        <a:t>2,944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2,919</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25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25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039024214"/>
                  </a:ext>
                </a:extLst>
              </a:tr>
              <a:tr h="170033">
                <a:tc>
                  <a:txBody>
                    <a:bodyPr/>
                    <a:lstStyle/>
                    <a:p>
                      <a:pPr algn="l" fontAlgn="ctr"/>
                      <a:r>
                        <a:rPr lang="en-GB" sz="1100" b="1" i="0" u="none" strike="noStrike">
                          <a:solidFill>
                            <a:srgbClr val="000000"/>
                          </a:solidFill>
                          <a:effectLst/>
                          <a:latin typeface="Arial" panose="020B0604020202020204" pitchFamily="34" charset="0"/>
                        </a:rPr>
                        <a:t>Children's - Education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fontAlgn="b"/>
                      <a:r>
                        <a:rPr lang="en-GB" sz="1100" b="0" i="0" u="none" strike="noStrike">
                          <a:solidFill>
                            <a:srgbClr val="000000"/>
                          </a:solidFill>
                          <a:effectLst/>
                          <a:latin typeface="Arial" panose="020B0604020202020204" pitchFamily="34" charset="0"/>
                        </a:rPr>
                        <a:t>235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235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235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6683541"/>
                  </a:ext>
                </a:extLst>
              </a:tr>
              <a:tr h="170033">
                <a:tc>
                  <a:txBody>
                    <a:bodyPr/>
                    <a:lstStyle/>
                    <a:p>
                      <a:pPr algn="l" fontAlgn="ctr"/>
                      <a:r>
                        <a:rPr lang="en-GB" sz="1100" b="1" i="0" u="none" strike="noStrike" dirty="0">
                          <a:solidFill>
                            <a:srgbClr val="000000"/>
                          </a:solidFill>
                          <a:effectLst/>
                          <a:latin typeface="Arial" panose="020B0604020202020204" pitchFamily="34" charset="0"/>
                        </a:rPr>
                        <a:t>Population Health</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fontAlgn="b"/>
                      <a:r>
                        <a:rPr lang="en-GB" sz="1100" b="0" i="0" u="none" strike="noStrike">
                          <a:solidFill>
                            <a:srgbClr val="000000"/>
                          </a:solidFill>
                          <a:effectLst/>
                          <a:latin typeface="Arial" panose="020B0604020202020204" pitchFamily="34" charset="0"/>
                        </a:rPr>
                        <a:t>645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484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161</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645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007369038"/>
                  </a:ext>
                </a:extLst>
              </a:tr>
              <a:tr h="170033">
                <a:tc>
                  <a:txBody>
                    <a:bodyPr/>
                    <a:lstStyle/>
                    <a:p>
                      <a:pPr algn="l" fontAlgn="ctr"/>
                      <a:r>
                        <a:rPr lang="en-GB" sz="1100" b="1" i="0" u="none" strike="noStrike" dirty="0">
                          <a:solidFill>
                            <a:srgbClr val="000000"/>
                          </a:solidFill>
                          <a:effectLst/>
                          <a:latin typeface="Arial" panose="020B0604020202020204" pitchFamily="34" charset="0"/>
                        </a:rPr>
                        <a:t>Operations and Neighbourhoods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fontAlgn="b"/>
                      <a:r>
                        <a:rPr lang="en-GB" sz="1100" b="0" i="0" u="none" strike="noStrike">
                          <a:solidFill>
                            <a:srgbClr val="000000"/>
                          </a:solidFill>
                          <a:effectLst/>
                          <a:latin typeface="Arial" panose="020B0604020202020204" pitchFamily="34" charset="0"/>
                        </a:rPr>
                        <a:t>753</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429</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114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210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324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926405653"/>
                  </a:ext>
                </a:extLst>
              </a:tr>
              <a:tr h="170033">
                <a:tc>
                  <a:txBody>
                    <a:bodyPr/>
                    <a:lstStyle/>
                    <a:p>
                      <a:pPr algn="l" fontAlgn="ctr"/>
                      <a:r>
                        <a:rPr lang="en-GB" sz="1100" b="1" i="0" u="none" strike="noStrike" dirty="0">
                          <a:solidFill>
                            <a:srgbClr val="000000"/>
                          </a:solidFill>
                          <a:effectLst/>
                          <a:latin typeface="Arial" panose="020B0604020202020204" pitchFamily="34" charset="0"/>
                        </a:rPr>
                        <a:t>Growth</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fontAlgn="b"/>
                      <a:r>
                        <a:rPr lang="en-GB" sz="1100" b="0" i="0" u="none" strike="noStrike">
                          <a:solidFill>
                            <a:srgbClr val="000000"/>
                          </a:solidFill>
                          <a:effectLst/>
                          <a:latin typeface="Arial" panose="020B0604020202020204" pitchFamily="34" charset="0"/>
                        </a:rPr>
                        <a:t>862</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712</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150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150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52047209"/>
                  </a:ext>
                </a:extLst>
              </a:tr>
              <a:tr h="170033">
                <a:tc>
                  <a:txBody>
                    <a:bodyPr/>
                    <a:lstStyle/>
                    <a:p>
                      <a:pPr algn="l" fontAlgn="ctr"/>
                      <a:r>
                        <a:rPr lang="en-GB" sz="1100" b="1" i="0" u="none" strike="noStrike" dirty="0">
                          <a:solidFill>
                            <a:srgbClr val="000000"/>
                          </a:solidFill>
                          <a:effectLst/>
                          <a:latin typeface="Arial" panose="020B0604020202020204" pitchFamily="34" charset="0"/>
                        </a:rPr>
                        <a:t>Capital and Financing</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fontAlgn="b"/>
                      <a:r>
                        <a:rPr lang="en-GB" sz="1100" b="0" i="0" u="none" strike="noStrike">
                          <a:solidFill>
                            <a:srgbClr val="000000"/>
                          </a:solidFill>
                          <a:effectLst/>
                          <a:latin typeface="Arial" panose="020B0604020202020204" pitchFamily="34" charset="0"/>
                        </a:rPr>
                        <a:t>126</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6</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120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120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14402521"/>
                  </a:ext>
                </a:extLst>
              </a:tr>
              <a:tr h="170033">
                <a:tc>
                  <a:txBody>
                    <a:bodyPr/>
                    <a:lstStyle/>
                    <a:p>
                      <a:pPr algn="l" fontAlgn="ctr"/>
                      <a:r>
                        <a:rPr lang="en-GB" sz="1100" b="1" i="0" u="none" strike="noStrike" dirty="0">
                          <a:solidFill>
                            <a:srgbClr val="000000"/>
                          </a:solidFill>
                          <a:effectLst/>
                          <a:latin typeface="Arial" panose="020B0604020202020204" pitchFamily="34" charset="0"/>
                        </a:rPr>
                        <a:t>Contingency</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9BC2E6"/>
                    </a:solidFill>
                  </a:tcPr>
                </a:tc>
                <a:tc>
                  <a:txBody>
                    <a:bodyPr/>
                    <a:lstStyle/>
                    <a:p>
                      <a:pPr algn="r" fontAlgn="b"/>
                      <a:r>
                        <a:rPr lang="en-GB" sz="1100" b="0" i="0" u="none" strike="noStrike" dirty="0">
                          <a:solidFill>
                            <a:srgbClr val="000000"/>
                          </a:solidFill>
                          <a:effectLst/>
                          <a:latin typeface="Arial" panose="020B0604020202020204" pitchFamily="34" charset="0"/>
                        </a:rPr>
                        <a:t>1,000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400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600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600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948774497"/>
                  </a:ext>
                </a:extLst>
              </a:tr>
              <a:tr h="170033">
                <a:tc>
                  <a:txBody>
                    <a:bodyPr/>
                    <a:lstStyle/>
                    <a:p>
                      <a:pPr algn="l" fontAlgn="ctr"/>
                      <a:r>
                        <a:rPr lang="en-GB" sz="1100" b="1" i="0" u="none" strike="noStrike" dirty="0">
                          <a:solidFill>
                            <a:srgbClr val="000000"/>
                          </a:solidFill>
                          <a:effectLst/>
                          <a:latin typeface="Arial" panose="020B0604020202020204" pitchFamily="34" charset="0"/>
                        </a:rPr>
                        <a:t>Total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r" fontAlgn="b"/>
                      <a:r>
                        <a:rPr lang="en-GB" sz="1100" b="1" i="0" u="none" strike="noStrike" dirty="0">
                          <a:solidFill>
                            <a:srgbClr val="000000"/>
                          </a:solidFill>
                          <a:effectLst/>
                          <a:latin typeface="Arial" panose="020B0604020202020204" pitchFamily="34" charset="0"/>
                        </a:rPr>
                        <a:t>6,565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4,466</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714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839</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546</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2,099</a:t>
                      </a:r>
                    </a:p>
                  </a:txBody>
                  <a:tcPr marL="36000" marR="3600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99585774"/>
                  </a:ext>
                </a:extLst>
              </a:tr>
              <a:tr h="170033">
                <a:tc>
                  <a:txBody>
                    <a:bodyPr/>
                    <a:lstStyle/>
                    <a:p>
                      <a:pPr algn="l" fontAlgn="ctr"/>
                      <a:r>
                        <a:rPr lang="en-GB" sz="1100" b="1" i="0" u="none" strike="noStrike">
                          <a:solidFill>
                            <a:srgbClr val="000000"/>
                          </a:solidFill>
                          <a:effectLst/>
                          <a:latin typeface="Arial" panose="020B0604020202020204" pitchFamily="34" charset="0"/>
                        </a:rPr>
                        <a: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r>
                        <a:rPr lang="en-GB" sz="1100" b="1" i="0" u="none" strike="noStrike">
                          <a:solidFill>
                            <a:srgbClr val="000000"/>
                          </a:solidFill>
                          <a:effectLst/>
                          <a:latin typeface="Arial" panose="020B0604020202020204" pitchFamily="34" charset="0"/>
                        </a:rPr>
                        <a:t> </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a:solidFill>
                            <a:srgbClr val="000000"/>
                          </a:solidFill>
                          <a:effectLst/>
                          <a:latin typeface="Arial" panose="020B0604020202020204" pitchFamily="34" charset="0"/>
                        </a:rPr>
                        <a:t>68.0%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a:solidFill>
                            <a:srgbClr val="000000"/>
                          </a:solidFill>
                          <a:effectLst/>
                          <a:latin typeface="Arial" panose="020B0604020202020204" pitchFamily="34" charset="0"/>
                        </a:rPr>
                        <a:t>0.0%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a:solidFill>
                            <a:srgbClr val="000000"/>
                          </a:solidFill>
                          <a:effectLst/>
                          <a:latin typeface="Arial" panose="020B0604020202020204" pitchFamily="34" charset="0"/>
                        </a:rPr>
                        <a:t>10.9%</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a:solidFill>
                            <a:srgbClr val="000000"/>
                          </a:solidFill>
                          <a:effectLst/>
                          <a:latin typeface="Arial" panose="020B0604020202020204" pitchFamily="34" charset="0"/>
                        </a:rPr>
                        <a:t>12.8%</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8.3%</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32.0%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2086404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38465562"/>
              </p:ext>
            </p:extLst>
          </p:nvPr>
        </p:nvGraphicFramePr>
        <p:xfrm>
          <a:off x="144068" y="3862155"/>
          <a:ext cx="8851099" cy="1520725"/>
        </p:xfrm>
        <a:graphic>
          <a:graphicData uri="http://schemas.openxmlformats.org/drawingml/2006/table">
            <a:tbl>
              <a:tblPr/>
              <a:tblGrid>
                <a:gridCol w="2677099">
                  <a:extLst>
                    <a:ext uri="{9D8B030D-6E8A-4147-A177-3AD203B41FA5}">
                      <a16:colId xmlns:a16="http://schemas.microsoft.com/office/drawing/2014/main" val="346649551"/>
                    </a:ext>
                  </a:extLst>
                </a:gridCol>
                <a:gridCol w="882000">
                  <a:extLst>
                    <a:ext uri="{9D8B030D-6E8A-4147-A177-3AD203B41FA5}">
                      <a16:colId xmlns:a16="http://schemas.microsoft.com/office/drawing/2014/main" val="2384704411"/>
                    </a:ext>
                  </a:extLst>
                </a:gridCol>
                <a:gridCol w="882000">
                  <a:extLst>
                    <a:ext uri="{9D8B030D-6E8A-4147-A177-3AD203B41FA5}">
                      <a16:colId xmlns:a16="http://schemas.microsoft.com/office/drawing/2014/main" val="2507842324"/>
                    </a:ext>
                  </a:extLst>
                </a:gridCol>
                <a:gridCol w="882000">
                  <a:extLst>
                    <a:ext uri="{9D8B030D-6E8A-4147-A177-3AD203B41FA5}">
                      <a16:colId xmlns:a16="http://schemas.microsoft.com/office/drawing/2014/main" val="1802333904"/>
                    </a:ext>
                  </a:extLst>
                </a:gridCol>
                <a:gridCol w="882000">
                  <a:extLst>
                    <a:ext uri="{9D8B030D-6E8A-4147-A177-3AD203B41FA5}">
                      <a16:colId xmlns:a16="http://schemas.microsoft.com/office/drawing/2014/main" val="1597224947"/>
                    </a:ext>
                  </a:extLst>
                </a:gridCol>
                <a:gridCol w="882000">
                  <a:extLst>
                    <a:ext uri="{9D8B030D-6E8A-4147-A177-3AD203B41FA5}">
                      <a16:colId xmlns:a16="http://schemas.microsoft.com/office/drawing/2014/main" val="835098302"/>
                    </a:ext>
                  </a:extLst>
                </a:gridCol>
                <a:gridCol w="882000">
                  <a:extLst>
                    <a:ext uri="{9D8B030D-6E8A-4147-A177-3AD203B41FA5}">
                      <a16:colId xmlns:a16="http://schemas.microsoft.com/office/drawing/2014/main" val="1348012683"/>
                    </a:ext>
                  </a:extLst>
                </a:gridCol>
                <a:gridCol w="882000">
                  <a:extLst>
                    <a:ext uri="{9D8B030D-6E8A-4147-A177-3AD203B41FA5}">
                      <a16:colId xmlns:a16="http://schemas.microsoft.com/office/drawing/2014/main" val="3006545682"/>
                    </a:ext>
                  </a:extLst>
                </a:gridCol>
              </a:tblGrid>
              <a:tr h="598516">
                <a:tc>
                  <a:txBody>
                    <a:bodyPr/>
                    <a:lstStyle/>
                    <a:p>
                      <a:pPr algn="ctr" fontAlgn="ctr"/>
                      <a:r>
                        <a:rPr lang="en-GB" sz="1100" b="1" i="0" u="none" strike="noStrike" dirty="0" smtClean="0">
                          <a:solidFill>
                            <a:srgbClr val="000000"/>
                          </a:solidFill>
                          <a:effectLst/>
                          <a:latin typeface="Arial" panose="020B0604020202020204" pitchFamily="34" charset="0"/>
                        </a:rPr>
                        <a:t>Directorate/Service</a:t>
                      </a:r>
                      <a:endParaRPr lang="en-GB" sz="1100" b="1" i="0" u="none" strike="noStrike" dirty="0">
                        <a:solidFill>
                          <a:srgbClr val="000000"/>
                        </a:solidFill>
                        <a:effectLst/>
                        <a:latin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dirty="0">
                          <a:solidFill>
                            <a:srgbClr val="000000"/>
                          </a:solidFill>
                          <a:effectLst/>
                          <a:latin typeface="Arial" panose="020B0604020202020204" pitchFamily="34" charset="0"/>
                        </a:rPr>
                        <a:t>Opening Target</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dirty="0">
                          <a:solidFill>
                            <a:srgbClr val="000000"/>
                          </a:solidFill>
                          <a:effectLst/>
                          <a:latin typeface="Arial" panose="020B0604020202020204" pitchFamily="34" charset="0"/>
                        </a:rPr>
                        <a:t>Undelivered Savings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dirty="0">
                          <a:solidFill>
                            <a:srgbClr val="000000"/>
                          </a:solidFill>
                          <a:effectLst/>
                          <a:latin typeface="Arial" panose="020B0604020202020204" pitchFamily="34" charset="0"/>
                        </a:rPr>
                        <a:t>Red </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dirty="0">
                          <a:solidFill>
                            <a:srgbClr val="000000"/>
                          </a:solidFill>
                          <a:effectLst/>
                          <a:latin typeface="Arial" panose="020B0604020202020204" pitchFamily="34" charset="0"/>
                        </a:rPr>
                        <a:t>Amber</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a:solidFill>
                            <a:srgbClr val="000000"/>
                          </a:solidFill>
                          <a:effectLst/>
                          <a:latin typeface="Arial" panose="020B0604020202020204" pitchFamily="34" charset="0"/>
                        </a:rPr>
                        <a:t>Green</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a:solidFill>
                            <a:srgbClr val="000000"/>
                          </a:solidFill>
                          <a:effectLst/>
                          <a:latin typeface="Arial" panose="020B0604020202020204" pitchFamily="34" charset="0"/>
                        </a:rPr>
                        <a:t>Achieved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GB" sz="1100" b="1" i="0" u="none" strike="noStrike">
                          <a:solidFill>
                            <a:srgbClr val="000000"/>
                          </a:solidFill>
                          <a:effectLst/>
                          <a:latin typeface="Arial" panose="020B0604020202020204" pitchFamily="34" charset="0"/>
                        </a:rPr>
                        <a:t>Total forecast savings</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321794272"/>
                  </a:ext>
                </a:extLst>
              </a:tr>
              <a:tr h="170033">
                <a:tc>
                  <a:txBody>
                    <a:bodyPr/>
                    <a:lstStyle/>
                    <a:p>
                      <a:pPr algn="l" fontAlgn="ctr"/>
                      <a:r>
                        <a:rPr lang="en-GB" sz="1100" b="1" i="0" u="none" strike="noStrike" dirty="0">
                          <a:solidFill>
                            <a:srgbClr val="000000"/>
                          </a:solidFill>
                          <a:effectLst/>
                          <a:latin typeface="Arial" panose="020B0604020202020204" pitchFamily="34" charset="0"/>
                        </a:rPr>
                        <a:t>Population Health</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C2E6"/>
                    </a:solidFill>
                  </a:tcPr>
                </a:tc>
                <a:tc>
                  <a:txBody>
                    <a:bodyPr/>
                    <a:lstStyle/>
                    <a:p>
                      <a:pPr algn="r" fontAlgn="b"/>
                      <a:r>
                        <a:rPr lang="en-GB" sz="1100" b="0" i="0" u="none" strike="noStrike">
                          <a:solidFill>
                            <a:srgbClr val="000000"/>
                          </a:solidFill>
                          <a:effectLst/>
                          <a:latin typeface="Arial" panose="020B0604020202020204" pitchFamily="34" charset="0"/>
                        </a:rPr>
                        <a:t>93</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93</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93</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098461823"/>
                  </a:ext>
                </a:extLst>
              </a:tr>
              <a:tr h="170033">
                <a:tc>
                  <a:txBody>
                    <a:bodyPr/>
                    <a:lstStyle/>
                    <a:p>
                      <a:pPr algn="l" fontAlgn="ctr"/>
                      <a:r>
                        <a:rPr lang="en-GB" sz="1100" b="1" i="0" u="none" strike="noStrike" dirty="0">
                          <a:solidFill>
                            <a:srgbClr val="000000"/>
                          </a:solidFill>
                          <a:effectLst/>
                          <a:latin typeface="Arial" panose="020B0604020202020204" pitchFamily="34" charset="0"/>
                        </a:rPr>
                        <a:t>Operations and Neighbourhoods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fontAlgn="b"/>
                      <a:r>
                        <a:rPr lang="en-GB" sz="1100" b="0" i="0" u="none" strike="noStrike">
                          <a:solidFill>
                            <a:srgbClr val="000000"/>
                          </a:solidFill>
                          <a:effectLst/>
                          <a:latin typeface="Arial" panose="020B0604020202020204" pitchFamily="34" charset="0"/>
                        </a:rPr>
                        <a:t>878</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a:solidFill>
                            <a:srgbClr val="000000"/>
                          </a:solidFill>
                          <a:effectLst/>
                          <a:latin typeface="Arial" panose="020B0604020202020204" pitchFamily="34" charset="0"/>
                        </a:rPr>
                        <a:t>400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169</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309</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478</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307776097"/>
                  </a:ext>
                </a:extLst>
              </a:tr>
              <a:tr h="170033">
                <a:tc>
                  <a:txBody>
                    <a:bodyPr/>
                    <a:lstStyle/>
                    <a:p>
                      <a:pPr algn="l" fontAlgn="ctr"/>
                      <a:r>
                        <a:rPr lang="en-GB" sz="1100" b="1" i="0" u="none" strike="noStrike" dirty="0">
                          <a:solidFill>
                            <a:srgbClr val="000000"/>
                          </a:solidFill>
                          <a:effectLst/>
                          <a:latin typeface="Arial" panose="020B0604020202020204" pitchFamily="34" charset="0"/>
                        </a:rPr>
                        <a:t>Growth</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9BC2E6"/>
                    </a:solidFill>
                  </a:tcPr>
                </a:tc>
                <a:tc>
                  <a:txBody>
                    <a:bodyPr/>
                    <a:lstStyle/>
                    <a:p>
                      <a:pPr algn="r" fontAlgn="b"/>
                      <a:r>
                        <a:rPr lang="en-GB" sz="1100" b="0" i="0" u="none" strike="noStrike" dirty="0">
                          <a:solidFill>
                            <a:srgbClr val="000000"/>
                          </a:solidFill>
                          <a:effectLst/>
                          <a:latin typeface="Arial" panose="020B0604020202020204" pitchFamily="34" charset="0"/>
                        </a:rPr>
                        <a:t>1,341</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1,164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95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52</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30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0" i="0" u="none" strike="noStrike" dirty="0">
                          <a:solidFill>
                            <a:srgbClr val="000000"/>
                          </a:solidFill>
                          <a:effectLst/>
                          <a:latin typeface="Arial" panose="020B0604020202020204" pitchFamily="34" charset="0"/>
                        </a:rPr>
                        <a:t>177</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752231748"/>
                  </a:ext>
                </a:extLst>
              </a:tr>
              <a:tr h="170033">
                <a:tc>
                  <a:txBody>
                    <a:bodyPr/>
                    <a:lstStyle/>
                    <a:p>
                      <a:pPr algn="l" fontAlgn="ctr"/>
                      <a:r>
                        <a:rPr lang="en-GB" sz="1100" b="1" i="0" u="none" strike="noStrike" dirty="0">
                          <a:solidFill>
                            <a:srgbClr val="000000"/>
                          </a:solidFill>
                          <a:effectLst/>
                          <a:latin typeface="Arial" panose="020B0604020202020204" pitchFamily="34" charset="0"/>
                        </a:rPr>
                        <a:t>Total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r" fontAlgn="b"/>
                      <a:r>
                        <a:rPr lang="en-GB" sz="1100" b="1" i="0" u="none" strike="noStrike" dirty="0">
                          <a:solidFill>
                            <a:srgbClr val="000000"/>
                          </a:solidFill>
                          <a:effectLst/>
                          <a:latin typeface="Arial" panose="020B0604020202020204" pitchFamily="34" charset="0"/>
                        </a:rPr>
                        <a:t>2,312</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1,564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264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454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30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748</a:t>
                      </a:r>
                    </a:p>
                  </a:txBody>
                  <a:tcPr marL="36000" marR="3600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742340867"/>
                  </a:ext>
                </a:extLst>
              </a:tr>
              <a:tr h="170033">
                <a:tc>
                  <a:txBody>
                    <a:bodyPr/>
                    <a:lstStyle/>
                    <a:p>
                      <a:pPr algn="l" fontAlgn="ctr"/>
                      <a:r>
                        <a:rPr lang="en-GB" sz="1100" b="1" i="0" u="none" strike="noStrike" dirty="0">
                          <a:solidFill>
                            <a:srgbClr val="000000"/>
                          </a:solidFill>
                          <a:effectLst/>
                          <a:latin typeface="Arial" panose="020B0604020202020204" pitchFamily="34" charset="0"/>
                        </a:rPr>
                        <a: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r>
                        <a:rPr lang="en-GB" sz="1100" b="1" i="0" u="none" strike="noStrike">
                          <a:solidFill>
                            <a:srgbClr val="000000"/>
                          </a:solidFill>
                          <a:effectLst/>
                          <a:latin typeface="Arial" panose="020B0604020202020204" pitchFamily="34" charset="0"/>
                        </a:rPr>
                        <a:t> </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a:solidFill>
                            <a:srgbClr val="000000"/>
                          </a:solidFill>
                          <a:effectLst/>
                          <a:latin typeface="Arial" panose="020B0604020202020204" pitchFamily="34" charset="0"/>
                        </a:rPr>
                        <a:t>23.8%</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0.0%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a:solidFill>
                            <a:srgbClr val="000000"/>
                          </a:solidFill>
                          <a:effectLst/>
                          <a:latin typeface="Arial" panose="020B0604020202020204" pitchFamily="34" charset="0"/>
                        </a:rPr>
                        <a:t>4.0%</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a:solidFill>
                            <a:srgbClr val="000000"/>
                          </a:solidFill>
                          <a:effectLst/>
                          <a:latin typeface="Arial" panose="020B0604020202020204" pitchFamily="34" charset="0"/>
                        </a:rPr>
                        <a:t>6.9%</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a:solidFill>
                            <a:srgbClr val="000000"/>
                          </a:solidFill>
                          <a:effectLst/>
                          <a:latin typeface="Arial" panose="020B0604020202020204" pitchFamily="34" charset="0"/>
                        </a:rPr>
                        <a:t>0.5%</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100" b="1" i="0" u="none" strike="noStrike" dirty="0">
                          <a:solidFill>
                            <a:srgbClr val="000000"/>
                          </a:solidFill>
                          <a:effectLst/>
                          <a:latin typeface="Arial" panose="020B0604020202020204" pitchFamily="34" charset="0"/>
                        </a:rPr>
                        <a:t>11.4%</a:t>
                      </a:r>
                    </a:p>
                  </a:txBody>
                  <a:tcPr marL="36000" marR="3600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9192923"/>
                  </a:ext>
                </a:extLst>
              </a:tr>
            </a:tbl>
          </a:graphicData>
        </a:graphic>
      </p:graphicFrame>
      <p:sp>
        <p:nvSpPr>
          <p:cNvPr id="12" name="Rectangle 11"/>
          <p:cNvSpPr/>
          <p:nvPr/>
        </p:nvSpPr>
        <p:spPr>
          <a:xfrm>
            <a:off x="83566" y="3548909"/>
            <a:ext cx="8712968" cy="261610"/>
          </a:xfrm>
          <a:prstGeom prst="rect">
            <a:avLst/>
          </a:prstGeom>
        </p:spPr>
        <p:txBody>
          <a:bodyPr wrap="square">
            <a:spAutoFit/>
          </a:bodyPr>
          <a:lstStyle/>
          <a:p>
            <a:pPr marL="7938">
              <a:spcBef>
                <a:spcPts val="600"/>
              </a:spcBef>
            </a:pPr>
            <a:r>
              <a:rPr lang="en-GB" sz="1100" b="1" dirty="0" smtClean="0">
                <a:latin typeface="Arial" pitchFamily="34" charset="0"/>
                <a:cs typeface="Arial" pitchFamily="34" charset="0"/>
              </a:rPr>
              <a:t>Table summarising 2021/22 savings not delivered in prior year by Directorate; </a:t>
            </a:r>
          </a:p>
        </p:txBody>
      </p:sp>
    </p:spTree>
    <p:extLst>
      <p:ext uri="{BB962C8B-B14F-4D97-AF65-F5344CB8AC3E}">
        <p14:creationId xmlns:p14="http://schemas.microsoft.com/office/powerpoint/2010/main" val="359036557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8784665" y="6401111"/>
            <a:ext cx="215630" cy="290332"/>
          </a:xfrm>
        </p:spPr>
        <p:txBody>
          <a:bodyPr/>
          <a:lstStyle/>
          <a:p>
            <a:pPr>
              <a:defRPr/>
            </a:pPr>
            <a:fld id="{613EADDF-3545-4E98-B654-1563625629F2}" type="slidenum">
              <a:rPr lang="en-US" altLang="en-US" smtClean="0"/>
              <a:pPr>
                <a:defRPr/>
              </a:pPr>
              <a:t>30</a:t>
            </a:fld>
            <a:endParaRPr lang="en-US" altLang="en-US"/>
          </a:p>
        </p:txBody>
      </p:sp>
      <p:sp>
        <p:nvSpPr>
          <p:cNvPr id="5"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Growth</a:t>
            </a:r>
            <a:endParaRPr lang="en-GB" altLang="en-US" sz="2400" b="1" dirty="0">
              <a:solidFill>
                <a:srgbClr val="FFFFFF"/>
              </a:solidFill>
            </a:endParaRPr>
          </a:p>
        </p:txBody>
      </p:sp>
      <p:sp>
        <p:nvSpPr>
          <p:cNvPr id="11" name="Oval 10"/>
          <p:cNvSpPr/>
          <p:nvPr/>
        </p:nvSpPr>
        <p:spPr bwMode="auto">
          <a:xfrm>
            <a:off x="1331640" y="31924"/>
            <a:ext cx="392642" cy="389513"/>
          </a:xfrm>
          <a:prstGeom prst="ellipse">
            <a:avLst/>
          </a:prstGeom>
          <a:solidFill>
            <a:srgbClr val="FF000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200" b="1" dirty="0" smtClean="0">
                <a:latin typeface="Arial" pitchFamily="34" charset="0"/>
                <a:ea typeface="Calibri" pitchFamily="-101" charset="0"/>
                <a:cs typeface="Arial" pitchFamily="34" charset="0"/>
                <a:sym typeface="Calibri" pitchFamily="-101" charset="0"/>
              </a:rPr>
              <a:t>R</a:t>
            </a:r>
            <a:endParaRPr lang="en-GB" sz="1200" b="1" dirty="0">
              <a:latin typeface="Arial" pitchFamily="34" charset="0"/>
              <a:ea typeface="Calibri" pitchFamily="-101" charset="0"/>
              <a:cs typeface="Arial" pitchFamily="34" charset="0"/>
              <a:sym typeface="Calibri" pitchFamily="-101" charset="0"/>
            </a:endParaRPr>
          </a:p>
        </p:txBody>
      </p:sp>
      <p:sp>
        <p:nvSpPr>
          <p:cNvPr id="7" name="TextBox 6"/>
          <p:cNvSpPr txBox="1"/>
          <p:nvPr/>
        </p:nvSpPr>
        <p:spPr>
          <a:xfrm>
            <a:off x="325444" y="634410"/>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SAVINGS FROM 21/22 THAT WERE NOT DELIVERED </a:t>
            </a:r>
            <a:endParaRPr lang="en-GB" sz="1100" b="1"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074563825"/>
              </p:ext>
            </p:extLst>
          </p:nvPr>
        </p:nvGraphicFramePr>
        <p:xfrm>
          <a:off x="354044" y="1144742"/>
          <a:ext cx="8250402" cy="4624716"/>
        </p:xfrm>
        <a:graphic>
          <a:graphicData uri="http://schemas.openxmlformats.org/drawingml/2006/table">
            <a:tbl>
              <a:tblPr/>
              <a:tblGrid>
                <a:gridCol w="2624146">
                  <a:extLst>
                    <a:ext uri="{9D8B030D-6E8A-4147-A177-3AD203B41FA5}">
                      <a16:colId xmlns:a16="http://schemas.microsoft.com/office/drawing/2014/main" val="832543394"/>
                    </a:ext>
                  </a:extLst>
                </a:gridCol>
                <a:gridCol w="734329">
                  <a:extLst>
                    <a:ext uri="{9D8B030D-6E8A-4147-A177-3AD203B41FA5}">
                      <a16:colId xmlns:a16="http://schemas.microsoft.com/office/drawing/2014/main" val="2952635221"/>
                    </a:ext>
                  </a:extLst>
                </a:gridCol>
                <a:gridCol w="734329">
                  <a:extLst>
                    <a:ext uri="{9D8B030D-6E8A-4147-A177-3AD203B41FA5}">
                      <a16:colId xmlns:a16="http://schemas.microsoft.com/office/drawing/2014/main" val="3142051120"/>
                    </a:ext>
                  </a:extLst>
                </a:gridCol>
                <a:gridCol w="734329">
                  <a:extLst>
                    <a:ext uri="{9D8B030D-6E8A-4147-A177-3AD203B41FA5}">
                      <a16:colId xmlns:a16="http://schemas.microsoft.com/office/drawing/2014/main" val="2977222999"/>
                    </a:ext>
                  </a:extLst>
                </a:gridCol>
                <a:gridCol w="672235">
                  <a:extLst>
                    <a:ext uri="{9D8B030D-6E8A-4147-A177-3AD203B41FA5}">
                      <a16:colId xmlns:a16="http://schemas.microsoft.com/office/drawing/2014/main" val="1254640722"/>
                    </a:ext>
                  </a:extLst>
                </a:gridCol>
                <a:gridCol w="672235">
                  <a:extLst>
                    <a:ext uri="{9D8B030D-6E8A-4147-A177-3AD203B41FA5}">
                      <a16:colId xmlns:a16="http://schemas.microsoft.com/office/drawing/2014/main" val="2462809352"/>
                    </a:ext>
                  </a:extLst>
                </a:gridCol>
                <a:gridCol w="672235">
                  <a:extLst>
                    <a:ext uri="{9D8B030D-6E8A-4147-A177-3AD203B41FA5}">
                      <a16:colId xmlns:a16="http://schemas.microsoft.com/office/drawing/2014/main" val="304920784"/>
                    </a:ext>
                  </a:extLst>
                </a:gridCol>
                <a:gridCol w="672235">
                  <a:extLst>
                    <a:ext uri="{9D8B030D-6E8A-4147-A177-3AD203B41FA5}">
                      <a16:colId xmlns:a16="http://schemas.microsoft.com/office/drawing/2014/main" val="1378021522"/>
                    </a:ext>
                  </a:extLst>
                </a:gridCol>
                <a:gridCol w="734329">
                  <a:extLst>
                    <a:ext uri="{9D8B030D-6E8A-4147-A177-3AD203B41FA5}">
                      <a16:colId xmlns:a16="http://schemas.microsoft.com/office/drawing/2014/main" val="1706948601"/>
                    </a:ext>
                  </a:extLst>
                </a:gridCol>
              </a:tblGrid>
              <a:tr h="1201887">
                <a:tc>
                  <a:txBody>
                    <a:bodyPr/>
                    <a:lstStyle/>
                    <a:p>
                      <a:pPr algn="ctr" fontAlgn="ctr"/>
                      <a:r>
                        <a:rPr lang="en-GB" sz="1100" b="1" i="0" u="none" strike="noStrike" dirty="0">
                          <a:solidFill>
                            <a:srgbClr val="000000"/>
                          </a:solidFill>
                          <a:effectLst/>
                          <a:latin typeface="Arial" panose="020B0604020202020204" pitchFamily="34" charset="0"/>
                        </a:rPr>
                        <a:t>Scheme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Total savings achieved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Forecast savings to be achieved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Not expected to be delivered </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Red</a:t>
                      </a:r>
                      <a:br>
                        <a:rPr lang="en-GB" sz="1100" b="1" i="0" u="none" strike="noStrike" dirty="0">
                          <a:solidFill>
                            <a:srgbClr val="000000"/>
                          </a:solidFill>
                          <a:effectLst/>
                          <a:latin typeface="Arial" panose="020B0604020202020204" pitchFamily="34" charset="0"/>
                        </a:rPr>
                      </a:br>
                      <a:r>
                        <a:rPr lang="en-GB" sz="1100" b="1" i="0" u="none" strike="noStrike" dirty="0">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Amber</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Green</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Achieved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Total</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 £000's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734191707"/>
                  </a:ext>
                </a:extLst>
              </a:tr>
              <a:tr h="400629">
                <a:tc>
                  <a:txBody>
                    <a:bodyPr/>
                    <a:lstStyle/>
                    <a:p>
                      <a:pPr algn="l" fontAlgn="t"/>
                      <a:r>
                        <a:rPr lang="en-GB" sz="1100" b="0" i="0" u="none" strike="noStrike" dirty="0">
                          <a:solidFill>
                            <a:srgbClr val="000000"/>
                          </a:solidFill>
                          <a:effectLst/>
                          <a:latin typeface="Arial" panose="020B0604020202020204" pitchFamily="34" charset="0"/>
                        </a:rPr>
                        <a:t>Asset Management Accommodation Strategy (operational)/ </a:t>
                      </a:r>
                      <a:r>
                        <a:rPr lang="en-GB" sz="1100" b="0" i="0" u="none" strike="noStrike" dirty="0" err="1">
                          <a:solidFill>
                            <a:srgbClr val="000000"/>
                          </a:solidFill>
                          <a:effectLst/>
                          <a:latin typeface="Arial" panose="020B0604020202020204" pitchFamily="34" charset="0"/>
                        </a:rPr>
                        <a:t>WorkSmart</a:t>
                      </a:r>
                      <a:endParaRPr lang="en-GB" sz="1100" b="0" i="0" u="none" strike="noStrike" dirty="0">
                        <a:solidFill>
                          <a:srgbClr val="000000"/>
                        </a:solidFill>
                        <a:effectLst/>
                        <a:latin typeface="Arial" panose="020B0604020202020204" pitchFamily="34" charset="0"/>
                      </a:endParaRP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71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106</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71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71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987784342"/>
                  </a:ext>
                </a:extLst>
              </a:tr>
              <a:tr h="360000">
                <a:tc>
                  <a:txBody>
                    <a:bodyPr/>
                    <a:lstStyle/>
                    <a:p>
                      <a:pPr algn="l" fontAlgn="t"/>
                      <a:r>
                        <a:rPr lang="en-GB" sz="1100" b="0" i="0" u="none" strike="noStrike" dirty="0">
                          <a:solidFill>
                            <a:srgbClr val="000000"/>
                          </a:solidFill>
                          <a:effectLst/>
                          <a:latin typeface="Arial" panose="020B0604020202020204" pitchFamily="34" charset="0"/>
                        </a:rPr>
                        <a:t>Lease Out of Tameside One Office Floor</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300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857561667"/>
                  </a:ext>
                </a:extLst>
              </a:tr>
              <a:tr h="400629">
                <a:tc>
                  <a:txBody>
                    <a:bodyPr/>
                    <a:lstStyle/>
                    <a:p>
                      <a:pPr algn="l" fontAlgn="t"/>
                      <a:r>
                        <a:rPr lang="en-GB" sz="1100" b="0" i="0" u="none" strike="noStrike" dirty="0">
                          <a:solidFill>
                            <a:srgbClr val="000000"/>
                          </a:solidFill>
                          <a:effectLst/>
                          <a:latin typeface="Arial" panose="020B0604020202020204" pitchFamily="34" charset="0"/>
                        </a:rPr>
                        <a:t>Future Income Generation – Contributions to post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52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52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52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472323459"/>
                  </a:ext>
                </a:extLst>
              </a:tr>
              <a:tr h="900000">
                <a:tc>
                  <a:txBody>
                    <a:bodyPr/>
                    <a:lstStyle/>
                    <a:p>
                      <a:pPr algn="l" fontAlgn="t"/>
                      <a:r>
                        <a:rPr lang="en-GB" sz="1100" b="0" i="0" u="none" strike="noStrike" dirty="0">
                          <a:solidFill>
                            <a:srgbClr val="000000"/>
                          </a:solidFill>
                          <a:effectLst/>
                          <a:latin typeface="Arial" panose="020B0604020202020204" pitchFamily="34" charset="0"/>
                        </a:rPr>
                        <a:t>Recurrent income Review Land Charges fees aligned to completion of Land Registry digitisation project to ensure that the remaining chargeable services are at an appropriate up to date level</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24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33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24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24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254748247"/>
                  </a:ext>
                </a:extLst>
              </a:tr>
              <a:tr h="360000">
                <a:tc>
                  <a:txBody>
                    <a:bodyPr/>
                    <a:lstStyle/>
                    <a:p>
                      <a:pPr algn="l" fontAlgn="t"/>
                      <a:r>
                        <a:rPr lang="en-GB" sz="1100" b="0" i="0" u="none" strike="noStrike" dirty="0">
                          <a:solidFill>
                            <a:srgbClr val="000000"/>
                          </a:solidFill>
                          <a:effectLst/>
                          <a:latin typeface="Arial" panose="020B0604020202020204" pitchFamily="34" charset="0"/>
                        </a:rPr>
                        <a:t>Planning and Transportation Restructure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25</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815860104"/>
                  </a:ext>
                </a:extLst>
              </a:tr>
              <a:tr h="600943">
                <a:tc>
                  <a:txBody>
                    <a:bodyPr/>
                    <a:lstStyle/>
                    <a:p>
                      <a:pPr algn="l" fontAlgn="t"/>
                      <a:r>
                        <a:rPr lang="en-GB" sz="1100" b="0" i="0" u="none" strike="noStrike">
                          <a:solidFill>
                            <a:srgbClr val="000000"/>
                          </a:solidFill>
                          <a:effectLst/>
                          <a:latin typeface="Arial" panose="020B0604020202020204" pitchFamily="34" charset="0"/>
                        </a:rPr>
                        <a:t>Reduction in costs associated with the Tameside Additional Services Contract (TAS) </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200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603486983"/>
                  </a:ext>
                </a:extLst>
              </a:tr>
              <a:tr h="200314">
                <a:tc>
                  <a:txBody>
                    <a:bodyPr/>
                    <a:lstStyle/>
                    <a:p>
                      <a:pPr algn="l" fontAlgn="t"/>
                      <a:r>
                        <a:rPr lang="en-GB" sz="1100" b="0" i="0" u="none" strike="noStrike">
                          <a:solidFill>
                            <a:srgbClr val="000000"/>
                          </a:solidFill>
                          <a:effectLst/>
                          <a:latin typeface="Arial" panose="020B0604020202020204" pitchFamily="34" charset="0"/>
                        </a:rPr>
                        <a:t>Estates Property Rent Reviews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500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882744293"/>
                  </a:ext>
                </a:extLst>
              </a:tr>
              <a:tr h="200314">
                <a:tc>
                  <a:txBody>
                    <a:bodyPr/>
                    <a:lstStyle/>
                    <a:p>
                      <a:pPr algn="ctr" fontAlgn="ctr"/>
                      <a:r>
                        <a:rPr lang="en-GB" sz="1100" b="1" i="0" u="none" strike="noStrike">
                          <a:solidFill>
                            <a:srgbClr val="000000"/>
                          </a:solidFill>
                          <a:effectLst/>
                          <a:latin typeface="Arial" panose="020B0604020202020204" pitchFamily="34" charset="0"/>
                        </a:rPr>
                        <a:t>Total</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177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1,164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95</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52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177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67543789"/>
                  </a:ext>
                </a:extLst>
              </a:tr>
            </a:tbl>
          </a:graphicData>
        </a:graphic>
      </p:graphicFrame>
    </p:spTree>
    <p:extLst>
      <p:ext uri="{BB962C8B-B14F-4D97-AF65-F5344CB8AC3E}">
        <p14:creationId xmlns:p14="http://schemas.microsoft.com/office/powerpoint/2010/main" val="1307630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Governance</a:t>
            </a:r>
            <a:endParaRPr lang="en-GB" altLang="en-US" sz="2400" b="1" dirty="0">
              <a:solidFill>
                <a:srgbClr val="FFFFFF"/>
              </a:solidFill>
            </a:endParaRPr>
          </a:p>
        </p:txBody>
      </p:sp>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31</a:t>
            </a:fld>
            <a:endParaRPr lang="en-US" altLang="en-US"/>
          </a:p>
        </p:txBody>
      </p:sp>
      <p:sp>
        <p:nvSpPr>
          <p:cNvPr id="5" name="Rectangle 4"/>
          <p:cNvSpPr/>
          <p:nvPr/>
        </p:nvSpPr>
        <p:spPr>
          <a:xfrm>
            <a:off x="328850" y="3902640"/>
            <a:ext cx="8525608" cy="2800767"/>
          </a:xfrm>
          <a:prstGeom prst="rect">
            <a:avLst/>
          </a:prstGeom>
        </p:spPr>
        <p:txBody>
          <a:bodyPr wrap="square">
            <a:spAutoFit/>
          </a:bodyPr>
          <a:lstStyle/>
          <a:p>
            <a:r>
              <a:rPr lang="en-GB" sz="1100" b="1" dirty="0">
                <a:latin typeface="Arial" pitchFamily="34" charset="0"/>
                <a:cs typeface="Arial" pitchFamily="34" charset="0"/>
              </a:rPr>
              <a:t>The net variance reflects a number of underspends and pressures including</a:t>
            </a:r>
            <a:r>
              <a:rPr lang="en-GB" sz="1100" b="1" dirty="0" smtClean="0">
                <a:latin typeface="Arial" panose="020B0604020202020204" pitchFamily="34" charset="0"/>
                <a:cs typeface="Arial" panose="020B0604020202020204" pitchFamily="34" charset="0"/>
              </a:rPr>
              <a:t>:</a:t>
            </a:r>
          </a:p>
          <a:p>
            <a:r>
              <a:rPr lang="en-GB" sz="1100" b="1" dirty="0" smtClean="0">
                <a:latin typeface="Arial" panose="020B0604020202020204" pitchFamily="34" charset="0"/>
                <a:cs typeface="Arial" panose="020B0604020202020204" pitchFamily="34" charset="0"/>
              </a:rPr>
              <a:t>Underspends:</a:t>
            </a:r>
          </a:p>
          <a:p>
            <a:pPr marL="171450" indent="-171450">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£199k </a:t>
            </a:r>
            <a:r>
              <a:rPr lang="en-GB" sz="1100" dirty="0">
                <a:latin typeface="Arial" panose="020B0604020202020204" pitchFamily="34" charset="0"/>
                <a:cs typeface="Arial" panose="020B0604020202020204" pitchFamily="34" charset="0"/>
              </a:rPr>
              <a:t>The service have received funding of £130k in relation to the Administration of the Energy payments, and there is also a balance from 21/22 of £69k in relation to COVID 19 works - Test and Trace Support payments Admin Grant</a:t>
            </a:r>
            <a:r>
              <a:rPr lang="en-GB" sz="1100" dirty="0" smtClean="0">
                <a:latin typeface="Arial" panose="020B0604020202020204" pitchFamily="34" charset="0"/>
                <a:cs typeface="Arial" panose="020B0604020202020204" pitchFamily="34" charset="0"/>
              </a:rPr>
              <a:t>.</a:t>
            </a:r>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£92k </a:t>
            </a:r>
            <a:r>
              <a:rPr lang="en-GB" sz="1100" dirty="0">
                <a:latin typeface="Arial" panose="020B0604020202020204" pitchFamily="34" charset="0"/>
                <a:cs typeface="Arial" panose="020B0604020202020204" pitchFamily="34" charset="0"/>
              </a:rPr>
              <a:t>Budget of £92k to increase the bad debt provision for Housing Benefit is not utilised as the current provision is considered adequate</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£83k </a:t>
            </a:r>
            <a:r>
              <a:rPr lang="en-GB" sz="1100" dirty="0">
                <a:latin typeface="Arial" panose="020B0604020202020204" pitchFamily="34" charset="0"/>
                <a:cs typeface="Arial" panose="020B0604020202020204" pitchFamily="34" charset="0"/>
              </a:rPr>
              <a:t>There is a current forecast of £83k to be drawn down from </a:t>
            </a:r>
            <a:r>
              <a:rPr lang="en-GB" sz="1100" dirty="0" smtClean="0">
                <a:latin typeface="Arial" panose="020B0604020202020204" pitchFamily="34" charset="0"/>
                <a:cs typeface="Arial" panose="020B0604020202020204" pitchFamily="34" charset="0"/>
              </a:rPr>
              <a:t>Children’s </a:t>
            </a:r>
            <a:r>
              <a:rPr lang="en-GB" sz="1100" dirty="0">
                <a:latin typeface="Arial" panose="020B0604020202020204" pitchFamily="34" charset="0"/>
                <a:cs typeface="Arial" panose="020B0604020202020204" pitchFamily="34" charset="0"/>
              </a:rPr>
              <a:t>Social Care Reserve to fund Legal Services work </a:t>
            </a: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a:t>
            </a:r>
            <a:r>
              <a:rPr lang="en-GB" sz="1100" b="1" dirty="0">
                <a:latin typeface="Arial" panose="020B0604020202020204" pitchFamily="34" charset="0"/>
                <a:cs typeface="Arial" panose="020B0604020202020204" pitchFamily="34" charset="0"/>
              </a:rPr>
              <a:t>33k </a:t>
            </a:r>
            <a:r>
              <a:rPr lang="en-GB" sz="1100" dirty="0">
                <a:latin typeface="Arial" panose="020B0604020202020204" pitchFamily="34" charset="0"/>
                <a:cs typeface="Arial" panose="020B0604020202020204" pitchFamily="34" charset="0"/>
              </a:rPr>
              <a:t>Policy Projects is £33k under budget, £22k of this is in relation to bespoke projects that may emerge in year, these have not yet been </a:t>
            </a:r>
            <a:r>
              <a:rPr lang="en-GB" sz="1100" dirty="0" smtClean="0">
                <a:latin typeface="Arial" panose="020B0604020202020204" pitchFamily="34" charset="0"/>
                <a:cs typeface="Arial" panose="020B0604020202020204" pitchFamily="34" charset="0"/>
              </a:rPr>
              <a:t>forecast.</a:t>
            </a:r>
          </a:p>
          <a:p>
            <a:r>
              <a:rPr lang="en-GB" sz="11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£136k </a:t>
            </a:r>
            <a:r>
              <a:rPr lang="en-GB" sz="1100" dirty="0">
                <a:latin typeface="Arial" panose="020B0604020202020204" pitchFamily="34" charset="0"/>
                <a:cs typeface="Arial" panose="020B0604020202020204" pitchFamily="34" charset="0"/>
              </a:rPr>
              <a:t>Other minor variations of less than £50k across all services across the </a:t>
            </a:r>
            <a:r>
              <a:rPr lang="en-GB" sz="1100" dirty="0" smtClean="0">
                <a:latin typeface="Arial" panose="020B0604020202020204" pitchFamily="34" charset="0"/>
                <a:cs typeface="Arial" panose="020B0604020202020204" pitchFamily="34" charset="0"/>
              </a:rPr>
              <a:t>directorate. This </a:t>
            </a:r>
            <a:r>
              <a:rPr lang="en-GB" sz="1100" dirty="0">
                <a:latin typeface="Arial" panose="020B0604020202020204" pitchFamily="34" charset="0"/>
                <a:cs typeface="Arial" panose="020B0604020202020204" pitchFamily="34" charset="0"/>
              </a:rPr>
              <a:t>includes underspends on Corporate Systems and Consultancy, Additional Income due to secondments, other additional Fee Income, underspends on Printing and Stationery.</a:t>
            </a:r>
          </a:p>
        </p:txBody>
      </p:sp>
      <p:sp>
        <p:nvSpPr>
          <p:cNvPr id="9" name="TextBox 8"/>
          <p:cNvSpPr txBox="1"/>
          <p:nvPr/>
        </p:nvSpPr>
        <p:spPr>
          <a:xfrm>
            <a:off x="426243" y="3641030"/>
            <a:ext cx="8280920"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pic>
        <p:nvPicPr>
          <p:cNvPr id="6" name="Picture 5"/>
          <p:cNvPicPr>
            <a:picLocks noChangeAspect="1"/>
          </p:cNvPicPr>
          <p:nvPr/>
        </p:nvPicPr>
        <p:blipFill>
          <a:blip r:embed="rId3"/>
          <a:stretch>
            <a:fillRect/>
          </a:stretch>
        </p:blipFill>
        <p:spPr>
          <a:xfrm>
            <a:off x="426243" y="528076"/>
            <a:ext cx="8286750" cy="3057525"/>
          </a:xfrm>
          <a:prstGeom prst="rect">
            <a:avLst/>
          </a:prstGeom>
        </p:spPr>
      </p:pic>
      <p:sp>
        <p:nvSpPr>
          <p:cNvPr id="8" name="Oval 7"/>
          <p:cNvSpPr/>
          <p:nvPr/>
        </p:nvSpPr>
        <p:spPr bwMode="auto">
          <a:xfrm>
            <a:off x="1835696" y="0"/>
            <a:ext cx="392642" cy="432792"/>
          </a:xfrm>
          <a:prstGeom prst="ellipse">
            <a:avLst/>
          </a:prstGeom>
          <a:solidFill>
            <a:srgbClr val="00B05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400" b="1" dirty="0" smtClean="0">
                <a:latin typeface="Arial" pitchFamily="34" charset="0"/>
                <a:ea typeface="Calibri" pitchFamily="-101" charset="0"/>
                <a:cs typeface="Arial" pitchFamily="34" charset="0"/>
                <a:sym typeface="Calibri" pitchFamily="-101" charset="0"/>
              </a:rPr>
              <a:t>G</a:t>
            </a:r>
            <a:endParaRPr lang="en-GB" sz="1400" b="1" dirty="0">
              <a:latin typeface="Arial" pitchFamily="34" charset="0"/>
              <a:ea typeface="Calibri" pitchFamily="-101" charset="0"/>
              <a:cs typeface="Arial" pitchFamily="34" charset="0"/>
              <a:sym typeface="Calibri" pitchFamily="-101" charset="0"/>
            </a:endParaRPr>
          </a:p>
        </p:txBody>
      </p:sp>
    </p:spTree>
    <p:extLst>
      <p:ext uri="{BB962C8B-B14F-4D97-AF65-F5344CB8AC3E}">
        <p14:creationId xmlns:p14="http://schemas.microsoft.com/office/powerpoint/2010/main" val="366027592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Governance</a:t>
            </a:r>
            <a:endParaRPr lang="en-GB" altLang="en-US" sz="2400" b="1" dirty="0">
              <a:solidFill>
                <a:srgbClr val="FFFFFF"/>
              </a:solidFill>
            </a:endParaRPr>
          </a:p>
        </p:txBody>
      </p:sp>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32</a:t>
            </a:fld>
            <a:endParaRPr lang="en-US" altLang="en-US"/>
          </a:p>
        </p:txBody>
      </p:sp>
      <p:sp>
        <p:nvSpPr>
          <p:cNvPr id="7" name="Rectangle 6"/>
          <p:cNvSpPr/>
          <p:nvPr/>
        </p:nvSpPr>
        <p:spPr>
          <a:xfrm>
            <a:off x="148267" y="500064"/>
            <a:ext cx="8408358" cy="3477875"/>
          </a:xfrm>
          <a:prstGeom prst="rect">
            <a:avLst/>
          </a:prstGeom>
        </p:spPr>
        <p:txBody>
          <a:bodyPr wrap="square">
            <a:spAutoFit/>
          </a:bodyPr>
          <a:lstStyle/>
          <a:p>
            <a:endParaRPr lang="en-GB" sz="1100" b="1"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Pressures:</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(£81k</a:t>
            </a:r>
            <a:r>
              <a:rPr lang="en-GB" sz="1100" b="1" dirty="0">
                <a:solidFill>
                  <a:srgbClr val="FF0000"/>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Employee related expenses including training (£7k under budget) are forecast to be £571k under budget, this is due to a combination of  vacant posts held, service reviews currently taking place and posts being recruited to, maternity leave, staff who are not in the Pension fund or may have opted out, however the </a:t>
            </a:r>
            <a:r>
              <a:rPr lang="en-GB" sz="1100" dirty="0" smtClean="0">
                <a:solidFill>
                  <a:schemeClr val="tx1"/>
                </a:solidFill>
                <a:latin typeface="Arial" panose="020B0604020202020204" pitchFamily="34" charset="0"/>
                <a:cs typeface="Arial" panose="020B0604020202020204" pitchFamily="34" charset="0"/>
              </a:rPr>
              <a:t>Directorate </a:t>
            </a:r>
            <a:r>
              <a:rPr lang="en-GB" sz="1100" dirty="0">
                <a:solidFill>
                  <a:schemeClr val="tx1"/>
                </a:solidFill>
                <a:latin typeface="Arial" panose="020B0604020202020204" pitchFamily="34" charset="0"/>
                <a:cs typeface="Arial" panose="020B0604020202020204" pitchFamily="34" charset="0"/>
              </a:rPr>
              <a:t>have a vacancy factor of (£652k).	</a:t>
            </a:r>
            <a:endParaRPr lang="en-GB" sz="110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(£137k</a:t>
            </a:r>
            <a:r>
              <a:rPr lang="en-GB" sz="1100" b="1" dirty="0">
                <a:solidFill>
                  <a:srgbClr val="FF0000"/>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The value of costs recovered in respect of council tax and business rates debt collection costs is forecast to be less than budget, based on 21/22 figures this is forecast to be (£137k). This will be closely monitored over the financial year and should recover and return to pre-pandemic </a:t>
            </a:r>
            <a:r>
              <a:rPr lang="en-GB" sz="1100" dirty="0" smtClean="0">
                <a:solidFill>
                  <a:schemeClr val="tx1"/>
                </a:solidFill>
                <a:latin typeface="Arial" panose="020B0604020202020204" pitchFamily="34" charset="0"/>
                <a:cs typeface="Arial" panose="020B0604020202020204" pitchFamily="34" charset="0"/>
              </a:rPr>
              <a:t>levels.</a:t>
            </a:r>
          </a:p>
          <a:p>
            <a:pPr marL="171450" indent="-171450">
              <a:buFont typeface="Arial" panose="020B0604020202020204" pitchFamily="34" charset="0"/>
              <a:buChar char="•"/>
            </a:pPr>
            <a:endParaRPr lang="en-GB" sz="1100" b="1"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(£125k) </a:t>
            </a:r>
            <a:r>
              <a:rPr lang="en-GB" sz="1100" dirty="0">
                <a:solidFill>
                  <a:schemeClr val="tx1"/>
                </a:solidFill>
                <a:latin typeface="Arial" panose="020B0604020202020204" pitchFamily="34" charset="0"/>
                <a:cs typeface="Arial" panose="020B0604020202020204" pitchFamily="34" charset="0"/>
              </a:rPr>
              <a:t>The impact of a reduction in Housing Benefit overpayments identified and collected in year, together with reduced collection of prior year overpayment debts, is resulting in income recovery of (£125k) less than budget for Housing Benefits, this is based on the 21/22 outturn and will be closely monitored over the financial year</a:t>
            </a:r>
            <a:r>
              <a:rPr lang="en-GB" sz="1100" dirty="0" smtClean="0">
                <a:solidFill>
                  <a:schemeClr val="tx1"/>
                </a:solidFill>
                <a:latin typeface="Arial" panose="020B0604020202020204" pitchFamily="34" charset="0"/>
                <a:cs typeface="Arial" panose="020B0604020202020204" pitchFamily="34" charset="0"/>
              </a:rPr>
              <a:t>.</a:t>
            </a:r>
          </a:p>
          <a:p>
            <a:r>
              <a:rPr lang="en-GB" sz="1100" dirty="0">
                <a:solidFill>
                  <a:schemeClr val="tx1"/>
                </a:solidFill>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(£26k</a:t>
            </a:r>
            <a:r>
              <a:rPr lang="en-GB" sz="1100" b="1" dirty="0">
                <a:solidFill>
                  <a:srgbClr val="FF0000"/>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The </a:t>
            </a:r>
            <a:r>
              <a:rPr lang="en-GB" sz="1100" dirty="0">
                <a:solidFill>
                  <a:schemeClr val="tx1"/>
                </a:solidFill>
                <a:latin typeface="Arial" panose="020B0604020202020204" pitchFamily="34" charset="0"/>
                <a:cs typeface="Arial" panose="020B0604020202020204" pitchFamily="34" charset="0"/>
              </a:rPr>
              <a:t>service have previously worked with Capacity Grid in carrying out reviews in relation to Single person Discount (SPD) and there are further costs of (£26k) forecast for a review starting September 2022</a:t>
            </a:r>
            <a:r>
              <a:rPr lang="en-GB" sz="1100" dirty="0" smtClean="0">
                <a:solidFill>
                  <a:schemeClr val="tx1"/>
                </a:solidFill>
                <a:latin typeface="Arial" panose="020B0604020202020204" pitchFamily="34" charset="0"/>
                <a:cs typeface="Arial" panose="020B0604020202020204" pitchFamily="34" charset="0"/>
              </a:rPr>
              <a:t>.</a:t>
            </a:r>
          </a:p>
          <a:p>
            <a:r>
              <a:rPr lang="en-GB" sz="1100" dirty="0">
                <a:solidFill>
                  <a:schemeClr val="tx1"/>
                </a:solidFill>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(£82k</a:t>
            </a:r>
            <a:r>
              <a:rPr lang="en-GB" sz="1100" b="1" dirty="0">
                <a:solidFill>
                  <a:srgbClr val="FF0000"/>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Income is (£82k) less than budget in relation to the number of schools purchasing the HR, Payroll and Recruitment and Teacher Trade Union service</a:t>
            </a:r>
            <a:r>
              <a:rPr lang="en-GB" sz="1100" dirty="0" smtClean="0">
                <a:solidFill>
                  <a:schemeClr val="tx1"/>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a:solidFill>
                <a:schemeClr val="tx1"/>
              </a:solidFill>
              <a:latin typeface="Arial" panose="020B0604020202020204" pitchFamily="34" charset="0"/>
              <a:cs typeface="Arial" panose="020B0604020202020204" pitchFamily="34" charset="0"/>
            </a:endParaRPr>
          </a:p>
        </p:txBody>
      </p:sp>
      <p:sp>
        <p:nvSpPr>
          <p:cNvPr id="6" name="Oval 5"/>
          <p:cNvSpPr/>
          <p:nvPr/>
        </p:nvSpPr>
        <p:spPr bwMode="auto">
          <a:xfrm>
            <a:off x="1907704" y="0"/>
            <a:ext cx="392642" cy="432792"/>
          </a:xfrm>
          <a:prstGeom prst="ellipse">
            <a:avLst/>
          </a:prstGeom>
          <a:solidFill>
            <a:srgbClr val="00B05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400" b="1" dirty="0" smtClean="0">
                <a:latin typeface="Arial" pitchFamily="34" charset="0"/>
                <a:ea typeface="Calibri" pitchFamily="-101" charset="0"/>
                <a:cs typeface="Arial" pitchFamily="34" charset="0"/>
                <a:sym typeface="Calibri" pitchFamily="-101" charset="0"/>
              </a:rPr>
              <a:t>G</a:t>
            </a:r>
            <a:endParaRPr lang="en-GB" sz="1400" b="1" dirty="0">
              <a:latin typeface="Arial" pitchFamily="34" charset="0"/>
              <a:ea typeface="Calibri" pitchFamily="-101" charset="0"/>
              <a:cs typeface="Arial" pitchFamily="34" charset="0"/>
              <a:sym typeface="Calibri" pitchFamily="-101" charset="0"/>
            </a:endParaRPr>
          </a:p>
        </p:txBody>
      </p:sp>
    </p:spTree>
    <p:extLst>
      <p:ext uri="{BB962C8B-B14F-4D97-AF65-F5344CB8AC3E}">
        <p14:creationId xmlns:p14="http://schemas.microsoft.com/office/powerpoint/2010/main" val="78805451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Finance and IT</a:t>
            </a:r>
            <a:endParaRPr lang="en-GB" altLang="en-US" sz="2400" b="1" dirty="0">
              <a:solidFill>
                <a:srgbClr val="FFFFFF"/>
              </a:solidFill>
            </a:endParaRPr>
          </a:p>
        </p:txBody>
      </p:sp>
      <p:sp>
        <p:nvSpPr>
          <p:cNvPr id="5" name="Rectangle 4"/>
          <p:cNvSpPr/>
          <p:nvPr/>
        </p:nvSpPr>
        <p:spPr>
          <a:xfrm>
            <a:off x="334689" y="2688052"/>
            <a:ext cx="8469856" cy="2092881"/>
          </a:xfrm>
          <a:prstGeom prst="rect">
            <a:avLst/>
          </a:prstGeom>
        </p:spPr>
        <p:txBody>
          <a:bodyPr wrap="square">
            <a:spAutoFit/>
          </a:bodyPr>
          <a:lstStyle/>
          <a:p>
            <a:pPr marL="7938">
              <a:spcBef>
                <a:spcPts val="600"/>
              </a:spcBef>
            </a:pPr>
            <a:r>
              <a:rPr lang="en-GB" sz="1100" b="1" dirty="0" smtClean="0">
                <a:latin typeface="Arial" pitchFamily="34" charset="0"/>
                <a:cs typeface="Arial" pitchFamily="34" charset="0"/>
              </a:rPr>
              <a:t>The </a:t>
            </a:r>
            <a:r>
              <a:rPr lang="en-GB" sz="1100" b="1" dirty="0">
                <a:latin typeface="Arial" pitchFamily="34" charset="0"/>
                <a:cs typeface="Arial" pitchFamily="34" charset="0"/>
              </a:rPr>
              <a:t>net variance reflects a number of underspends and pressures including:</a:t>
            </a:r>
          </a:p>
          <a:p>
            <a:pPr marL="7938">
              <a:spcBef>
                <a:spcPts val="600"/>
              </a:spcBef>
            </a:pPr>
            <a:r>
              <a:rPr lang="en-US" sz="1100" b="1" dirty="0">
                <a:latin typeface="Arial" pitchFamily="34" charset="0"/>
                <a:cs typeface="Arial" pitchFamily="34" charset="0"/>
              </a:rPr>
              <a:t>Underspends</a:t>
            </a:r>
            <a:r>
              <a:rPr lang="en-US" sz="1100" b="1" dirty="0" smtClean="0">
                <a:latin typeface="Arial" pitchFamily="34" charset="0"/>
                <a:cs typeface="Arial" pitchFamily="34" charset="0"/>
              </a:rPr>
              <a:t>:</a:t>
            </a:r>
          </a:p>
          <a:p>
            <a:pPr marL="179388" indent="-171450">
              <a:spcBef>
                <a:spcPts val="600"/>
              </a:spcBef>
              <a:buFont typeface="Arial" panose="020B0604020202020204" pitchFamily="34" charset="0"/>
              <a:buChar char="•"/>
            </a:pPr>
            <a:r>
              <a:rPr lang="en-GB" sz="1100" b="1" dirty="0" smtClean="0">
                <a:latin typeface="Arial" pitchFamily="34" charset="0"/>
                <a:cs typeface="Arial" pitchFamily="34" charset="0"/>
              </a:rPr>
              <a:t>£290k </a:t>
            </a:r>
            <a:r>
              <a:rPr lang="en-GB" sz="1100" dirty="0">
                <a:latin typeface="Arial" pitchFamily="34" charset="0"/>
                <a:cs typeface="Arial" pitchFamily="34" charset="0"/>
              </a:rPr>
              <a:t>Employee related expenses across the directorate are forecast to be under budget by £290k under budget (excluding the employee Insurance provision). This is a combination of vacant posts held, posts being recruited to and costs forecast from later in the year, maternity leave, staff who are not in the Pension fund or may have opted out resulting in £581k under budget however the directorate have a vacancy factor of (£291k), which reduces the net forecast to £290k under budget. This also includes training expenses which are forecast to be £5k under budget. </a:t>
            </a:r>
            <a:endParaRPr lang="en-GB" sz="1100" dirty="0" smtClean="0">
              <a:latin typeface="Arial" pitchFamily="34" charset="0"/>
              <a:cs typeface="Arial" pitchFamily="34" charset="0"/>
            </a:endParaRPr>
          </a:p>
          <a:p>
            <a:pPr marL="7938">
              <a:spcBef>
                <a:spcPts val="600"/>
              </a:spcBef>
            </a:pPr>
            <a:r>
              <a:rPr lang="en-US" sz="1100" b="1" dirty="0" smtClean="0">
                <a:latin typeface="Arial" pitchFamily="34" charset="0"/>
                <a:cs typeface="Arial" pitchFamily="34" charset="0"/>
              </a:rPr>
              <a:t>Pressures:</a:t>
            </a:r>
          </a:p>
          <a:p>
            <a:pPr marL="179388" indent="-171450">
              <a:spcBef>
                <a:spcPts val="600"/>
              </a:spcBef>
              <a:buFont typeface="Arial" panose="020B0604020202020204" pitchFamily="34" charset="0"/>
              <a:buChar char="•"/>
            </a:pPr>
            <a:r>
              <a:rPr lang="en-GB" sz="1100" b="1" dirty="0" smtClean="0">
                <a:solidFill>
                  <a:srgbClr val="FF0000"/>
                </a:solidFill>
                <a:latin typeface="Arial" pitchFamily="34" charset="0"/>
                <a:cs typeface="Arial" pitchFamily="34" charset="0"/>
              </a:rPr>
              <a:t>(£96k</a:t>
            </a:r>
            <a:r>
              <a:rPr lang="en-GB" sz="1100" b="1" dirty="0">
                <a:solidFill>
                  <a:srgbClr val="FF0000"/>
                </a:solidFill>
                <a:latin typeface="Arial" pitchFamily="34" charset="0"/>
                <a:cs typeface="Arial" pitchFamily="34" charset="0"/>
              </a:rPr>
              <a:t>) </a:t>
            </a:r>
            <a:r>
              <a:rPr lang="en-GB" sz="1100" dirty="0">
                <a:latin typeface="Arial" pitchFamily="34" charset="0"/>
                <a:cs typeface="Arial" pitchFamily="34" charset="0"/>
              </a:rPr>
              <a:t>Other minor variations across Financial </a:t>
            </a:r>
            <a:r>
              <a:rPr lang="en-GB" sz="1100" dirty="0" smtClean="0">
                <a:latin typeface="Arial" pitchFamily="34" charset="0"/>
                <a:cs typeface="Arial" pitchFamily="34" charset="0"/>
              </a:rPr>
              <a:t>Management </a:t>
            </a:r>
            <a:r>
              <a:rPr lang="en-GB" sz="1100" dirty="0">
                <a:latin typeface="Arial" pitchFamily="34" charset="0"/>
                <a:cs typeface="Arial" pitchFamily="34" charset="0"/>
              </a:rPr>
              <a:t>and Risk Management and Audit Services of (£49k), and Digital Tameside (£47k)</a:t>
            </a: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33</a:t>
            </a:fld>
            <a:endParaRPr lang="en-US" altLang="en-US" dirty="0"/>
          </a:p>
        </p:txBody>
      </p:sp>
      <p:sp>
        <p:nvSpPr>
          <p:cNvPr id="9" name="TextBox 8"/>
          <p:cNvSpPr txBox="1"/>
          <p:nvPr/>
        </p:nvSpPr>
        <p:spPr>
          <a:xfrm>
            <a:off x="334689" y="2343490"/>
            <a:ext cx="846985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sp>
        <p:nvSpPr>
          <p:cNvPr id="11" name="Oval 10"/>
          <p:cNvSpPr/>
          <p:nvPr/>
        </p:nvSpPr>
        <p:spPr bwMode="auto">
          <a:xfrm>
            <a:off x="2195736" y="6829"/>
            <a:ext cx="392642" cy="432792"/>
          </a:xfrm>
          <a:prstGeom prst="ellipse">
            <a:avLst/>
          </a:prstGeom>
          <a:solidFill>
            <a:srgbClr val="00B05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400" b="1" dirty="0" smtClean="0">
                <a:latin typeface="Arial" pitchFamily="34" charset="0"/>
                <a:ea typeface="Calibri" pitchFamily="-101" charset="0"/>
                <a:cs typeface="Arial" pitchFamily="34" charset="0"/>
                <a:sym typeface="Calibri" pitchFamily="-101" charset="0"/>
              </a:rPr>
              <a:t>G</a:t>
            </a:r>
            <a:endParaRPr lang="en-GB" sz="1400" b="1" dirty="0">
              <a:latin typeface="Arial" pitchFamily="34" charset="0"/>
              <a:ea typeface="Calibri" pitchFamily="-101" charset="0"/>
              <a:cs typeface="Arial" pitchFamily="34" charset="0"/>
              <a:sym typeface="Calibri" pitchFamily="-101" charset="0"/>
            </a:endParaRPr>
          </a:p>
        </p:txBody>
      </p:sp>
      <p:pic>
        <p:nvPicPr>
          <p:cNvPr id="4" name="Picture 3"/>
          <p:cNvPicPr>
            <a:picLocks noChangeAspect="1"/>
          </p:cNvPicPr>
          <p:nvPr/>
        </p:nvPicPr>
        <p:blipFill>
          <a:blip r:embed="rId3"/>
          <a:stretch>
            <a:fillRect/>
          </a:stretch>
        </p:blipFill>
        <p:spPr>
          <a:xfrm>
            <a:off x="426242" y="563733"/>
            <a:ext cx="8286750" cy="1676400"/>
          </a:xfrm>
          <a:prstGeom prst="rect">
            <a:avLst/>
          </a:prstGeom>
        </p:spPr>
      </p:pic>
    </p:spTree>
    <p:extLst>
      <p:ext uri="{BB962C8B-B14F-4D97-AF65-F5344CB8AC3E}">
        <p14:creationId xmlns:p14="http://schemas.microsoft.com/office/powerpoint/2010/main" val="219148269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Capital Financing, Contingency and Corporate Costs</a:t>
            </a:r>
            <a:endParaRPr lang="en-GB" altLang="en-US" sz="2400" b="1" dirty="0">
              <a:solidFill>
                <a:srgbClr val="FFFFFF"/>
              </a:solidFill>
            </a:endParaRPr>
          </a:p>
        </p:txBody>
      </p:sp>
      <p:sp>
        <p:nvSpPr>
          <p:cNvPr id="3" name="Slide Number Placeholder 2"/>
          <p:cNvSpPr>
            <a:spLocks noGrp="1"/>
          </p:cNvSpPr>
          <p:nvPr>
            <p:ph type="sldNum" sz="quarter" idx="10"/>
          </p:nvPr>
        </p:nvSpPr>
        <p:spPr/>
        <p:txBody>
          <a:bodyPr/>
          <a:lstStyle/>
          <a:p>
            <a:pPr>
              <a:defRPr/>
            </a:pPr>
            <a:fld id="{613EADDF-3545-4E98-B654-1563625629F2}" type="slidenum">
              <a:rPr lang="en-US" altLang="en-US" smtClean="0"/>
              <a:pPr>
                <a:defRPr/>
              </a:pPr>
              <a:t>34</a:t>
            </a:fld>
            <a:endParaRPr lang="en-US" altLang="en-US"/>
          </a:p>
        </p:txBody>
      </p:sp>
      <p:sp>
        <p:nvSpPr>
          <p:cNvPr id="10" name="TextBox 9"/>
          <p:cNvSpPr txBox="1"/>
          <p:nvPr/>
        </p:nvSpPr>
        <p:spPr>
          <a:xfrm>
            <a:off x="290555" y="2722642"/>
            <a:ext cx="8450329"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BUDGET VARIATIONS</a:t>
            </a:r>
            <a:endParaRPr lang="en-GB" sz="1100" b="1" dirty="0">
              <a:latin typeface="Arial" pitchFamily="34" charset="0"/>
              <a:cs typeface="Arial" pitchFamily="34" charset="0"/>
            </a:endParaRPr>
          </a:p>
        </p:txBody>
      </p:sp>
      <p:sp>
        <p:nvSpPr>
          <p:cNvPr id="4" name="Rectangle 3"/>
          <p:cNvSpPr/>
          <p:nvPr/>
        </p:nvSpPr>
        <p:spPr>
          <a:xfrm>
            <a:off x="290556" y="3046095"/>
            <a:ext cx="8394658" cy="3093154"/>
          </a:xfrm>
          <a:prstGeom prst="rect">
            <a:avLst/>
          </a:prstGeom>
        </p:spPr>
        <p:txBody>
          <a:bodyPr wrap="square">
            <a:spAutoFit/>
          </a:bodyPr>
          <a:lstStyle/>
          <a:p>
            <a:r>
              <a:rPr lang="en-GB" sz="1100" b="1" dirty="0">
                <a:latin typeface="Arial" panose="020B0604020202020204" pitchFamily="34" charset="0"/>
                <a:cs typeface="Arial" panose="020B0604020202020204" pitchFamily="34" charset="0"/>
              </a:rPr>
              <a:t>The variance is a net position and  reflects a number of underspends and pressures including</a:t>
            </a:r>
            <a:r>
              <a:rPr lang="en-GB" sz="1100" b="1" dirty="0" smtClean="0">
                <a:latin typeface="Arial" panose="020B0604020202020204" pitchFamily="34" charset="0"/>
                <a:cs typeface="Arial" panose="020B0604020202020204" pitchFamily="34" charset="0"/>
              </a:rPr>
              <a:t>:</a:t>
            </a:r>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Underspends:</a:t>
            </a:r>
          </a:p>
          <a:p>
            <a:pPr marL="171450" indent="-171450">
              <a:spcBef>
                <a:spcPts val="600"/>
              </a:spcBef>
              <a:buFont typeface="Arial" panose="020B0604020202020204" pitchFamily="34" charset="0"/>
              <a:buChar char="•"/>
            </a:pPr>
            <a:r>
              <a:rPr lang="en-GB" sz="1100" b="1" dirty="0">
                <a:latin typeface="Arial" panose="020B0604020202020204" pitchFamily="34" charset="0"/>
                <a:cs typeface="Arial" panose="020B0604020202020204" pitchFamily="34" charset="0"/>
              </a:rPr>
              <a:t>£</a:t>
            </a:r>
            <a:r>
              <a:rPr lang="en-GB" sz="1100" b="1" dirty="0" smtClean="0">
                <a:latin typeface="Arial" panose="020B0604020202020204" pitchFamily="34" charset="0"/>
                <a:cs typeface="Arial" panose="020B0604020202020204" pitchFamily="34" charset="0"/>
              </a:rPr>
              <a:t>56k  </a:t>
            </a:r>
            <a:r>
              <a:rPr lang="en-GB" sz="1100" dirty="0">
                <a:latin typeface="Arial" panose="020B0604020202020204" pitchFamily="34" charset="0"/>
                <a:cs typeface="Arial" panose="020B0604020202020204" pitchFamily="34" charset="0"/>
              </a:rPr>
              <a:t>The net cost of Minimum Revenue </a:t>
            </a:r>
            <a:r>
              <a:rPr lang="en-GB" sz="1100" dirty="0" smtClean="0">
                <a:latin typeface="Arial" panose="020B0604020202020204" pitchFamily="34" charset="0"/>
                <a:cs typeface="Arial" panose="020B0604020202020204" pitchFamily="34" charset="0"/>
              </a:rPr>
              <a:t>Provision </a:t>
            </a:r>
            <a:r>
              <a:rPr lang="en-GB" sz="1100" dirty="0">
                <a:latin typeface="Arial" panose="020B0604020202020204" pitchFamily="34" charset="0"/>
                <a:cs typeface="Arial" panose="020B0604020202020204" pitchFamily="34" charset="0"/>
              </a:rPr>
              <a:t>(MRP) less contributions from service areas is £56k below budget as a result of capital spend in prior years being lower than initially budgeted for</a:t>
            </a:r>
            <a:r>
              <a:rPr lang="en-GB" sz="1100" dirty="0" smtClean="0">
                <a:latin typeface="Arial" panose="020B0604020202020204" pitchFamily="34" charset="0"/>
                <a:cs typeface="Arial" panose="020B0604020202020204" pitchFamily="34" charset="0"/>
              </a:rPr>
              <a:t>.</a:t>
            </a:r>
          </a:p>
          <a:p>
            <a:pPr marL="171450" indent="-171450">
              <a:spcBef>
                <a:spcPts val="600"/>
              </a:spcBef>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£668</a:t>
            </a:r>
            <a:r>
              <a:rPr lang="en-GB" sz="1100" b="1" dirty="0">
                <a:latin typeface="Arial" panose="020B0604020202020204" pitchFamily="34" charset="0"/>
                <a:cs typeface="Arial" panose="020B0604020202020204" pitchFamily="34" charset="0"/>
              </a:rPr>
              <a:t>k </a:t>
            </a:r>
            <a:r>
              <a:rPr lang="en-GB" sz="1100" b="1"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Forecast </a:t>
            </a:r>
            <a:r>
              <a:rPr lang="en-GB" sz="1100" dirty="0">
                <a:latin typeface="Arial" panose="020B0604020202020204" pitchFamily="34" charset="0"/>
                <a:cs typeface="Arial" panose="020B0604020202020204" pitchFamily="34" charset="0"/>
              </a:rPr>
              <a:t>interest income is £668k in excess of initial estimates as a result of the rapidly rising interest rate environment. Whilst it is largely anticipated by markets that interest rate rises will continue, this forecast does not take any further rises into account, and therefore could increase further over the course of the year</a:t>
            </a:r>
            <a:r>
              <a:rPr lang="en-GB" sz="1100" dirty="0" smtClean="0">
                <a:latin typeface="Arial" panose="020B0604020202020204" pitchFamily="34" charset="0"/>
                <a:cs typeface="Arial" panose="020B0604020202020204" pitchFamily="34" charset="0"/>
              </a:rPr>
              <a:t>.</a:t>
            </a:r>
          </a:p>
          <a:p>
            <a:pPr marL="171450" indent="-171450">
              <a:spcBef>
                <a:spcPts val="600"/>
              </a:spcBef>
              <a:buFont typeface="Arial" panose="020B0604020202020204" pitchFamily="34" charset="0"/>
              <a:buChar char="•"/>
            </a:pPr>
            <a:r>
              <a:rPr lang="en-GB" sz="1100" b="1" dirty="0" smtClean="0">
                <a:latin typeface="Arial" panose="020B0604020202020204" pitchFamily="34" charset="0"/>
                <a:cs typeface="Arial" panose="020B0604020202020204" pitchFamily="34" charset="0"/>
              </a:rPr>
              <a:t>£</a:t>
            </a:r>
            <a:r>
              <a:rPr lang="en-GB" sz="1100" b="1" dirty="0">
                <a:latin typeface="Arial" panose="020B0604020202020204" pitchFamily="34" charset="0"/>
                <a:cs typeface="Arial" panose="020B0604020202020204" pitchFamily="34" charset="0"/>
              </a:rPr>
              <a:t>1,344k </a:t>
            </a:r>
            <a:r>
              <a:rPr lang="en-GB" sz="1100" b="1"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Release </a:t>
            </a:r>
            <a:r>
              <a:rPr lang="en-GB" sz="1100" dirty="0">
                <a:latin typeface="Arial" panose="020B0604020202020204" pitchFamily="34" charset="0"/>
                <a:cs typeface="Arial" panose="020B0604020202020204" pitchFamily="34" charset="0"/>
              </a:rPr>
              <a:t>of earmarked contingency budget to support the additional costs arising from Adults transitional placements from Children’s Service expected in 2022/23 (Current forecast overspend in Adult Services is £1,712k</a:t>
            </a:r>
            <a:r>
              <a:rPr lang="en-GB" sz="1100" dirty="0" smtClean="0">
                <a:latin typeface="Arial" panose="020B0604020202020204" pitchFamily="34" charset="0"/>
                <a:cs typeface="Arial" panose="020B0604020202020204" pitchFamily="34" charset="0"/>
              </a:rPr>
              <a:t>).</a:t>
            </a:r>
          </a:p>
          <a:p>
            <a:pPr marL="171450" indent="-171450">
              <a:spcBef>
                <a:spcPts val="600"/>
              </a:spcBef>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Pressures:</a:t>
            </a:r>
          </a:p>
          <a:p>
            <a:pPr marL="171450" indent="-171450">
              <a:spcBef>
                <a:spcPts val="600"/>
              </a:spcBef>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(£110k</a:t>
            </a:r>
            <a:r>
              <a:rPr lang="en-GB" sz="1100" b="1" dirty="0">
                <a:solidFill>
                  <a:srgbClr val="FF0000"/>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The budget includes estimated interest costs for borrowing £30m in the final quarter of 2022/23. The estimated costs of this borrowing have increased since the budget was set as a result of market interest rate rises</a:t>
            </a:r>
            <a:r>
              <a:rPr lang="en-GB" sz="1100" dirty="0" smtClean="0">
                <a:solidFill>
                  <a:schemeClr val="tx1"/>
                </a:solidFill>
                <a:latin typeface="Arial" panose="020B0604020202020204" pitchFamily="34" charset="0"/>
                <a:cs typeface="Arial" panose="020B0604020202020204" pitchFamily="34" charset="0"/>
              </a:rPr>
              <a:t>.</a:t>
            </a:r>
          </a:p>
          <a:p>
            <a:pPr marL="171450" indent="-171450">
              <a:spcBef>
                <a:spcPts val="600"/>
              </a:spcBef>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(£21k</a:t>
            </a:r>
            <a:r>
              <a:rPr lang="en-GB" sz="1100" b="1" dirty="0">
                <a:solidFill>
                  <a:srgbClr val="FF0000"/>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Other </a:t>
            </a:r>
            <a:r>
              <a:rPr lang="en-GB" sz="1100" dirty="0">
                <a:solidFill>
                  <a:schemeClr val="tx1"/>
                </a:solidFill>
                <a:latin typeface="Arial" panose="020B0604020202020204" pitchFamily="34" charset="0"/>
                <a:cs typeface="Arial" panose="020B0604020202020204" pitchFamily="34" charset="0"/>
              </a:rPr>
              <a:t>minor variations in the Investment and Financing budget</a:t>
            </a:r>
          </a:p>
        </p:txBody>
      </p:sp>
      <p:sp>
        <p:nvSpPr>
          <p:cNvPr id="8" name="Oval 7"/>
          <p:cNvSpPr/>
          <p:nvPr/>
        </p:nvSpPr>
        <p:spPr bwMode="auto">
          <a:xfrm>
            <a:off x="6804248" y="31180"/>
            <a:ext cx="392642" cy="432792"/>
          </a:xfrm>
          <a:prstGeom prst="ellipse">
            <a:avLst/>
          </a:prstGeom>
          <a:solidFill>
            <a:srgbClr val="00B05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400" b="1" dirty="0" smtClean="0">
                <a:latin typeface="Arial" pitchFamily="34" charset="0"/>
                <a:ea typeface="Calibri" pitchFamily="-101" charset="0"/>
                <a:cs typeface="Arial" pitchFamily="34" charset="0"/>
                <a:sym typeface="Calibri" pitchFamily="-101" charset="0"/>
              </a:rPr>
              <a:t>G</a:t>
            </a:r>
            <a:endParaRPr lang="en-GB" sz="1400" b="1" dirty="0">
              <a:latin typeface="Arial" pitchFamily="34" charset="0"/>
              <a:ea typeface="Calibri" pitchFamily="-101" charset="0"/>
              <a:cs typeface="Arial" pitchFamily="34" charset="0"/>
              <a:sym typeface="Calibri" pitchFamily="-101" charset="0"/>
            </a:endParaRPr>
          </a:p>
        </p:txBody>
      </p:sp>
      <p:pic>
        <p:nvPicPr>
          <p:cNvPr id="2" name="Picture 1"/>
          <p:cNvPicPr>
            <a:picLocks noChangeAspect="1"/>
          </p:cNvPicPr>
          <p:nvPr/>
        </p:nvPicPr>
        <p:blipFill>
          <a:blip r:embed="rId3"/>
          <a:stretch>
            <a:fillRect/>
          </a:stretch>
        </p:blipFill>
        <p:spPr>
          <a:xfrm>
            <a:off x="454134" y="641973"/>
            <a:ext cx="8286750" cy="1895475"/>
          </a:xfrm>
          <a:prstGeom prst="rect">
            <a:avLst/>
          </a:prstGeom>
        </p:spPr>
      </p:pic>
    </p:spTree>
    <p:extLst>
      <p:ext uri="{BB962C8B-B14F-4D97-AF65-F5344CB8AC3E}">
        <p14:creationId xmlns:p14="http://schemas.microsoft.com/office/powerpoint/2010/main" val="374172975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35</a:t>
            </a:fld>
            <a:endParaRPr lang="en-US" altLang="en-US" dirty="0"/>
          </a:p>
        </p:txBody>
      </p:sp>
      <p:sp>
        <p:nvSpPr>
          <p:cNvPr id="5" name="Rectangle 7"/>
          <p:cNvSpPr>
            <a:spLocks noChangeArrowheads="1"/>
          </p:cNvSpPr>
          <p:nvPr/>
        </p:nvSpPr>
        <p:spPr bwMode="auto">
          <a:xfrm>
            <a:off x="-4763"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smtClean="0">
                <a:solidFill>
                  <a:srgbClr val="FFFFFF"/>
                </a:solidFill>
              </a:rPr>
              <a:t>Capital Financing, Contingency and Corporate Costs</a:t>
            </a:r>
            <a:endParaRPr lang="en-GB" altLang="en-US" sz="2400" b="1" dirty="0">
              <a:solidFill>
                <a:srgbClr val="FFFFFF"/>
              </a:solidFill>
            </a:endParaRPr>
          </a:p>
        </p:txBody>
      </p:sp>
      <p:sp>
        <p:nvSpPr>
          <p:cNvPr id="7" name="Rectangle 6"/>
          <p:cNvSpPr/>
          <p:nvPr/>
        </p:nvSpPr>
        <p:spPr>
          <a:xfrm>
            <a:off x="260276" y="738529"/>
            <a:ext cx="8424936" cy="1015663"/>
          </a:xfrm>
          <a:prstGeom prst="rect">
            <a:avLst/>
          </a:prstGeom>
        </p:spPr>
        <p:txBody>
          <a:bodyPr wrap="square">
            <a:spAutoFit/>
          </a:bodyPr>
          <a:lstStyle/>
          <a:p>
            <a:pPr>
              <a:spcBef>
                <a:spcPts val="600"/>
              </a:spcBef>
            </a:pPr>
            <a:r>
              <a:rPr lang="en-GB" sz="1100" b="1" dirty="0" smtClean="0">
                <a:latin typeface="Arial" panose="020B0604020202020204" pitchFamily="34" charset="0"/>
                <a:cs typeface="Arial" panose="020B0604020202020204" pitchFamily="34" charset="0"/>
              </a:rPr>
              <a:t>Savings </a:t>
            </a:r>
            <a:r>
              <a:rPr lang="en-GB" sz="1100" b="1" dirty="0">
                <a:latin typeface="Arial" panose="020B0604020202020204" pitchFamily="34" charset="0"/>
                <a:cs typeface="Arial" panose="020B0604020202020204" pitchFamily="34" charset="0"/>
              </a:rPr>
              <a:t>Performance</a:t>
            </a:r>
            <a:r>
              <a:rPr lang="en-GB" sz="1100" b="1" dirty="0" smtClean="0">
                <a:latin typeface="Arial" panose="020B0604020202020204" pitchFamily="34" charset="0"/>
                <a:cs typeface="Arial" panose="020B0604020202020204" pitchFamily="34" charset="0"/>
              </a:rPr>
              <a:t>:</a:t>
            </a:r>
            <a:r>
              <a:rPr lang="en-GB" sz="1100" b="1" dirty="0">
                <a:latin typeface="Arial" panose="020B0604020202020204" pitchFamily="34" charset="0"/>
                <a:cs typeface="Arial" panose="020B0604020202020204" pitchFamily="34" charset="0"/>
              </a:rPr>
              <a:t>	</a:t>
            </a:r>
          </a:p>
          <a:p>
            <a:pPr marL="171450" indent="-171450">
              <a:spcBef>
                <a:spcPts val="600"/>
              </a:spcBef>
              <a:buFont typeface="Arial" panose="020B0604020202020204" pitchFamily="34" charset="0"/>
              <a:buChar char="•"/>
            </a:pPr>
            <a:r>
              <a:rPr lang="en-GB" sz="1100" b="1" dirty="0" smtClean="0">
                <a:solidFill>
                  <a:srgbClr val="FF0000"/>
                </a:solidFill>
                <a:latin typeface="Arial" panose="020B0604020202020204" pitchFamily="34" charset="0"/>
                <a:cs typeface="Arial" panose="020B0604020202020204" pitchFamily="34" charset="0"/>
              </a:rPr>
              <a:t>(£400k) </a:t>
            </a:r>
            <a:r>
              <a:rPr lang="en-GB" sz="1100" dirty="0">
                <a:latin typeface="Arial" panose="020B0604020202020204" pitchFamily="34" charset="0"/>
                <a:cs typeface="Arial" panose="020B0604020202020204" pitchFamily="34" charset="0"/>
              </a:rPr>
              <a:t>Digital and transformation savings - £600k of efficiencies have been identified against the original £1,000k target. This has been identified against budgets that have seen reductions because of changes to how the Council is working and delivering services, the budget efficiencies include reductions in staff travel, printing costs, telephone landline costs, training and room </a:t>
            </a:r>
            <a:r>
              <a:rPr lang="en-GB" sz="1100" dirty="0" smtClean="0">
                <a:latin typeface="Arial" panose="020B0604020202020204" pitchFamily="34" charset="0"/>
                <a:cs typeface="Arial" panose="020B0604020202020204" pitchFamily="34" charset="0"/>
              </a:rPr>
              <a:t>hire. </a:t>
            </a:r>
            <a:r>
              <a:rPr lang="en-GB" sz="1100" dirty="0">
                <a:latin typeface="Arial" panose="020B0604020202020204" pitchFamily="34" charset="0"/>
                <a:cs typeface="Arial" panose="020B0604020202020204" pitchFamily="34" charset="0"/>
              </a:rPr>
              <a:t>There are currently no plans to save the remaining £400k.</a:t>
            </a:r>
            <a:endParaRPr lang="en-GB" sz="1100" dirty="0" smtClean="0">
              <a:latin typeface="Arial" panose="020B0604020202020204" pitchFamily="34" charset="0"/>
              <a:cs typeface="Arial" panose="020B0604020202020204" pitchFamily="34" charset="0"/>
            </a:endParaRPr>
          </a:p>
        </p:txBody>
      </p:sp>
      <p:sp>
        <p:nvSpPr>
          <p:cNvPr id="8" name="Oval 7"/>
          <p:cNvSpPr/>
          <p:nvPr/>
        </p:nvSpPr>
        <p:spPr bwMode="auto">
          <a:xfrm>
            <a:off x="6843654" y="31180"/>
            <a:ext cx="392642" cy="432792"/>
          </a:xfrm>
          <a:prstGeom prst="ellipse">
            <a:avLst/>
          </a:prstGeom>
          <a:solidFill>
            <a:srgbClr val="00B050"/>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algn="ctr" eaLnBrk="1"/>
            <a:r>
              <a:rPr lang="en-GB" sz="1400" b="1" dirty="0" smtClean="0">
                <a:latin typeface="Arial" pitchFamily="34" charset="0"/>
                <a:ea typeface="Calibri" pitchFamily="-101" charset="0"/>
                <a:cs typeface="Arial" pitchFamily="34" charset="0"/>
                <a:sym typeface="Calibri" pitchFamily="-101" charset="0"/>
              </a:rPr>
              <a:t>G</a:t>
            </a:r>
            <a:endParaRPr lang="en-GB" sz="1400" b="1" dirty="0">
              <a:latin typeface="Arial" pitchFamily="34" charset="0"/>
              <a:ea typeface="Calibri" pitchFamily="-101" charset="0"/>
              <a:cs typeface="Arial" pitchFamily="34" charset="0"/>
              <a:sym typeface="Calibri" pitchFamily="-101"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507845499"/>
              </p:ext>
            </p:extLst>
          </p:nvPr>
        </p:nvGraphicFramePr>
        <p:xfrm>
          <a:off x="435165" y="2013109"/>
          <a:ext cx="8229602" cy="2061370"/>
        </p:xfrm>
        <a:graphic>
          <a:graphicData uri="http://schemas.openxmlformats.org/drawingml/2006/table">
            <a:tbl>
              <a:tblPr/>
              <a:tblGrid>
                <a:gridCol w="2869143">
                  <a:extLst>
                    <a:ext uri="{9D8B030D-6E8A-4147-A177-3AD203B41FA5}">
                      <a16:colId xmlns:a16="http://schemas.microsoft.com/office/drawing/2014/main" val="1997405656"/>
                    </a:ext>
                  </a:extLst>
                </a:gridCol>
                <a:gridCol w="814695">
                  <a:extLst>
                    <a:ext uri="{9D8B030D-6E8A-4147-A177-3AD203B41FA5}">
                      <a16:colId xmlns:a16="http://schemas.microsoft.com/office/drawing/2014/main" val="1411782221"/>
                    </a:ext>
                  </a:extLst>
                </a:gridCol>
                <a:gridCol w="802888">
                  <a:extLst>
                    <a:ext uri="{9D8B030D-6E8A-4147-A177-3AD203B41FA5}">
                      <a16:colId xmlns:a16="http://schemas.microsoft.com/office/drawing/2014/main" val="660252863"/>
                    </a:ext>
                  </a:extLst>
                </a:gridCol>
                <a:gridCol w="734997">
                  <a:extLst>
                    <a:ext uri="{9D8B030D-6E8A-4147-A177-3AD203B41FA5}">
                      <a16:colId xmlns:a16="http://schemas.microsoft.com/office/drawing/2014/main" val="264898992"/>
                    </a:ext>
                  </a:extLst>
                </a:gridCol>
                <a:gridCol w="734997">
                  <a:extLst>
                    <a:ext uri="{9D8B030D-6E8A-4147-A177-3AD203B41FA5}">
                      <a16:colId xmlns:a16="http://schemas.microsoft.com/office/drawing/2014/main" val="4132739537"/>
                    </a:ext>
                  </a:extLst>
                </a:gridCol>
                <a:gridCol w="734997">
                  <a:extLst>
                    <a:ext uri="{9D8B030D-6E8A-4147-A177-3AD203B41FA5}">
                      <a16:colId xmlns:a16="http://schemas.microsoft.com/office/drawing/2014/main" val="1322653229"/>
                    </a:ext>
                  </a:extLst>
                </a:gridCol>
                <a:gridCol w="734997">
                  <a:extLst>
                    <a:ext uri="{9D8B030D-6E8A-4147-A177-3AD203B41FA5}">
                      <a16:colId xmlns:a16="http://schemas.microsoft.com/office/drawing/2014/main" val="292335946"/>
                    </a:ext>
                  </a:extLst>
                </a:gridCol>
                <a:gridCol w="802888">
                  <a:extLst>
                    <a:ext uri="{9D8B030D-6E8A-4147-A177-3AD203B41FA5}">
                      <a16:colId xmlns:a16="http://schemas.microsoft.com/office/drawing/2014/main" val="3999122975"/>
                    </a:ext>
                  </a:extLst>
                </a:gridCol>
              </a:tblGrid>
              <a:tr h="886810">
                <a:tc>
                  <a:txBody>
                    <a:bodyPr/>
                    <a:lstStyle/>
                    <a:p>
                      <a:pPr algn="ctr" fontAlgn="ctr"/>
                      <a:r>
                        <a:rPr lang="en-GB" sz="1050" b="1" i="0" u="none" strike="noStrike">
                          <a:solidFill>
                            <a:srgbClr val="000000"/>
                          </a:solidFill>
                          <a:effectLst/>
                          <a:latin typeface="Arial" panose="020B0604020202020204" pitchFamily="34" charset="0"/>
                        </a:rPr>
                        <a:t>Scheme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Savings Target 22/23</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Not expected to be delivered </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Red</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Amber</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Green</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Achieved</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050" b="1" i="0" u="none" strike="noStrike">
                          <a:solidFill>
                            <a:srgbClr val="000000"/>
                          </a:solidFill>
                          <a:effectLst/>
                          <a:latin typeface="Arial" panose="020B0604020202020204" pitchFamily="34" charset="0"/>
                        </a:rPr>
                        <a:t>Total</a:t>
                      </a:r>
                      <a:br>
                        <a:rPr lang="en-GB" sz="1050" b="1" i="0" u="none" strike="noStrike">
                          <a:solidFill>
                            <a:srgbClr val="000000"/>
                          </a:solidFill>
                          <a:effectLst/>
                          <a:latin typeface="Arial" panose="020B0604020202020204" pitchFamily="34" charset="0"/>
                        </a:rPr>
                      </a:br>
                      <a:r>
                        <a:rPr lang="en-GB" sz="1050" b="1" i="0" u="none" strike="noStrike">
                          <a:solidFill>
                            <a:srgbClr val="000000"/>
                          </a:solidFill>
                          <a:effectLst/>
                          <a:latin typeface="Arial" panose="020B0604020202020204" pitchFamily="34" charset="0"/>
                        </a:rPr>
                        <a:t> £000's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731718310"/>
                  </a:ext>
                </a:extLst>
              </a:tr>
              <a:tr h="288000">
                <a:tc>
                  <a:txBody>
                    <a:bodyPr/>
                    <a:lstStyle/>
                    <a:p>
                      <a:pPr algn="l" rtl="0" fontAlgn="t"/>
                      <a:r>
                        <a:rPr lang="en-GB" sz="1100" b="0" i="0" u="none" strike="noStrike" dirty="0">
                          <a:solidFill>
                            <a:srgbClr val="000000"/>
                          </a:solidFill>
                          <a:effectLst/>
                          <a:latin typeface="Arial" panose="020B0604020202020204" pitchFamily="34" charset="0"/>
                        </a:rPr>
                        <a:t>Airport Land Rent - additional lease income</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44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42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a:solidFill>
                            <a:srgbClr val="000000"/>
                          </a:solidFill>
                          <a:effectLst/>
                          <a:latin typeface="Arial" panose="020B0604020202020204" pitchFamily="34" charset="0"/>
                        </a:rPr>
                        <a:t>42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567431213"/>
                  </a:ext>
                </a:extLst>
              </a:tr>
              <a:tr h="336988">
                <a:tc>
                  <a:txBody>
                    <a:bodyPr/>
                    <a:lstStyle/>
                    <a:p>
                      <a:pPr algn="l" rtl="0" fontAlgn="t"/>
                      <a:r>
                        <a:rPr lang="en-GB" sz="1100" b="0" i="0" u="none" strike="noStrike" dirty="0">
                          <a:solidFill>
                            <a:srgbClr val="000000"/>
                          </a:solidFill>
                          <a:effectLst/>
                          <a:latin typeface="Arial" panose="020B0604020202020204" pitchFamily="34" charset="0"/>
                        </a:rPr>
                        <a:t>Pensions Advance Payment - additional savings in excess of existing savings target</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82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dirty="0">
                          <a:solidFill>
                            <a:srgbClr val="000000"/>
                          </a:solidFill>
                          <a:effectLst/>
                          <a:latin typeface="Arial" panose="020B0604020202020204" pitchFamily="34" charset="0"/>
                        </a:rPr>
                        <a:t>78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dirty="0">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78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300367822"/>
                  </a:ext>
                </a:extLst>
              </a:tr>
              <a:tr h="177362">
                <a:tc>
                  <a:txBody>
                    <a:bodyPr/>
                    <a:lstStyle/>
                    <a:p>
                      <a:pPr algn="l" rtl="0" fontAlgn="t"/>
                      <a:r>
                        <a:rPr lang="en-GB" sz="1100" b="0" i="0" u="none" strike="noStrike">
                          <a:solidFill>
                            <a:srgbClr val="000000"/>
                          </a:solidFill>
                          <a:effectLst/>
                          <a:latin typeface="Arial" panose="020B0604020202020204" pitchFamily="34" charset="0"/>
                        </a:rPr>
                        <a:t>Digital and transformational savings</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1,000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400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C1C0"/>
                    </a:solidFill>
                  </a:tcPr>
                </a:tc>
                <a:tc>
                  <a:txBody>
                    <a:bodyPr/>
                    <a:lstStyle/>
                    <a:p>
                      <a:pPr algn="ctr" rtl="0" fontAlgn="ctr"/>
                      <a:r>
                        <a:rPr lang="en-GB" sz="1100" b="0" i="0" u="none" strike="noStrike">
                          <a:solidFill>
                            <a:srgbClr val="000000"/>
                          </a:solidFill>
                          <a:effectLst/>
                          <a:latin typeface="Arial" panose="020B0604020202020204" pitchFamily="34" charset="0"/>
                        </a:rPr>
                        <a:t>600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GB" sz="1100" b="0"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GB" sz="1100" b="1" i="0" u="none" strike="noStrike" dirty="0">
                          <a:solidFill>
                            <a:srgbClr val="000000"/>
                          </a:solidFill>
                          <a:effectLst/>
                          <a:latin typeface="Arial" panose="020B0604020202020204" pitchFamily="34" charset="0"/>
                        </a:rPr>
                        <a:t>600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903717455"/>
                  </a:ext>
                </a:extLst>
              </a:tr>
              <a:tr h="177362">
                <a:tc>
                  <a:txBody>
                    <a:bodyPr/>
                    <a:lstStyle/>
                    <a:p>
                      <a:pPr algn="ctr" fontAlgn="ctr"/>
                      <a:r>
                        <a:rPr lang="en-GB" sz="1100" b="1" i="0" u="none" strike="noStrike">
                          <a:solidFill>
                            <a:srgbClr val="000000"/>
                          </a:solidFill>
                          <a:effectLst/>
                          <a:latin typeface="Arial" panose="020B0604020202020204" pitchFamily="34" charset="0"/>
                        </a:rPr>
                        <a:t>Total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1,126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406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600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120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a:solidFill>
                            <a:srgbClr val="000000"/>
                          </a:solidFill>
                          <a:effectLst/>
                          <a:latin typeface="Arial" panose="020B0604020202020204" pitchFamily="34" charset="0"/>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GB" sz="1100" b="1" i="0" u="none" strike="noStrike" dirty="0">
                          <a:solidFill>
                            <a:srgbClr val="000000"/>
                          </a:solidFill>
                          <a:effectLst/>
                          <a:latin typeface="Arial" panose="020B0604020202020204" pitchFamily="34" charset="0"/>
                        </a:rPr>
                        <a:t>720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968857771"/>
                  </a:ext>
                </a:extLst>
              </a:tr>
            </a:tbl>
          </a:graphicData>
        </a:graphic>
      </p:graphicFrame>
      <p:sp>
        <p:nvSpPr>
          <p:cNvPr id="10" name="TextBox 9"/>
          <p:cNvSpPr txBox="1"/>
          <p:nvPr/>
        </p:nvSpPr>
        <p:spPr>
          <a:xfrm>
            <a:off x="189226" y="499496"/>
            <a:ext cx="8567036" cy="261610"/>
          </a:xfrm>
          <a:prstGeom prst="rect">
            <a:avLst/>
          </a:prstGeom>
          <a:solidFill>
            <a:schemeClr val="accent1">
              <a:lumMod val="60000"/>
              <a:lumOff val="40000"/>
            </a:schemeClr>
          </a:solidFill>
        </p:spPr>
        <p:txBody>
          <a:bodyPr wrap="square" rtlCol="0">
            <a:spAutoFit/>
          </a:bodyPr>
          <a:lstStyle/>
          <a:p>
            <a:r>
              <a:rPr lang="en-GB" sz="1100" b="1" dirty="0" smtClean="0">
                <a:latin typeface="Arial" pitchFamily="34" charset="0"/>
                <a:cs typeface="Arial" pitchFamily="34" charset="0"/>
              </a:rPr>
              <a:t>SAVINGS 2022/23</a:t>
            </a:r>
            <a:endParaRPr lang="en-GB" sz="1100" b="1" dirty="0">
              <a:latin typeface="Arial" pitchFamily="34" charset="0"/>
              <a:cs typeface="Arial" pitchFamily="34" charset="0"/>
            </a:endParaRPr>
          </a:p>
        </p:txBody>
      </p:sp>
    </p:spTree>
    <p:extLst>
      <p:ext uri="{BB962C8B-B14F-4D97-AF65-F5344CB8AC3E}">
        <p14:creationId xmlns:p14="http://schemas.microsoft.com/office/powerpoint/2010/main" val="34907655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36</a:t>
            </a:fld>
            <a:endParaRPr lang="en-US" altLang="en-US" dirty="0"/>
          </a:p>
        </p:txBody>
      </p:sp>
      <p:sp>
        <p:nvSpPr>
          <p:cNvPr id="5" name="Rectangle 7"/>
          <p:cNvSpPr>
            <a:spLocks noChangeArrowheads="1"/>
          </p:cNvSpPr>
          <p:nvPr/>
        </p:nvSpPr>
        <p:spPr bwMode="auto">
          <a:xfrm>
            <a:off x="12188" y="12655"/>
            <a:ext cx="9114879" cy="4586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29" tIns="45664" rIns="91329" bIns="4566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391" b="1" dirty="0">
                <a:solidFill>
                  <a:srgbClr val="FFFFFF"/>
                </a:solidFill>
              </a:rPr>
              <a:t>Reserve Transfers</a:t>
            </a:r>
          </a:p>
        </p:txBody>
      </p:sp>
      <p:sp>
        <p:nvSpPr>
          <p:cNvPr id="7" name="Rectangle 6"/>
          <p:cNvSpPr/>
          <p:nvPr/>
        </p:nvSpPr>
        <p:spPr>
          <a:xfrm>
            <a:off x="267522" y="542888"/>
            <a:ext cx="8465474" cy="505950"/>
          </a:xfrm>
          <a:prstGeom prst="rect">
            <a:avLst/>
          </a:prstGeom>
        </p:spPr>
        <p:txBody>
          <a:bodyPr wrap="square">
            <a:spAutoFit/>
          </a:bodyPr>
          <a:lstStyle/>
          <a:p>
            <a:pPr marL="7909" algn="just">
              <a:spcBef>
                <a:spcPts val="598"/>
              </a:spcBef>
            </a:pPr>
            <a:r>
              <a:rPr lang="en-US" sz="1096" b="1" dirty="0">
                <a:latin typeface="Arial" pitchFamily="34" charset="0"/>
                <a:cs typeface="Arial" pitchFamily="34" charset="0"/>
              </a:rPr>
              <a:t>Reserve Transfers</a:t>
            </a:r>
          </a:p>
          <a:p>
            <a:pPr marL="7909" algn="just">
              <a:spcBef>
                <a:spcPts val="598"/>
              </a:spcBef>
            </a:pPr>
            <a:r>
              <a:rPr lang="en-US" sz="1096" dirty="0">
                <a:latin typeface="Arial" pitchFamily="34" charset="0"/>
                <a:cs typeface="Arial" pitchFamily="34" charset="0"/>
              </a:rPr>
              <a:t>The table below details the reserve transfers that need approval;</a:t>
            </a:r>
          </a:p>
        </p:txBody>
      </p:sp>
      <p:graphicFrame>
        <p:nvGraphicFramePr>
          <p:cNvPr id="3" name="Table 2"/>
          <p:cNvGraphicFramePr>
            <a:graphicFrameLocks noGrp="1"/>
          </p:cNvGraphicFramePr>
          <p:nvPr>
            <p:extLst>
              <p:ext uri="{D42A27DB-BD31-4B8C-83A1-F6EECF244321}">
                <p14:modId xmlns:p14="http://schemas.microsoft.com/office/powerpoint/2010/main" val="1675413203"/>
              </p:ext>
            </p:extLst>
          </p:nvPr>
        </p:nvGraphicFramePr>
        <p:xfrm>
          <a:off x="360781" y="1120401"/>
          <a:ext cx="8417691" cy="5498922"/>
        </p:xfrm>
        <a:graphic>
          <a:graphicData uri="http://schemas.openxmlformats.org/drawingml/2006/table">
            <a:tbl>
              <a:tblPr/>
              <a:tblGrid>
                <a:gridCol w="1621385">
                  <a:extLst>
                    <a:ext uri="{9D8B030D-6E8A-4147-A177-3AD203B41FA5}">
                      <a16:colId xmlns:a16="http://schemas.microsoft.com/office/drawing/2014/main" val="1523494421"/>
                    </a:ext>
                  </a:extLst>
                </a:gridCol>
                <a:gridCol w="4593924">
                  <a:extLst>
                    <a:ext uri="{9D8B030D-6E8A-4147-A177-3AD203B41FA5}">
                      <a16:colId xmlns:a16="http://schemas.microsoft.com/office/drawing/2014/main" val="347477937"/>
                    </a:ext>
                  </a:extLst>
                </a:gridCol>
                <a:gridCol w="1040389">
                  <a:extLst>
                    <a:ext uri="{9D8B030D-6E8A-4147-A177-3AD203B41FA5}">
                      <a16:colId xmlns:a16="http://schemas.microsoft.com/office/drawing/2014/main" val="1970312965"/>
                    </a:ext>
                  </a:extLst>
                </a:gridCol>
                <a:gridCol w="1161993">
                  <a:extLst>
                    <a:ext uri="{9D8B030D-6E8A-4147-A177-3AD203B41FA5}">
                      <a16:colId xmlns:a16="http://schemas.microsoft.com/office/drawing/2014/main" val="3276326197"/>
                    </a:ext>
                  </a:extLst>
                </a:gridCol>
              </a:tblGrid>
              <a:tr h="639715">
                <a:tc>
                  <a:txBody>
                    <a:bodyPr/>
                    <a:lstStyle/>
                    <a:p>
                      <a:pPr algn="ctr" fontAlgn="ctr"/>
                      <a:r>
                        <a:rPr lang="en-GB" sz="1100" b="1" i="0" u="none" strike="noStrike" dirty="0">
                          <a:solidFill>
                            <a:srgbClr val="000000"/>
                          </a:solidFill>
                          <a:effectLst/>
                          <a:latin typeface="Arial" panose="020B0604020202020204" pitchFamily="34" charset="0"/>
                        </a:rPr>
                        <a:t>Service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100" b="1" i="0" u="none" strike="noStrike" dirty="0">
                          <a:solidFill>
                            <a:srgbClr val="000000"/>
                          </a:solidFill>
                          <a:effectLst/>
                          <a:latin typeface="Arial" panose="020B0604020202020204" pitchFamily="34" charset="0"/>
                        </a:rPr>
                        <a:t>Details of request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100" b="1" i="0" u="none" strike="noStrike">
                          <a:solidFill>
                            <a:srgbClr val="000000"/>
                          </a:solidFill>
                          <a:effectLst/>
                          <a:latin typeface="Arial" panose="020B0604020202020204" pitchFamily="34" charset="0"/>
                        </a:rPr>
                        <a:t>Transfer to/from reserves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100" b="1" i="0" u="none" strike="noStrike">
                          <a:solidFill>
                            <a:srgbClr val="000000"/>
                          </a:solidFill>
                          <a:effectLst/>
                          <a:latin typeface="Arial" panose="020B0604020202020204" pitchFamily="34" charset="0"/>
                        </a:rPr>
                        <a:t>Amount to be transferred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343222995"/>
                  </a:ext>
                </a:extLst>
              </a:tr>
              <a:tr h="404497">
                <a:tc>
                  <a:txBody>
                    <a:bodyPr/>
                    <a:lstStyle/>
                    <a:p>
                      <a:pPr algn="l" fontAlgn="t"/>
                      <a:r>
                        <a:rPr lang="en-GB" sz="1100" b="0" i="0" u="none" strike="noStrike" dirty="0">
                          <a:solidFill>
                            <a:srgbClr val="000000"/>
                          </a:solidFill>
                          <a:effectLst/>
                          <a:latin typeface="Arial" panose="020B0604020202020204" pitchFamily="34" charset="0"/>
                        </a:rPr>
                        <a:t>Adults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Carers Business Case funded by Population Health Investment Fund Reserves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98,950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7379218"/>
                  </a:ext>
                </a:extLst>
              </a:tr>
              <a:tr h="404497">
                <a:tc>
                  <a:txBody>
                    <a:bodyPr/>
                    <a:lstStyle/>
                    <a:p>
                      <a:pPr algn="l" fontAlgn="t"/>
                      <a:r>
                        <a:rPr lang="en-GB" sz="1100" b="0" i="0" u="none" strike="noStrike" dirty="0">
                          <a:solidFill>
                            <a:srgbClr val="000000"/>
                          </a:solidFill>
                          <a:effectLst/>
                          <a:latin typeface="Arial" panose="020B0604020202020204" pitchFamily="34" charset="0"/>
                        </a:rPr>
                        <a:t>Adults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£77k of funding for the Community Response Service &amp; NWAS project from the Ageing Well funding allocation - CCG</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77,000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845412"/>
                  </a:ext>
                </a:extLst>
              </a:tr>
              <a:tr h="404497">
                <a:tc>
                  <a:txBody>
                    <a:bodyPr/>
                    <a:lstStyle/>
                    <a:p>
                      <a:pPr algn="l" fontAlgn="t"/>
                      <a:r>
                        <a:rPr lang="en-GB" sz="1100" b="0" i="0" u="none" strike="noStrike">
                          <a:solidFill>
                            <a:srgbClr val="000000"/>
                          </a:solidFill>
                          <a:effectLst/>
                          <a:latin typeface="Arial" panose="020B0604020202020204" pitchFamily="34" charset="0"/>
                        </a:rPr>
                        <a:t>Adults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Market Sustainability Costs for Services funded by Corporate Reserves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27,000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070272"/>
                  </a:ext>
                </a:extLst>
              </a:tr>
              <a:tr h="212893">
                <a:tc>
                  <a:txBody>
                    <a:bodyPr/>
                    <a:lstStyle/>
                    <a:p>
                      <a:pPr algn="l" fontAlgn="t"/>
                      <a:r>
                        <a:rPr lang="en-GB" sz="1100" b="0" i="0" u="none" strike="noStrike">
                          <a:solidFill>
                            <a:srgbClr val="000000"/>
                          </a:solidFill>
                          <a:effectLst/>
                          <a:latin typeface="Arial" panose="020B0604020202020204" pitchFamily="34" charset="0"/>
                        </a:rPr>
                        <a:t>Adults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Joint investment funding towards post in Transformation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62,016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5502929"/>
                  </a:ext>
                </a:extLst>
              </a:tr>
              <a:tr h="404497">
                <a:tc>
                  <a:txBody>
                    <a:bodyPr/>
                    <a:lstStyle/>
                    <a:p>
                      <a:pPr algn="l" fontAlgn="t"/>
                      <a:r>
                        <a:rPr lang="en-GB" sz="1100" b="0" i="0" u="none" strike="noStrike">
                          <a:solidFill>
                            <a:srgbClr val="000000"/>
                          </a:solidFill>
                          <a:effectLst/>
                          <a:latin typeface="Arial" panose="020B0604020202020204" pitchFamily="34" charset="0"/>
                        </a:rPr>
                        <a:t>Adults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smtClean="0">
                          <a:solidFill>
                            <a:srgbClr val="000000"/>
                          </a:solidFill>
                          <a:effectLst/>
                          <a:latin typeface="Arial" panose="020B0604020202020204" pitchFamily="34" charset="0"/>
                        </a:rPr>
                        <a:t>As part of the on-going living well agenda, continued support within Adults around COVID related pressures and Hospital discharge processes had been assumed within budget setting for external grant funding.  This has not materialised, that now requires a drawdown from reserves of £734k which will support with costs in care and discharge pathways to live life well.</a:t>
                      </a:r>
                      <a:endParaRPr lang="en-GB" sz="1100" b="0" i="0" u="none" strike="noStrike" dirty="0">
                        <a:solidFill>
                          <a:srgbClr val="000000"/>
                        </a:solidFill>
                        <a:effectLst/>
                        <a:latin typeface="Arial" panose="020B0604020202020204" pitchFamily="34" charset="0"/>
                      </a:endParaRP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dirty="0">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smtClean="0">
                          <a:solidFill>
                            <a:srgbClr val="000000"/>
                          </a:solidFill>
                          <a:effectLst/>
                          <a:latin typeface="Arial" panose="020B0604020202020204" pitchFamily="34" charset="0"/>
                        </a:rPr>
                        <a:t>734,000 </a:t>
                      </a:r>
                      <a:endParaRPr lang="en-GB" sz="1100" b="0" i="0" u="none" strike="noStrike" dirty="0">
                        <a:solidFill>
                          <a:srgbClr val="000000"/>
                        </a:solidFill>
                        <a:effectLst/>
                        <a:latin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7812776"/>
                  </a:ext>
                </a:extLst>
              </a:tr>
              <a:tr h="606746">
                <a:tc>
                  <a:txBody>
                    <a:bodyPr/>
                    <a:lstStyle/>
                    <a:p>
                      <a:pPr algn="l" fontAlgn="t"/>
                      <a:r>
                        <a:rPr lang="en-GB" sz="1100" b="0" i="0" u="none" strike="noStrike">
                          <a:solidFill>
                            <a:srgbClr val="000000"/>
                          </a:solidFill>
                          <a:effectLst/>
                          <a:latin typeface="Arial" panose="020B0604020202020204" pitchFamily="34" charset="0"/>
                        </a:rPr>
                        <a:t>Children's Services - Social Care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Transfer of underspend on the 2022/23 Supporting Troubled Families Grant to reserves. The underspend is due to vacant posts.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dirty="0">
                          <a:solidFill>
                            <a:srgbClr val="000000"/>
                          </a:solidFill>
                          <a:effectLst/>
                          <a:latin typeface="Arial" panose="020B0604020202020204" pitchFamily="34" charset="0"/>
                        </a:rPr>
                        <a:t>Transfer to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74,220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102677"/>
                  </a:ext>
                </a:extLst>
              </a:tr>
              <a:tr h="404497">
                <a:tc>
                  <a:txBody>
                    <a:bodyPr/>
                    <a:lstStyle/>
                    <a:p>
                      <a:pPr algn="l" fontAlgn="t"/>
                      <a:r>
                        <a:rPr lang="en-GB" sz="1100" b="0" i="0" u="none" strike="noStrike">
                          <a:solidFill>
                            <a:srgbClr val="000000"/>
                          </a:solidFill>
                          <a:effectLst/>
                          <a:latin typeface="Arial" panose="020B0604020202020204" pitchFamily="34" charset="0"/>
                        </a:rPr>
                        <a:t>Children's Services - Social Care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MTFP reserve draw down for managed team of children's social workers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dirty="0">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250,000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6308973"/>
                  </a:ext>
                </a:extLst>
              </a:tr>
              <a:tr h="606746">
                <a:tc>
                  <a:txBody>
                    <a:bodyPr/>
                    <a:lstStyle/>
                    <a:p>
                      <a:pPr algn="l" fontAlgn="t"/>
                      <a:r>
                        <a:rPr lang="en-GB" sz="1100" b="0" i="0" u="none" strike="noStrike">
                          <a:solidFill>
                            <a:srgbClr val="000000"/>
                          </a:solidFill>
                          <a:effectLst/>
                          <a:latin typeface="Arial" panose="020B0604020202020204" pitchFamily="34" charset="0"/>
                        </a:rPr>
                        <a:t>Children's Services - Education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Dedicated Schools Grant (DSG) net forecast surplus to be transferred to the DSG reserve to support the current overspend position. The grant is </a:t>
                      </a:r>
                      <a:r>
                        <a:rPr lang="en-GB" sz="1100" b="0" i="0" u="none" strike="noStrike" dirty="0" err="1">
                          <a:solidFill>
                            <a:srgbClr val="000000"/>
                          </a:solidFill>
                          <a:effectLst/>
                          <a:latin typeface="Arial" panose="020B0604020202020204" pitchFamily="34" charset="0"/>
                        </a:rPr>
                        <a:t>ringfenced</a:t>
                      </a:r>
                      <a:r>
                        <a:rPr lang="en-GB" sz="1100" b="0" i="0" u="none" strike="noStrike" dirty="0">
                          <a:solidFill>
                            <a:srgbClr val="000000"/>
                          </a:solidFill>
                          <a:effectLst/>
                          <a:latin typeface="Arial" panose="020B0604020202020204" pitchFamily="34" charset="0"/>
                        </a:rPr>
                        <a:t> for schools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dirty="0">
                          <a:solidFill>
                            <a:srgbClr val="000000"/>
                          </a:solidFill>
                          <a:effectLst/>
                          <a:latin typeface="Arial" panose="020B0604020202020204" pitchFamily="34" charset="0"/>
                        </a:rPr>
                        <a:t>Transfer to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a:solidFill>
                            <a:srgbClr val="000000"/>
                          </a:solidFill>
                          <a:effectLst/>
                          <a:latin typeface="Arial" panose="020B0604020202020204" pitchFamily="34" charset="0"/>
                        </a:rPr>
                        <a:t>236,940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0463390"/>
                  </a:ext>
                </a:extLst>
              </a:tr>
              <a:tr h="404497">
                <a:tc>
                  <a:txBody>
                    <a:bodyPr/>
                    <a:lstStyle/>
                    <a:p>
                      <a:pPr algn="l" fontAlgn="t"/>
                      <a:r>
                        <a:rPr lang="en-GB" sz="1100" b="0" i="0" u="none" strike="noStrike">
                          <a:solidFill>
                            <a:srgbClr val="000000"/>
                          </a:solidFill>
                          <a:effectLst/>
                          <a:latin typeface="Arial" panose="020B0604020202020204" pitchFamily="34" charset="0"/>
                        </a:rPr>
                        <a:t>Children's Services - Education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a:solidFill>
                            <a:srgbClr val="000000"/>
                          </a:solidFill>
                          <a:effectLst/>
                          <a:latin typeface="Arial" panose="020B0604020202020204" pitchFamily="34" charset="0"/>
                        </a:rPr>
                        <a:t>Early Years Provider Development Grant - Grant carried forward from prior year to support spend from the programme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a:solidFill>
                            <a:srgbClr val="000000"/>
                          </a:solidFill>
                          <a:effectLst/>
                          <a:latin typeface="Arial" panose="020B0604020202020204" pitchFamily="34" charset="0"/>
                        </a:rPr>
                        <a:t>1,440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121410"/>
                  </a:ext>
                </a:extLst>
              </a:tr>
              <a:tr h="404497">
                <a:tc>
                  <a:txBody>
                    <a:bodyPr/>
                    <a:lstStyle/>
                    <a:p>
                      <a:pPr algn="l" fontAlgn="t"/>
                      <a:r>
                        <a:rPr lang="en-GB" sz="1100" b="0" i="0" u="none" strike="noStrike">
                          <a:solidFill>
                            <a:srgbClr val="000000"/>
                          </a:solidFill>
                          <a:effectLst/>
                          <a:latin typeface="Arial" panose="020B0604020202020204" pitchFamily="34" charset="0"/>
                        </a:rPr>
                        <a:t>Children's Services - Education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a:solidFill>
                            <a:srgbClr val="000000"/>
                          </a:solidFill>
                          <a:effectLst/>
                          <a:latin typeface="Arial" panose="020B0604020202020204" pitchFamily="34" charset="0"/>
                        </a:rPr>
                        <a:t>School Improvement Monitoring and Brokering Grant - Grant brought forward for the academic year 2022/23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a:solidFill>
                            <a:srgbClr val="000000"/>
                          </a:solidFill>
                          <a:effectLst/>
                          <a:latin typeface="Arial" panose="020B0604020202020204" pitchFamily="34" charset="0"/>
                        </a:rPr>
                        <a:t>35,000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3368718"/>
                  </a:ext>
                </a:extLst>
              </a:tr>
            </a:tbl>
          </a:graphicData>
        </a:graphic>
      </p:graphicFrame>
    </p:spTree>
    <p:extLst>
      <p:ext uri="{BB962C8B-B14F-4D97-AF65-F5344CB8AC3E}">
        <p14:creationId xmlns:p14="http://schemas.microsoft.com/office/powerpoint/2010/main" val="2213152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37</a:t>
            </a:fld>
            <a:endParaRPr lang="en-US" altLang="en-US" dirty="0"/>
          </a:p>
        </p:txBody>
      </p:sp>
      <p:sp>
        <p:nvSpPr>
          <p:cNvPr id="5" name="Rectangle 7"/>
          <p:cNvSpPr>
            <a:spLocks noChangeArrowheads="1"/>
          </p:cNvSpPr>
          <p:nvPr/>
        </p:nvSpPr>
        <p:spPr bwMode="auto">
          <a:xfrm>
            <a:off x="12188" y="12655"/>
            <a:ext cx="9114879" cy="4586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29" tIns="45664" rIns="91329" bIns="4566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391" b="1" dirty="0">
                <a:solidFill>
                  <a:srgbClr val="FFFFFF"/>
                </a:solidFill>
              </a:rPr>
              <a:t>Reserve Transfers</a:t>
            </a:r>
          </a:p>
        </p:txBody>
      </p:sp>
      <p:graphicFrame>
        <p:nvGraphicFramePr>
          <p:cNvPr id="2" name="Table 1"/>
          <p:cNvGraphicFramePr>
            <a:graphicFrameLocks noGrp="1"/>
          </p:cNvGraphicFramePr>
          <p:nvPr>
            <p:extLst>
              <p:ext uri="{D42A27DB-BD31-4B8C-83A1-F6EECF244321}">
                <p14:modId xmlns:p14="http://schemas.microsoft.com/office/powerpoint/2010/main" val="1140352162"/>
              </p:ext>
            </p:extLst>
          </p:nvPr>
        </p:nvGraphicFramePr>
        <p:xfrm>
          <a:off x="467544" y="679996"/>
          <a:ext cx="8280920" cy="5616624"/>
        </p:xfrm>
        <a:graphic>
          <a:graphicData uri="http://schemas.openxmlformats.org/drawingml/2006/table">
            <a:tbl>
              <a:tblPr/>
              <a:tblGrid>
                <a:gridCol w="1595041">
                  <a:extLst>
                    <a:ext uri="{9D8B030D-6E8A-4147-A177-3AD203B41FA5}">
                      <a16:colId xmlns:a16="http://schemas.microsoft.com/office/drawing/2014/main" val="3381834177"/>
                    </a:ext>
                  </a:extLst>
                </a:gridCol>
                <a:gridCol w="4519282">
                  <a:extLst>
                    <a:ext uri="{9D8B030D-6E8A-4147-A177-3AD203B41FA5}">
                      <a16:colId xmlns:a16="http://schemas.microsoft.com/office/drawing/2014/main" val="188469482"/>
                    </a:ext>
                  </a:extLst>
                </a:gridCol>
                <a:gridCol w="1023485">
                  <a:extLst>
                    <a:ext uri="{9D8B030D-6E8A-4147-A177-3AD203B41FA5}">
                      <a16:colId xmlns:a16="http://schemas.microsoft.com/office/drawing/2014/main" val="4166553108"/>
                    </a:ext>
                  </a:extLst>
                </a:gridCol>
                <a:gridCol w="1143112">
                  <a:extLst>
                    <a:ext uri="{9D8B030D-6E8A-4147-A177-3AD203B41FA5}">
                      <a16:colId xmlns:a16="http://schemas.microsoft.com/office/drawing/2014/main" val="2843968264"/>
                    </a:ext>
                  </a:extLst>
                </a:gridCol>
              </a:tblGrid>
              <a:tr h="534237">
                <a:tc>
                  <a:txBody>
                    <a:bodyPr/>
                    <a:lstStyle/>
                    <a:p>
                      <a:pPr algn="ctr" fontAlgn="ctr"/>
                      <a:r>
                        <a:rPr lang="en-GB" sz="1100" b="1" i="0" u="none" strike="noStrike" dirty="0">
                          <a:solidFill>
                            <a:srgbClr val="000000"/>
                          </a:solidFill>
                          <a:effectLst/>
                          <a:latin typeface="Arial" panose="020B0604020202020204" pitchFamily="34" charset="0"/>
                        </a:rPr>
                        <a:t>Service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100" b="1" i="0" u="none" strike="noStrike" dirty="0">
                          <a:solidFill>
                            <a:srgbClr val="000000"/>
                          </a:solidFill>
                          <a:effectLst/>
                          <a:latin typeface="Arial" panose="020B0604020202020204" pitchFamily="34" charset="0"/>
                        </a:rPr>
                        <a:t>Details of request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100" b="1" i="0" u="none" strike="noStrike">
                          <a:solidFill>
                            <a:srgbClr val="000000"/>
                          </a:solidFill>
                          <a:effectLst/>
                          <a:latin typeface="Arial" panose="020B0604020202020204" pitchFamily="34" charset="0"/>
                        </a:rPr>
                        <a:t>Transfer to/from reserves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100" b="1" i="0" u="none" strike="noStrike">
                          <a:solidFill>
                            <a:srgbClr val="000000"/>
                          </a:solidFill>
                          <a:effectLst/>
                          <a:latin typeface="Arial" panose="020B0604020202020204" pitchFamily="34" charset="0"/>
                        </a:rPr>
                        <a:t>Amount to be transferred</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1293698403"/>
                  </a:ext>
                </a:extLst>
              </a:tr>
              <a:tr h="339454">
                <a:tc>
                  <a:txBody>
                    <a:bodyPr/>
                    <a:lstStyle/>
                    <a:p>
                      <a:pPr algn="l" fontAlgn="t"/>
                      <a:r>
                        <a:rPr lang="en-GB" sz="1100" b="0" i="0" u="none" strike="noStrike" dirty="0">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Ring-fenced Funding from CCG received in 21/22 to support planned Early Attachment Financial Strategy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55,760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949186"/>
                  </a:ext>
                </a:extLst>
              </a:tr>
              <a:tr h="339454">
                <a:tc>
                  <a:txBody>
                    <a:bodyPr/>
                    <a:lstStyle/>
                    <a:p>
                      <a:pPr algn="l" fontAlgn="t"/>
                      <a:r>
                        <a:rPr lang="en-GB" sz="1100" b="0" i="0" u="none" strike="noStrike" dirty="0">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Ring-fenced Funding from CCG received in 21/22 to support planned Early Attachment Financial Strategy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153,030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508757"/>
                  </a:ext>
                </a:extLst>
              </a:tr>
              <a:tr h="507524">
                <a:tc>
                  <a:txBody>
                    <a:bodyPr/>
                    <a:lstStyle/>
                    <a:p>
                      <a:pPr algn="l" fontAlgn="t"/>
                      <a:r>
                        <a:rPr lang="en-GB" sz="11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Ring-fenced Grant Funding received in 21/22 to support Forrest School Training - Wellbeing Coordinator 22/23 - account timing due to academic year</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5,700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4664573"/>
                  </a:ext>
                </a:extLst>
              </a:tr>
              <a:tr h="339454">
                <a:tc>
                  <a:txBody>
                    <a:bodyPr/>
                    <a:lstStyle/>
                    <a:p>
                      <a:pPr algn="l" fontAlgn="t"/>
                      <a:r>
                        <a:rPr lang="en-GB" sz="11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GMCA Funding required in 23/24 as part of Executive Decision &amp; planned financial strategy on Domestic Abuse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to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20,000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7940929"/>
                  </a:ext>
                </a:extLst>
              </a:tr>
              <a:tr h="339454">
                <a:tc>
                  <a:txBody>
                    <a:bodyPr/>
                    <a:lstStyle/>
                    <a:p>
                      <a:pPr algn="l" fontAlgn="t"/>
                      <a:r>
                        <a:rPr lang="en-GB" sz="11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Ring-fenced Funding from CCG received in 21/22 to support planned IRIS Programme Financial Strategy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52,000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718562"/>
                  </a:ext>
                </a:extLst>
              </a:tr>
              <a:tr h="504729">
                <a:tc>
                  <a:txBody>
                    <a:bodyPr/>
                    <a:lstStyle/>
                    <a:p>
                      <a:pPr algn="l" fontAlgn="t"/>
                      <a:r>
                        <a:rPr lang="en-GB" sz="11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Ring-fenced Grant Funding received in 21/22 for use in 22/23 to support Local Delivery Pilot and planned programme of work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9,354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5818606"/>
                  </a:ext>
                </a:extLst>
              </a:tr>
              <a:tr h="339454">
                <a:tc>
                  <a:txBody>
                    <a:bodyPr/>
                    <a:lstStyle/>
                    <a:p>
                      <a:pPr algn="l" fontAlgn="t"/>
                      <a:r>
                        <a:rPr lang="en-GB" sz="11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Grant Funding received in 21/22 for use in 22/23 to support planned financial Better Mental Health strategy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104,000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5250877"/>
                  </a:ext>
                </a:extLst>
              </a:tr>
              <a:tr h="339454">
                <a:tc>
                  <a:txBody>
                    <a:bodyPr/>
                    <a:lstStyle/>
                    <a:p>
                      <a:pPr algn="l" fontAlgn="t"/>
                      <a:r>
                        <a:rPr lang="en-GB" sz="11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Ring-fenced Funding for use in 22/23 to planned financial Better Mental Health strategy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48,611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8273330"/>
                  </a:ext>
                </a:extLst>
              </a:tr>
              <a:tr h="507524">
                <a:tc>
                  <a:txBody>
                    <a:bodyPr/>
                    <a:lstStyle/>
                    <a:p>
                      <a:pPr algn="l" fontAlgn="t"/>
                      <a:r>
                        <a:rPr lang="en-GB" sz="11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Ring-fenced Grant Funding received in 21/22 to fund Project Management and Evaluation of Better Mental Health planned Programme strategy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3,315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998762"/>
                  </a:ext>
                </a:extLst>
              </a:tr>
              <a:tr h="507524">
                <a:tc>
                  <a:txBody>
                    <a:bodyPr/>
                    <a:lstStyle/>
                    <a:p>
                      <a:pPr algn="l" fontAlgn="t"/>
                      <a:r>
                        <a:rPr lang="en-GB" sz="11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Ring-fenced Grant Funding received in 21/22 to fund Alcohol Exposed Pregnancy Project as part of planned financial strategy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15,406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811425"/>
                  </a:ext>
                </a:extLst>
              </a:tr>
              <a:tr h="339454">
                <a:tc>
                  <a:txBody>
                    <a:bodyPr/>
                    <a:lstStyle/>
                    <a:p>
                      <a:pPr algn="l" fontAlgn="t"/>
                      <a:r>
                        <a:rPr lang="en-GB" sz="11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rPr>
                        <a:t>Ring-fenced Funding from CCG received in 21/22 to support planned smoking in pregnancy Financial Strategy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dirty="0">
                          <a:solidFill>
                            <a:srgbClr val="000000"/>
                          </a:solidFill>
                          <a:effectLst/>
                          <a:latin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rPr>
                        <a:t>58,778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9920934"/>
                  </a:ext>
                </a:extLst>
              </a:tr>
              <a:tr h="339454">
                <a:tc>
                  <a:txBody>
                    <a:bodyPr/>
                    <a:lstStyle/>
                    <a:p>
                      <a:pPr algn="l" fontAlgn="t"/>
                      <a:r>
                        <a:rPr lang="en-GB" sz="1100" b="0" i="0" u="none" strike="noStrike">
                          <a:solidFill>
                            <a:srgbClr val="000000"/>
                          </a:solidFill>
                          <a:effectLst/>
                          <a:latin typeface="Arial" panose="020B0604020202020204" pitchFamily="34" charset="0"/>
                        </a:rPr>
                        <a:t>Quality and Safeguarding</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a:solidFill>
                            <a:srgbClr val="000000"/>
                          </a:solidFill>
                          <a:effectLst/>
                          <a:latin typeface="Arial" panose="020B0604020202020204" pitchFamily="34" charset="0"/>
                        </a:rPr>
                        <a:t>Adults Safeguarding Partnership Board -  underspend to reserve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dirty="0">
                          <a:solidFill>
                            <a:srgbClr val="000000"/>
                          </a:solidFill>
                          <a:effectLst/>
                          <a:latin typeface="Arial" panose="020B0604020202020204" pitchFamily="34" charset="0"/>
                        </a:rPr>
                        <a:t>Transfer to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a:solidFill>
                            <a:srgbClr val="000000"/>
                          </a:solidFill>
                          <a:effectLst/>
                          <a:latin typeface="Arial" panose="020B0604020202020204" pitchFamily="34" charset="0"/>
                        </a:rPr>
                        <a:t>17,445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046406"/>
                  </a:ext>
                </a:extLst>
              </a:tr>
              <a:tr h="339454">
                <a:tc>
                  <a:txBody>
                    <a:bodyPr/>
                    <a:lstStyle/>
                    <a:p>
                      <a:pPr algn="l" fontAlgn="t"/>
                      <a:r>
                        <a:rPr lang="en-GB" sz="1100" b="0" i="0" u="none" strike="noStrike">
                          <a:solidFill>
                            <a:srgbClr val="000000"/>
                          </a:solidFill>
                          <a:effectLst/>
                          <a:latin typeface="Arial" panose="020B0604020202020204" pitchFamily="34" charset="0"/>
                        </a:rPr>
                        <a:t>Quality and Safeguarding</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a:solidFill>
                            <a:srgbClr val="000000"/>
                          </a:solidFill>
                          <a:effectLst/>
                          <a:latin typeface="Arial" panose="020B0604020202020204" pitchFamily="34" charset="0"/>
                        </a:rPr>
                        <a:t>Childrens Safeguarding Partnership General - underspend to reserve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rPr>
                        <a:t>Transfer to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a:solidFill>
                            <a:srgbClr val="000000"/>
                          </a:solidFill>
                          <a:effectLst/>
                          <a:latin typeface="Arial" panose="020B0604020202020204" pitchFamily="34" charset="0"/>
                        </a:rPr>
                        <a:t>51,585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474515"/>
                  </a:ext>
                </a:extLst>
              </a:tr>
            </a:tbl>
          </a:graphicData>
        </a:graphic>
      </p:graphicFrame>
    </p:spTree>
    <p:extLst>
      <p:ext uri="{BB962C8B-B14F-4D97-AF65-F5344CB8AC3E}">
        <p14:creationId xmlns:p14="http://schemas.microsoft.com/office/powerpoint/2010/main" val="8936265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38</a:t>
            </a:fld>
            <a:endParaRPr lang="en-US" altLang="en-US" dirty="0"/>
          </a:p>
        </p:txBody>
      </p:sp>
      <p:sp>
        <p:nvSpPr>
          <p:cNvPr id="5" name="Rectangle 7"/>
          <p:cNvSpPr>
            <a:spLocks noChangeArrowheads="1"/>
          </p:cNvSpPr>
          <p:nvPr/>
        </p:nvSpPr>
        <p:spPr bwMode="auto">
          <a:xfrm>
            <a:off x="12188" y="12655"/>
            <a:ext cx="9114879" cy="4586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29" tIns="45664" rIns="91329" bIns="4566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391" b="1" dirty="0">
                <a:solidFill>
                  <a:srgbClr val="FFFFFF"/>
                </a:solidFill>
              </a:rPr>
              <a:t>Reserve Transfers</a:t>
            </a:r>
          </a:p>
        </p:txBody>
      </p:sp>
      <p:graphicFrame>
        <p:nvGraphicFramePr>
          <p:cNvPr id="3" name="Table 2"/>
          <p:cNvGraphicFramePr>
            <a:graphicFrameLocks noGrp="1"/>
          </p:cNvGraphicFramePr>
          <p:nvPr>
            <p:extLst>
              <p:ext uri="{D42A27DB-BD31-4B8C-83A1-F6EECF244321}">
                <p14:modId xmlns:p14="http://schemas.microsoft.com/office/powerpoint/2010/main" val="832990016"/>
              </p:ext>
            </p:extLst>
          </p:nvPr>
        </p:nvGraphicFramePr>
        <p:xfrm>
          <a:off x="332284" y="679996"/>
          <a:ext cx="8352929" cy="5040560"/>
        </p:xfrm>
        <a:graphic>
          <a:graphicData uri="http://schemas.openxmlformats.org/drawingml/2006/table">
            <a:tbl>
              <a:tblPr/>
              <a:tblGrid>
                <a:gridCol w="1608911">
                  <a:extLst>
                    <a:ext uri="{9D8B030D-6E8A-4147-A177-3AD203B41FA5}">
                      <a16:colId xmlns:a16="http://schemas.microsoft.com/office/drawing/2014/main" val="94052482"/>
                    </a:ext>
                  </a:extLst>
                </a:gridCol>
                <a:gridCol w="4558581">
                  <a:extLst>
                    <a:ext uri="{9D8B030D-6E8A-4147-A177-3AD203B41FA5}">
                      <a16:colId xmlns:a16="http://schemas.microsoft.com/office/drawing/2014/main" val="1042406036"/>
                    </a:ext>
                  </a:extLst>
                </a:gridCol>
                <a:gridCol w="1032384">
                  <a:extLst>
                    <a:ext uri="{9D8B030D-6E8A-4147-A177-3AD203B41FA5}">
                      <a16:colId xmlns:a16="http://schemas.microsoft.com/office/drawing/2014/main" val="2881842218"/>
                    </a:ext>
                  </a:extLst>
                </a:gridCol>
                <a:gridCol w="1153053">
                  <a:extLst>
                    <a:ext uri="{9D8B030D-6E8A-4147-A177-3AD203B41FA5}">
                      <a16:colId xmlns:a16="http://schemas.microsoft.com/office/drawing/2014/main" val="861192043"/>
                    </a:ext>
                  </a:extLst>
                </a:gridCol>
              </a:tblGrid>
              <a:tr h="543945">
                <a:tc>
                  <a:txBody>
                    <a:bodyPr/>
                    <a:lstStyle/>
                    <a:p>
                      <a:pPr algn="ctr" fontAlgn="ctr"/>
                      <a:r>
                        <a:rPr lang="en-GB" sz="1050" b="1" i="0" u="none" strike="noStrike" dirty="0">
                          <a:solidFill>
                            <a:srgbClr val="000000"/>
                          </a:solidFill>
                          <a:effectLst/>
                          <a:latin typeface="Arial" panose="020B0604020202020204" pitchFamily="34" charset="0"/>
                          <a:cs typeface="Arial" panose="020B0604020202020204" pitchFamily="34" charset="0"/>
                        </a:rPr>
                        <a:t>Service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050" b="1" i="0" u="none" strike="noStrike" dirty="0">
                          <a:solidFill>
                            <a:srgbClr val="000000"/>
                          </a:solidFill>
                          <a:effectLst/>
                          <a:latin typeface="Arial" panose="020B0604020202020204" pitchFamily="34" charset="0"/>
                          <a:cs typeface="Arial" panose="020B0604020202020204" pitchFamily="34" charset="0"/>
                        </a:rPr>
                        <a:t>Details of request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050" b="1" i="0" u="none" strike="noStrike">
                          <a:solidFill>
                            <a:srgbClr val="000000"/>
                          </a:solidFill>
                          <a:effectLst/>
                          <a:latin typeface="Arial" panose="020B0604020202020204" pitchFamily="34" charset="0"/>
                          <a:cs typeface="Arial" panose="020B0604020202020204" pitchFamily="34" charset="0"/>
                        </a:rPr>
                        <a:t>Transfer to/from reserves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050" b="1" i="0" u="none" strike="noStrike">
                          <a:solidFill>
                            <a:srgbClr val="000000"/>
                          </a:solidFill>
                          <a:effectLst/>
                          <a:latin typeface="Arial" panose="020B0604020202020204" pitchFamily="34" charset="0"/>
                          <a:cs typeface="Arial" panose="020B0604020202020204" pitchFamily="34" charset="0"/>
                        </a:rPr>
                        <a:t>Amount to be transferred</a:t>
                      </a:r>
                      <a:br>
                        <a:rPr lang="en-GB" sz="1050" b="1" i="0" u="none" strike="noStrike">
                          <a:solidFill>
                            <a:srgbClr val="000000"/>
                          </a:solidFill>
                          <a:effectLst/>
                          <a:latin typeface="Arial" panose="020B0604020202020204" pitchFamily="34" charset="0"/>
                          <a:cs typeface="Arial" panose="020B0604020202020204" pitchFamily="34" charset="0"/>
                        </a:rPr>
                      </a:br>
                      <a:r>
                        <a:rPr lang="en-GB" sz="1050" b="1" i="0" u="none" strike="noStrike">
                          <a:solidFill>
                            <a:srgbClr val="000000"/>
                          </a:solidFill>
                          <a:effectLst/>
                          <a:latin typeface="Arial" panose="020B0604020202020204" pitchFamily="34" charset="0"/>
                          <a:cs typeface="Arial" panose="020B0604020202020204" pitchFamily="34" charset="0"/>
                        </a:rPr>
                        <a: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3260036255"/>
                  </a:ext>
                </a:extLst>
              </a:tr>
              <a:tr h="344499">
                <a:tc>
                  <a:txBody>
                    <a:bodyPr/>
                    <a:lstStyle/>
                    <a:p>
                      <a:pPr algn="l" fontAlgn="t"/>
                      <a:r>
                        <a:rPr lang="en-GB" sz="1100" b="0" i="0" u="none" strike="noStrike" dirty="0">
                          <a:solidFill>
                            <a:srgbClr val="000000"/>
                          </a:solidFill>
                          <a:effectLst/>
                          <a:latin typeface="Arial" panose="020B0604020202020204" pitchFamily="34" charset="0"/>
                          <a:cs typeface="Arial" panose="020B0604020202020204" pitchFamily="34" charset="0"/>
                        </a:rPr>
                        <a:t>Governance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err="1">
                          <a:solidFill>
                            <a:srgbClr val="000000"/>
                          </a:solidFill>
                          <a:effectLst/>
                          <a:latin typeface="Arial" panose="020B0604020202020204" pitchFamily="34" charset="0"/>
                          <a:cs typeface="Arial" panose="020B0604020202020204" pitchFamily="34" charset="0"/>
                        </a:rPr>
                        <a:t>Childrens</a:t>
                      </a:r>
                      <a:r>
                        <a:rPr lang="en-GB" sz="1100" b="0" i="0" u="none" strike="noStrike" dirty="0">
                          <a:solidFill>
                            <a:srgbClr val="000000"/>
                          </a:solidFill>
                          <a:effectLst/>
                          <a:latin typeface="Arial" panose="020B0604020202020204" pitchFamily="34" charset="0"/>
                          <a:cs typeface="Arial" panose="020B0604020202020204" pitchFamily="34" charset="0"/>
                        </a:rPr>
                        <a:t> Social Care Improvement Plan funding for Childcare Legal Services (Ass approved by Executive Cabinet in June 2021)</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cs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a:solidFill>
                            <a:srgbClr val="000000"/>
                          </a:solidFill>
                          <a:effectLst/>
                          <a:latin typeface="Arial" panose="020B0604020202020204" pitchFamily="34" charset="0"/>
                          <a:cs typeface="Arial" panose="020B0604020202020204" pitchFamily="34" charset="0"/>
                        </a:rPr>
                        <a:t>83,234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669405"/>
                  </a:ext>
                </a:extLst>
              </a:tr>
              <a:tr h="344499">
                <a:tc>
                  <a:txBody>
                    <a:bodyPr/>
                    <a:lstStyle/>
                    <a:p>
                      <a:pPr algn="l" fontAlgn="t"/>
                      <a:r>
                        <a:rPr lang="en-GB" sz="1100" b="0" i="0" u="none" strike="noStrike">
                          <a:solidFill>
                            <a:srgbClr val="000000"/>
                          </a:solidFill>
                          <a:effectLst/>
                          <a:latin typeface="Arial" panose="020B0604020202020204" pitchFamily="34" charset="0"/>
                          <a:cs typeface="Arial" panose="020B0604020202020204" pitchFamily="34" charset="0"/>
                        </a:rPr>
                        <a:t>Operations and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cs typeface="Arial" panose="020B0604020202020204" pitchFamily="34" charset="0"/>
                        </a:rPr>
                        <a:t>The Council contribution to Stalybridge - Town of Culture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cs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smtClean="0">
                          <a:solidFill>
                            <a:srgbClr val="000000"/>
                          </a:solidFill>
                          <a:effectLst/>
                          <a:latin typeface="Arial" panose="020B0604020202020204" pitchFamily="34" charset="0"/>
                          <a:cs typeface="Arial" panose="020B0604020202020204" pitchFamily="34" charset="0"/>
                        </a:rPr>
                        <a:t>89,000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671122"/>
                  </a:ext>
                </a:extLst>
              </a:tr>
              <a:tr h="725261">
                <a:tc>
                  <a:txBody>
                    <a:bodyPr/>
                    <a:lstStyle/>
                    <a:p>
                      <a:pPr algn="l" fontAlgn="t"/>
                      <a:r>
                        <a:rPr lang="en-GB" sz="1100" b="0" i="0" u="none" strike="noStrike">
                          <a:solidFill>
                            <a:srgbClr val="000000"/>
                          </a:solidFill>
                          <a:effectLst/>
                          <a:latin typeface="Arial" panose="020B0604020202020204" pitchFamily="34" charset="0"/>
                          <a:cs typeface="Arial" panose="020B0604020202020204" pitchFamily="34" charset="0"/>
                        </a:rPr>
                        <a:t>Operations and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cs typeface="Arial" panose="020B0604020202020204" pitchFamily="34" charset="0"/>
                        </a:rPr>
                        <a:t>Use of prior year grants within the Community Safety and Homelessness Service to fund a prior year invoice relating to the ROOTs service that was not accrued for. The ROOTs programme works with high risk/persistent offenders who are at risk of being homeless.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cs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smtClean="0">
                          <a:solidFill>
                            <a:srgbClr val="000000"/>
                          </a:solidFill>
                          <a:effectLst/>
                          <a:latin typeface="Arial" panose="020B0604020202020204" pitchFamily="34" charset="0"/>
                          <a:cs typeface="Arial" panose="020B0604020202020204" pitchFamily="34" charset="0"/>
                        </a:rPr>
                        <a:t>25,000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68036"/>
                  </a:ext>
                </a:extLst>
              </a:tr>
              <a:tr h="906575">
                <a:tc>
                  <a:txBody>
                    <a:bodyPr/>
                    <a:lstStyle/>
                    <a:p>
                      <a:pPr algn="l" fontAlgn="t"/>
                      <a:r>
                        <a:rPr lang="en-GB" sz="1100" b="0" i="0" u="none" strike="noStrike" dirty="0">
                          <a:solidFill>
                            <a:srgbClr val="000000"/>
                          </a:solidFill>
                          <a:effectLst/>
                          <a:latin typeface="Arial" panose="020B0604020202020204" pitchFamily="34" charset="0"/>
                          <a:cs typeface="Arial" panose="020B0604020202020204" pitchFamily="34" charset="0"/>
                        </a:rPr>
                        <a:t>Operations and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cs typeface="Arial" panose="020B0604020202020204" pitchFamily="34" charset="0"/>
                        </a:rPr>
                        <a:t>Use of prior year grants within the Community Safety and Homelessness Service to fund 3 x grade G keyworker posts to support the work within the new in-house Tameside Housing Advice service on a 1 year fixed term basis. This is subject to these posts being approved - they are currently going through the standard process.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smtClean="0">
                          <a:solidFill>
                            <a:srgbClr val="000000"/>
                          </a:solidFill>
                          <a:effectLst/>
                          <a:latin typeface="Arial" panose="020B0604020202020204" pitchFamily="34" charset="0"/>
                          <a:cs typeface="Arial" panose="020B0604020202020204" pitchFamily="34" charset="0"/>
                        </a:rPr>
                        <a:t>120,000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002274"/>
                  </a:ext>
                </a:extLst>
              </a:tr>
              <a:tr h="906575">
                <a:tc>
                  <a:txBody>
                    <a:bodyPr/>
                    <a:lstStyle/>
                    <a:p>
                      <a:pPr algn="l" fontAlgn="t"/>
                      <a:r>
                        <a:rPr lang="en-GB" sz="1100" b="0" i="0" u="none" strike="noStrike">
                          <a:solidFill>
                            <a:srgbClr val="000000"/>
                          </a:solidFill>
                          <a:effectLst/>
                          <a:latin typeface="Arial" panose="020B0604020202020204" pitchFamily="34" charset="0"/>
                          <a:cs typeface="Arial" panose="020B0604020202020204" pitchFamily="34" charset="0"/>
                        </a:rPr>
                        <a:t>Operations and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cs typeface="Arial" panose="020B0604020202020204" pitchFamily="34" charset="0"/>
                        </a:rPr>
                        <a:t>Use of prior year grants within the Community Safety and Homelessness Service to support an in-year shortfall against existing contracts within the Homelessness service. This will be addressed in future years as a number of contracts are due to be retendered in year.</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smtClean="0">
                          <a:solidFill>
                            <a:srgbClr val="000000"/>
                          </a:solidFill>
                          <a:effectLst/>
                          <a:latin typeface="Arial" panose="020B0604020202020204" pitchFamily="34" charset="0"/>
                          <a:cs typeface="Arial" panose="020B0604020202020204" pitchFamily="34" charset="0"/>
                        </a:rPr>
                        <a:t>250,000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1769520"/>
                  </a:ext>
                </a:extLst>
              </a:tr>
              <a:tr h="543945">
                <a:tc>
                  <a:txBody>
                    <a:bodyPr/>
                    <a:lstStyle/>
                    <a:p>
                      <a:pPr algn="l" fontAlgn="t"/>
                      <a:r>
                        <a:rPr lang="en-GB" sz="1100" b="0" i="0" u="none" strike="noStrike">
                          <a:solidFill>
                            <a:srgbClr val="000000"/>
                          </a:solidFill>
                          <a:effectLst/>
                          <a:latin typeface="Arial" panose="020B0604020202020204" pitchFamily="34" charset="0"/>
                          <a:cs typeface="Arial" panose="020B0604020202020204" pitchFamily="34" charset="0"/>
                        </a:rPr>
                        <a:t>Operations and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cs typeface="Arial" panose="020B0604020202020204" pitchFamily="34" charset="0"/>
                        </a:rPr>
                        <a:t>Use of prior year grants within the Community Safety and Homelessness Service to support an expected increase in demand in this financial year for the Tameside Resettlement Scheme.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cs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smtClean="0">
                          <a:solidFill>
                            <a:srgbClr val="000000"/>
                          </a:solidFill>
                          <a:effectLst/>
                          <a:latin typeface="Arial" panose="020B0604020202020204" pitchFamily="34" charset="0"/>
                          <a:cs typeface="Arial" panose="020B0604020202020204" pitchFamily="34" charset="0"/>
                        </a:rPr>
                        <a:t>125,160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6955285"/>
                  </a:ext>
                </a:extLst>
              </a:tr>
              <a:tr h="725261">
                <a:tc>
                  <a:txBody>
                    <a:bodyPr/>
                    <a:lstStyle/>
                    <a:p>
                      <a:pPr algn="l" fontAlgn="t"/>
                      <a:r>
                        <a:rPr lang="en-GB" sz="1100" b="0" i="0" u="none" strike="noStrike">
                          <a:solidFill>
                            <a:srgbClr val="000000"/>
                          </a:solidFill>
                          <a:effectLst/>
                          <a:latin typeface="Arial" panose="020B0604020202020204" pitchFamily="34" charset="0"/>
                          <a:cs typeface="Arial" panose="020B0604020202020204" pitchFamily="34" charset="0"/>
                        </a:rPr>
                        <a:t>Operations and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Arial" panose="020B0604020202020204" pitchFamily="34" charset="0"/>
                          <a:cs typeface="Arial" panose="020B0604020202020204" pitchFamily="34" charset="0"/>
                        </a:rPr>
                        <a:t>There are 2 fixed term posts within the Youth Service. These posts were agreed to be funded from grants but as the posts span 2 financial years there are an element of costs to be funded from the remaining grants in reserves.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Arial" panose="020B0604020202020204" pitchFamily="34" charset="0"/>
                          <a:cs typeface="Arial" panose="020B0604020202020204" pitchFamily="34" charset="0"/>
                        </a:rPr>
                        <a:t>Transfer from</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100" b="0" i="0" u="none" strike="noStrike" dirty="0" smtClean="0">
                          <a:solidFill>
                            <a:srgbClr val="000000"/>
                          </a:solidFill>
                          <a:effectLst/>
                          <a:latin typeface="Arial" panose="020B0604020202020204" pitchFamily="34" charset="0"/>
                          <a:cs typeface="Arial" panose="020B0604020202020204" pitchFamily="34" charset="0"/>
                        </a:rPr>
                        <a:t>50,000</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1195744"/>
                  </a:ext>
                </a:extLst>
              </a:tr>
            </a:tbl>
          </a:graphicData>
        </a:graphic>
      </p:graphicFrame>
    </p:spTree>
    <p:extLst>
      <p:ext uri="{BB962C8B-B14F-4D97-AF65-F5344CB8AC3E}">
        <p14:creationId xmlns:p14="http://schemas.microsoft.com/office/powerpoint/2010/main" val="20469631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39</a:t>
            </a:fld>
            <a:endParaRPr lang="en-US" altLang="en-US" dirty="0"/>
          </a:p>
        </p:txBody>
      </p:sp>
      <p:sp>
        <p:nvSpPr>
          <p:cNvPr id="5" name="Rectangle 7"/>
          <p:cNvSpPr>
            <a:spLocks noChangeArrowheads="1"/>
          </p:cNvSpPr>
          <p:nvPr/>
        </p:nvSpPr>
        <p:spPr bwMode="auto">
          <a:xfrm>
            <a:off x="12188" y="12655"/>
            <a:ext cx="9114879" cy="4586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29" tIns="45664" rIns="91329" bIns="4566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391" b="1" dirty="0" smtClean="0">
                <a:solidFill>
                  <a:srgbClr val="FFFFFF"/>
                </a:solidFill>
              </a:rPr>
              <a:t>Budget </a:t>
            </a:r>
            <a:r>
              <a:rPr lang="en-GB" altLang="en-US" sz="2391" b="1" dirty="0" err="1" smtClean="0">
                <a:solidFill>
                  <a:srgbClr val="FFFFFF"/>
                </a:solidFill>
              </a:rPr>
              <a:t>Virements</a:t>
            </a:r>
            <a:endParaRPr lang="en-GB" altLang="en-US" sz="2391" b="1" dirty="0">
              <a:solidFill>
                <a:srgbClr val="FFFFFF"/>
              </a:solidFill>
            </a:endParaRPr>
          </a:p>
        </p:txBody>
      </p:sp>
      <p:sp>
        <p:nvSpPr>
          <p:cNvPr id="7" name="Rectangle 6"/>
          <p:cNvSpPr/>
          <p:nvPr/>
        </p:nvSpPr>
        <p:spPr>
          <a:xfrm>
            <a:off x="267522" y="542888"/>
            <a:ext cx="8465474" cy="505950"/>
          </a:xfrm>
          <a:prstGeom prst="rect">
            <a:avLst/>
          </a:prstGeom>
        </p:spPr>
        <p:txBody>
          <a:bodyPr wrap="square">
            <a:spAutoFit/>
          </a:bodyPr>
          <a:lstStyle/>
          <a:p>
            <a:pPr marL="7909" algn="just">
              <a:spcBef>
                <a:spcPts val="598"/>
              </a:spcBef>
            </a:pPr>
            <a:r>
              <a:rPr lang="en-US" sz="1096" b="1" dirty="0" smtClean="0">
                <a:latin typeface="Arial" pitchFamily="34" charset="0"/>
                <a:cs typeface="Arial" pitchFamily="34" charset="0"/>
              </a:rPr>
              <a:t>Budget </a:t>
            </a:r>
            <a:r>
              <a:rPr lang="en-US" sz="1096" b="1" dirty="0" err="1" smtClean="0">
                <a:latin typeface="Arial" pitchFamily="34" charset="0"/>
                <a:cs typeface="Arial" pitchFamily="34" charset="0"/>
              </a:rPr>
              <a:t>Virements</a:t>
            </a:r>
            <a:endParaRPr lang="en-US" sz="1096" b="1" dirty="0">
              <a:latin typeface="Arial" pitchFamily="34" charset="0"/>
              <a:cs typeface="Arial" pitchFamily="34" charset="0"/>
            </a:endParaRPr>
          </a:p>
          <a:p>
            <a:pPr marL="7909" algn="just">
              <a:spcBef>
                <a:spcPts val="598"/>
              </a:spcBef>
            </a:pPr>
            <a:r>
              <a:rPr lang="en-US" sz="1096" dirty="0">
                <a:latin typeface="Arial" pitchFamily="34" charset="0"/>
                <a:cs typeface="Arial" pitchFamily="34" charset="0"/>
              </a:rPr>
              <a:t>The table below details the </a:t>
            </a:r>
            <a:r>
              <a:rPr lang="en-US" sz="1096" dirty="0" smtClean="0">
                <a:latin typeface="Arial" pitchFamily="34" charset="0"/>
                <a:cs typeface="Arial" pitchFamily="34" charset="0"/>
              </a:rPr>
              <a:t>budget </a:t>
            </a:r>
            <a:r>
              <a:rPr lang="en-US" sz="1096" dirty="0" err="1" smtClean="0">
                <a:latin typeface="Arial" pitchFamily="34" charset="0"/>
                <a:cs typeface="Arial" pitchFamily="34" charset="0"/>
              </a:rPr>
              <a:t>virements</a:t>
            </a:r>
            <a:r>
              <a:rPr lang="en-US" sz="1096" dirty="0" smtClean="0">
                <a:latin typeface="Arial" pitchFamily="34" charset="0"/>
                <a:cs typeface="Arial" pitchFamily="34" charset="0"/>
              </a:rPr>
              <a:t> that </a:t>
            </a:r>
            <a:r>
              <a:rPr lang="en-US" sz="1096" dirty="0">
                <a:latin typeface="Arial" pitchFamily="34" charset="0"/>
                <a:cs typeface="Arial" pitchFamily="34" charset="0"/>
              </a:rPr>
              <a:t>need approval;</a:t>
            </a:r>
          </a:p>
        </p:txBody>
      </p:sp>
      <p:graphicFrame>
        <p:nvGraphicFramePr>
          <p:cNvPr id="8" name="Table 7"/>
          <p:cNvGraphicFramePr>
            <a:graphicFrameLocks noGrp="1"/>
          </p:cNvGraphicFramePr>
          <p:nvPr>
            <p:extLst>
              <p:ext uri="{D42A27DB-BD31-4B8C-83A1-F6EECF244321}">
                <p14:modId xmlns:p14="http://schemas.microsoft.com/office/powerpoint/2010/main" val="46377567"/>
              </p:ext>
            </p:extLst>
          </p:nvPr>
        </p:nvGraphicFramePr>
        <p:xfrm>
          <a:off x="327024" y="1120401"/>
          <a:ext cx="8437970" cy="4759408"/>
        </p:xfrm>
        <a:graphic>
          <a:graphicData uri="http://schemas.openxmlformats.org/drawingml/2006/table">
            <a:tbl>
              <a:tblPr/>
              <a:tblGrid>
                <a:gridCol w="1152192">
                  <a:extLst>
                    <a:ext uri="{9D8B030D-6E8A-4147-A177-3AD203B41FA5}">
                      <a16:colId xmlns:a16="http://schemas.microsoft.com/office/drawing/2014/main" val="3151382087"/>
                    </a:ext>
                  </a:extLst>
                </a:gridCol>
                <a:gridCol w="2688449">
                  <a:extLst>
                    <a:ext uri="{9D8B030D-6E8A-4147-A177-3AD203B41FA5}">
                      <a16:colId xmlns:a16="http://schemas.microsoft.com/office/drawing/2014/main" val="1883675288"/>
                    </a:ext>
                  </a:extLst>
                </a:gridCol>
                <a:gridCol w="1372003">
                  <a:extLst>
                    <a:ext uri="{9D8B030D-6E8A-4147-A177-3AD203B41FA5}">
                      <a16:colId xmlns:a16="http://schemas.microsoft.com/office/drawing/2014/main" val="1416915423"/>
                    </a:ext>
                  </a:extLst>
                </a:gridCol>
                <a:gridCol w="900000">
                  <a:extLst>
                    <a:ext uri="{9D8B030D-6E8A-4147-A177-3AD203B41FA5}">
                      <a16:colId xmlns:a16="http://schemas.microsoft.com/office/drawing/2014/main" val="2335865141"/>
                    </a:ext>
                  </a:extLst>
                </a:gridCol>
                <a:gridCol w="900000">
                  <a:extLst>
                    <a:ext uri="{9D8B030D-6E8A-4147-A177-3AD203B41FA5}">
                      <a16:colId xmlns:a16="http://schemas.microsoft.com/office/drawing/2014/main" val="590089430"/>
                    </a:ext>
                  </a:extLst>
                </a:gridCol>
                <a:gridCol w="720000">
                  <a:extLst>
                    <a:ext uri="{9D8B030D-6E8A-4147-A177-3AD203B41FA5}">
                      <a16:colId xmlns:a16="http://schemas.microsoft.com/office/drawing/2014/main" val="3331340076"/>
                    </a:ext>
                  </a:extLst>
                </a:gridCol>
                <a:gridCol w="705326">
                  <a:extLst>
                    <a:ext uri="{9D8B030D-6E8A-4147-A177-3AD203B41FA5}">
                      <a16:colId xmlns:a16="http://schemas.microsoft.com/office/drawing/2014/main" val="1419507503"/>
                    </a:ext>
                  </a:extLst>
                </a:gridCol>
              </a:tblGrid>
              <a:tr h="398908">
                <a:tc rowSpan="2">
                  <a:txBody>
                    <a:bodyPr/>
                    <a:lstStyle/>
                    <a:p>
                      <a:pPr algn="ctr" fontAlgn="ctr"/>
                      <a:r>
                        <a:rPr lang="en-GB" sz="1050" b="1" i="0" u="none" strike="noStrike">
                          <a:solidFill>
                            <a:srgbClr val="000000"/>
                          </a:solidFill>
                          <a:effectLst/>
                          <a:latin typeface="Arial" panose="020B0604020202020204" pitchFamily="34" charset="0"/>
                        </a:rPr>
                        <a:t>Service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050" b="1" i="0" u="none" strike="noStrike">
                          <a:solidFill>
                            <a:srgbClr val="000000"/>
                          </a:solidFill>
                          <a:effectLst/>
                          <a:latin typeface="Arial" panose="020B0604020202020204" pitchFamily="34" charset="0"/>
                        </a:rPr>
                        <a:t>Reason for virement</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050" b="1" i="0" u="none" strike="noStrike">
                          <a:solidFill>
                            <a:srgbClr val="000000"/>
                          </a:solidFill>
                          <a:effectLst/>
                          <a:latin typeface="Arial" panose="020B0604020202020204" pitchFamily="34" charset="0"/>
                        </a:rPr>
                        <a:t>Virement Between</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2">
                  <a:txBody>
                    <a:bodyPr/>
                    <a:lstStyle/>
                    <a:p>
                      <a:pPr algn="ctr" fontAlgn="ctr"/>
                      <a:r>
                        <a:rPr lang="en-GB" sz="1050" b="1" i="0" u="none" strike="noStrike" dirty="0">
                          <a:solidFill>
                            <a:srgbClr val="000000"/>
                          </a:solidFill>
                          <a:effectLst/>
                          <a:latin typeface="Arial" panose="020B0604020202020204" pitchFamily="34" charset="0"/>
                        </a:rPr>
                        <a:t>Transfer Between</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en-GB"/>
                    </a:p>
                  </a:txBody>
                  <a:tcPr/>
                </a:tc>
                <a:tc rowSpan="2">
                  <a:txBody>
                    <a:bodyPr/>
                    <a:lstStyle/>
                    <a:p>
                      <a:pPr algn="ctr" fontAlgn="ctr"/>
                      <a:r>
                        <a:rPr lang="en-GB" sz="1050" b="1" i="0" u="none" strike="noStrike" dirty="0" err="1">
                          <a:solidFill>
                            <a:srgbClr val="000000"/>
                          </a:solidFill>
                          <a:effectLst/>
                          <a:latin typeface="Arial" panose="020B0604020202020204" pitchFamily="34" charset="0"/>
                        </a:rPr>
                        <a:t>Virement</a:t>
                      </a:r>
                      <a:r>
                        <a:rPr lang="en-GB" sz="1050" b="1" i="0" u="none" strike="noStrike" dirty="0">
                          <a:solidFill>
                            <a:srgbClr val="000000"/>
                          </a:solidFill>
                          <a:effectLst/>
                          <a:latin typeface="Arial" panose="020B0604020202020204" pitchFamily="34" charset="0"/>
                        </a:rPr>
                        <a:t> amount</a:t>
                      </a:r>
                      <a:br>
                        <a:rPr lang="en-GB" sz="1050" b="1" i="0" u="none" strike="noStrike" dirty="0">
                          <a:solidFill>
                            <a:srgbClr val="000000"/>
                          </a:solidFill>
                          <a:effectLst/>
                          <a:latin typeface="Arial" panose="020B0604020202020204" pitchFamily="34" charset="0"/>
                        </a:rPr>
                      </a:br>
                      <a:r>
                        <a:rPr lang="en-GB" sz="1050" b="1" i="0" u="none" strike="noStrike" dirty="0">
                          <a:solidFill>
                            <a:srgbClr val="000000"/>
                          </a:solidFill>
                          <a:effectLst/>
                          <a:latin typeface="Arial" panose="020B0604020202020204" pitchFamily="34" charset="0"/>
                        </a:rPr>
                        <a:t>£</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050" b="1" i="0" u="none" strike="noStrike">
                          <a:solidFill>
                            <a:srgbClr val="000000"/>
                          </a:solidFill>
                          <a:effectLst/>
                          <a:latin typeface="Arial" panose="020B0604020202020204" pitchFamily="34" charset="0"/>
                        </a:rPr>
                        <a:t>Nature of virement</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1690143007"/>
                  </a:ext>
                </a:extLst>
              </a:tr>
              <a:tr h="145058">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050" b="1" i="0" u="none" strike="noStrike" dirty="0">
                          <a:solidFill>
                            <a:srgbClr val="000000"/>
                          </a:solidFill>
                          <a:effectLst/>
                          <a:latin typeface="Arial" panose="020B0604020202020204" pitchFamily="34" charset="0"/>
                        </a:rPr>
                        <a:t>Debit</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050" b="1" i="0" u="none" strike="noStrike">
                          <a:solidFill>
                            <a:srgbClr val="000000"/>
                          </a:solidFill>
                          <a:effectLst/>
                          <a:latin typeface="Arial" panose="020B0604020202020204" pitchFamily="34" charset="0"/>
                        </a:rPr>
                        <a:t>Credit</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977079582"/>
                  </a:ext>
                </a:extLst>
              </a:tr>
              <a:tr h="275609">
                <a:tc>
                  <a:txBody>
                    <a:bodyPr/>
                    <a:lstStyle/>
                    <a:p>
                      <a:pPr algn="l" fontAlgn="t"/>
                      <a:r>
                        <a:rPr lang="en-GB" sz="1050" b="0" i="0" u="none" strike="noStrike" dirty="0">
                          <a:solidFill>
                            <a:srgbClr val="000000"/>
                          </a:solidFill>
                          <a:effectLst/>
                          <a:latin typeface="Arial" panose="020B0604020202020204" pitchFamily="34" charset="0"/>
                        </a:rPr>
                        <a:t>Adults </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50" b="0" i="0" u="none" strike="noStrike">
                          <a:solidFill>
                            <a:srgbClr val="000000"/>
                          </a:solidFill>
                          <a:effectLst/>
                          <a:latin typeface="Arial" panose="020B0604020202020204" pitchFamily="34" charset="0"/>
                        </a:rPr>
                        <a:t>Removal of defunct NHS Post and corresponding ICFT income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Income and Expenditure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Income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solidFill>
                            <a:srgbClr val="000000"/>
                          </a:solidFill>
                          <a:effectLst/>
                          <a:latin typeface="Arial" panose="020B0604020202020204" pitchFamily="34" charset="0"/>
                        </a:rPr>
                        <a:t>Expenditure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50" b="0" i="0" u="none" strike="noStrike" dirty="0">
                          <a:solidFill>
                            <a:srgbClr val="000000"/>
                          </a:solidFill>
                          <a:effectLst/>
                          <a:latin typeface="Arial" panose="020B0604020202020204" pitchFamily="34" charset="0"/>
                        </a:rPr>
                        <a:t>85,554</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Recurrent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6819188"/>
                  </a:ext>
                </a:extLst>
              </a:tr>
              <a:tr h="145058">
                <a:tc>
                  <a:txBody>
                    <a:bodyPr/>
                    <a:lstStyle/>
                    <a:p>
                      <a:pPr algn="l" fontAlgn="t"/>
                      <a:r>
                        <a:rPr lang="en-GB" sz="1050" b="0" i="0" u="none" strike="noStrike">
                          <a:solidFill>
                            <a:srgbClr val="000000"/>
                          </a:solidFill>
                          <a:effectLst/>
                          <a:latin typeface="Arial" panose="020B0604020202020204" pitchFamily="34" charset="0"/>
                        </a:rPr>
                        <a:t>Adults </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50" b="0" i="0" u="none" strike="noStrike" dirty="0">
                          <a:solidFill>
                            <a:srgbClr val="000000"/>
                          </a:solidFill>
                          <a:effectLst/>
                          <a:latin typeface="Arial" panose="020B0604020202020204" pitchFamily="34" charset="0"/>
                        </a:rPr>
                        <a:t>Funded Nursing Care realignment of budgets</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Income and Expenditure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solidFill>
                            <a:srgbClr val="000000"/>
                          </a:solidFill>
                          <a:effectLst/>
                          <a:latin typeface="Arial" panose="020B0604020202020204" pitchFamily="34" charset="0"/>
                        </a:rPr>
                        <a:t>Expenditure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Income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50" b="0" i="0" u="none" strike="noStrike" dirty="0">
                          <a:solidFill>
                            <a:srgbClr val="000000"/>
                          </a:solidFill>
                          <a:effectLst/>
                          <a:latin typeface="Arial" panose="020B0604020202020204" pitchFamily="34" charset="0"/>
                        </a:rPr>
                        <a:t>108,380</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Recurrent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9510519"/>
                  </a:ext>
                </a:extLst>
              </a:tr>
              <a:tr h="275609">
                <a:tc>
                  <a:txBody>
                    <a:bodyPr/>
                    <a:lstStyle/>
                    <a:p>
                      <a:pPr algn="l" fontAlgn="t"/>
                      <a:r>
                        <a:rPr lang="en-GB" sz="1050" b="0" i="0" u="none" strike="noStrike">
                          <a:solidFill>
                            <a:srgbClr val="000000"/>
                          </a:solidFill>
                          <a:effectLst/>
                          <a:latin typeface="Arial" panose="020B0604020202020204" pitchFamily="34" charset="0"/>
                        </a:rPr>
                        <a:t>Adults </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50" b="0" i="0" u="none" strike="noStrike" dirty="0">
                          <a:solidFill>
                            <a:srgbClr val="000000"/>
                          </a:solidFill>
                          <a:effectLst/>
                          <a:latin typeface="Arial" panose="020B0604020202020204" pitchFamily="34" charset="0"/>
                        </a:rPr>
                        <a:t>Transfer of Corporate Venture Funding to pay for DB Post in Transformation</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Income and Expenditure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solidFill>
                            <a:srgbClr val="000000"/>
                          </a:solidFill>
                          <a:effectLst/>
                          <a:latin typeface="Arial" panose="020B0604020202020204" pitchFamily="34" charset="0"/>
                        </a:rPr>
                        <a:t>Expenditure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Income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50" b="0" i="0" u="none" strike="noStrike" dirty="0">
                          <a:solidFill>
                            <a:srgbClr val="000000"/>
                          </a:solidFill>
                          <a:effectLst/>
                          <a:latin typeface="Arial" panose="020B0604020202020204" pitchFamily="34" charset="0"/>
                        </a:rPr>
                        <a:t>62,016</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a:solidFill>
                            <a:srgbClr val="000000"/>
                          </a:solidFill>
                          <a:effectLst/>
                          <a:latin typeface="Arial" panose="020B0604020202020204" pitchFamily="34" charset="0"/>
                        </a:rPr>
                        <a:t>Non-recurrent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168683"/>
                  </a:ext>
                </a:extLst>
              </a:tr>
              <a:tr h="275609">
                <a:tc>
                  <a:txBody>
                    <a:bodyPr/>
                    <a:lstStyle/>
                    <a:p>
                      <a:pPr algn="l" fontAlgn="t"/>
                      <a:r>
                        <a:rPr lang="en-GB" sz="1050" b="0" i="0" u="none" strike="noStrike">
                          <a:solidFill>
                            <a:srgbClr val="000000"/>
                          </a:solidFill>
                          <a:effectLst/>
                          <a:latin typeface="Arial" panose="020B0604020202020204" pitchFamily="34" charset="0"/>
                        </a:rPr>
                        <a:t>Adults </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50" b="0" i="0" u="none" strike="noStrike" dirty="0">
                          <a:solidFill>
                            <a:srgbClr val="000000"/>
                          </a:solidFill>
                          <a:effectLst/>
                          <a:latin typeface="Arial" panose="020B0604020202020204" pitchFamily="34" charset="0"/>
                        </a:rPr>
                        <a:t>Carers Service Funding from Population Health Investment Fund</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Income and Expenditure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solidFill>
                            <a:srgbClr val="000000"/>
                          </a:solidFill>
                          <a:effectLst/>
                          <a:latin typeface="Arial" panose="020B0604020202020204" pitchFamily="34" charset="0"/>
                        </a:rPr>
                        <a:t>Expenditure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Income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50" b="0" i="0" u="none" strike="noStrike" dirty="0">
                          <a:solidFill>
                            <a:srgbClr val="000000"/>
                          </a:solidFill>
                          <a:effectLst/>
                          <a:latin typeface="Arial" panose="020B0604020202020204" pitchFamily="34" charset="0"/>
                        </a:rPr>
                        <a:t>98,950</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Non-recurrent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619902"/>
                  </a:ext>
                </a:extLst>
              </a:tr>
              <a:tr h="275609">
                <a:tc>
                  <a:txBody>
                    <a:bodyPr/>
                    <a:lstStyle/>
                    <a:p>
                      <a:pPr algn="l" fontAlgn="t"/>
                      <a:r>
                        <a:rPr lang="en-GB" sz="1050" b="0" i="0" u="none" strike="noStrike">
                          <a:solidFill>
                            <a:srgbClr val="000000"/>
                          </a:solidFill>
                          <a:effectLst/>
                          <a:latin typeface="Arial" panose="020B0604020202020204" pitchFamily="34" charset="0"/>
                        </a:rPr>
                        <a:t>Children's Services Social Care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50" b="0" i="0" u="none" strike="noStrike" dirty="0">
                          <a:solidFill>
                            <a:srgbClr val="000000"/>
                          </a:solidFill>
                          <a:effectLst/>
                          <a:latin typeface="Arial" panose="020B0604020202020204" pitchFamily="34" charset="0"/>
                        </a:rPr>
                        <a:t>Child and Family Weight Management Grant 2022/23 allocation</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Income and Expenditure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solidFill>
                            <a:srgbClr val="000000"/>
                          </a:solidFill>
                          <a:effectLst/>
                          <a:latin typeface="Arial" panose="020B0604020202020204" pitchFamily="34" charset="0"/>
                        </a:rPr>
                        <a:t>Pay</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Income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50" b="0" i="0" u="none" strike="noStrike" dirty="0">
                          <a:solidFill>
                            <a:srgbClr val="000000"/>
                          </a:solidFill>
                          <a:effectLst/>
                          <a:latin typeface="Arial" panose="020B0604020202020204" pitchFamily="34" charset="0"/>
                        </a:rPr>
                        <a:t>9,250</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Non-recurrent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8542928"/>
                  </a:ext>
                </a:extLst>
              </a:tr>
              <a:tr h="275609">
                <a:tc>
                  <a:txBody>
                    <a:bodyPr/>
                    <a:lstStyle/>
                    <a:p>
                      <a:pPr algn="l" fontAlgn="t"/>
                      <a:r>
                        <a:rPr lang="en-GB" sz="1050" b="0" i="0" u="none" strike="noStrike">
                          <a:solidFill>
                            <a:srgbClr val="000000"/>
                          </a:solidFill>
                          <a:effectLst/>
                          <a:latin typeface="Arial" panose="020B0604020202020204" pitchFamily="34" charset="0"/>
                        </a:rPr>
                        <a:t>Children's Services Social Care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50" b="0" i="0" u="none" strike="noStrike">
                          <a:solidFill>
                            <a:srgbClr val="000000"/>
                          </a:solidFill>
                          <a:effectLst/>
                          <a:latin typeface="Arial" panose="020B0604020202020204" pitchFamily="34" charset="0"/>
                        </a:rPr>
                        <a:t>Extension of Dedicated Safeguarding Lead Programme until end of 2021/22 academic year </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Income and Expenditure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Pay</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Income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50" b="0" i="0" u="none" strike="noStrike" dirty="0">
                          <a:solidFill>
                            <a:srgbClr val="000000"/>
                          </a:solidFill>
                          <a:effectLst/>
                          <a:latin typeface="Arial" panose="020B0604020202020204" pitchFamily="34" charset="0"/>
                        </a:rPr>
                        <a:t>19,770</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Non-recurrent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972130"/>
                  </a:ext>
                </a:extLst>
              </a:tr>
              <a:tr h="413414">
                <a:tc>
                  <a:txBody>
                    <a:bodyPr/>
                    <a:lstStyle/>
                    <a:p>
                      <a:pPr algn="l" fontAlgn="t"/>
                      <a:r>
                        <a:rPr lang="en-GB" sz="1050" b="0" i="0" u="none" strike="noStrike">
                          <a:solidFill>
                            <a:srgbClr val="000000"/>
                          </a:solidFill>
                          <a:effectLst/>
                          <a:latin typeface="Arial" panose="020B0604020202020204" pitchFamily="34" charset="0"/>
                        </a:rPr>
                        <a:t>Children's Services Social Care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50" b="0" i="0" u="none" strike="noStrike">
                          <a:solidFill>
                            <a:srgbClr val="000000"/>
                          </a:solidFill>
                          <a:effectLst/>
                          <a:latin typeface="Arial" panose="020B0604020202020204" pitchFamily="34" charset="0"/>
                        </a:rPr>
                        <a:t>Permanent transfer of 1FTE Family Intervention Worker post from Tameside Families Together to Complex Safeguarding Team</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Service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Complex Safeguarding Team</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Tameside Families Together Team</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50" b="0" i="0" u="none" strike="noStrike" dirty="0">
                          <a:solidFill>
                            <a:srgbClr val="000000"/>
                          </a:solidFill>
                          <a:effectLst/>
                          <a:latin typeface="Arial" panose="020B0604020202020204" pitchFamily="34" charset="0"/>
                        </a:rPr>
                        <a:t>36,840</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Recurrent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755011"/>
                  </a:ext>
                </a:extLst>
              </a:tr>
              <a:tr h="275609">
                <a:tc>
                  <a:txBody>
                    <a:bodyPr/>
                    <a:lstStyle/>
                    <a:p>
                      <a:pPr algn="l" fontAlgn="t"/>
                      <a:r>
                        <a:rPr lang="en-GB" sz="1050" b="0" i="0" u="none" strike="noStrike">
                          <a:solidFill>
                            <a:srgbClr val="000000"/>
                          </a:solidFill>
                          <a:effectLst/>
                          <a:latin typeface="Arial" panose="020B0604020202020204" pitchFamily="34" charset="0"/>
                        </a:rPr>
                        <a:t>Children's Services Social Care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50" b="0" i="0" u="none" strike="noStrike">
                          <a:solidFill>
                            <a:srgbClr val="000000"/>
                          </a:solidFill>
                          <a:effectLst/>
                          <a:latin typeface="Arial" panose="020B0604020202020204" pitchFamily="34" charset="0"/>
                        </a:rPr>
                        <a:t>Regrade of Signs of Safety Children's Social Care post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Pay and Non-Pay</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Pay</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No-pay</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50" b="0" i="0" u="none" strike="noStrike" dirty="0">
                          <a:solidFill>
                            <a:srgbClr val="000000"/>
                          </a:solidFill>
                          <a:effectLst/>
                          <a:latin typeface="Arial" panose="020B0604020202020204" pitchFamily="34" charset="0"/>
                        </a:rPr>
                        <a:t>2,900</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Recurrent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827691"/>
                  </a:ext>
                </a:extLst>
              </a:tr>
              <a:tr h="275609">
                <a:tc>
                  <a:txBody>
                    <a:bodyPr/>
                    <a:lstStyle/>
                    <a:p>
                      <a:pPr algn="l" fontAlgn="t"/>
                      <a:r>
                        <a:rPr lang="en-GB" sz="1050" b="0" i="0" u="none" strike="noStrike">
                          <a:solidFill>
                            <a:srgbClr val="000000"/>
                          </a:solidFill>
                          <a:effectLst/>
                          <a:latin typeface="Arial" panose="020B0604020202020204" pitchFamily="34" charset="0"/>
                        </a:rPr>
                        <a:t>Children's Services Social Care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50" b="0" i="0" u="none" strike="noStrike">
                          <a:solidFill>
                            <a:srgbClr val="000000"/>
                          </a:solidFill>
                          <a:effectLst/>
                          <a:latin typeface="Arial" panose="020B0604020202020204" pitchFamily="34" charset="0"/>
                        </a:rPr>
                        <a:t>2022-23 Confirmation of Remand Grant Allocation </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Income and Expenditure</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solidFill>
                            <a:srgbClr val="000000"/>
                          </a:solidFill>
                          <a:effectLst/>
                          <a:latin typeface="Arial" panose="020B0604020202020204" pitchFamily="34" charset="0"/>
                        </a:rPr>
                        <a:t>Income</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Arial" panose="020B0604020202020204" pitchFamily="34" charset="0"/>
                        </a:rPr>
                        <a:t>Non-pay</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50" b="0" i="0" u="none" strike="noStrike" dirty="0">
                          <a:solidFill>
                            <a:srgbClr val="000000"/>
                          </a:solidFill>
                          <a:effectLst/>
                          <a:latin typeface="Arial" panose="020B0604020202020204" pitchFamily="34" charset="0"/>
                        </a:rPr>
                        <a:t>8,153</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50" b="0" i="0" u="none" strike="noStrike" dirty="0">
                          <a:solidFill>
                            <a:srgbClr val="000000"/>
                          </a:solidFill>
                          <a:effectLst/>
                          <a:latin typeface="Arial" panose="020B0604020202020204" pitchFamily="34" charset="0"/>
                        </a:rPr>
                        <a:t>Recurrent</a:t>
                      </a: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090173"/>
                  </a:ext>
                </a:extLst>
              </a:tr>
            </a:tbl>
          </a:graphicData>
        </a:graphic>
      </p:graphicFrame>
    </p:spTree>
    <p:extLst>
      <p:ext uri="{BB962C8B-B14F-4D97-AF65-F5344CB8AC3E}">
        <p14:creationId xmlns:p14="http://schemas.microsoft.com/office/powerpoint/2010/main" val="2590366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2"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CCG </a:t>
            </a:r>
            <a:r>
              <a:rPr lang="en-GB" altLang="en-US" sz="2400" b="1" dirty="0" smtClean="0">
                <a:solidFill>
                  <a:srgbClr val="FFFFFF"/>
                </a:solidFill>
              </a:rPr>
              <a:t>Savings &amp; Efficiency</a:t>
            </a:r>
            <a:endParaRPr lang="en-GB" altLang="en-US" sz="2400" b="1" dirty="0">
              <a:solidFill>
                <a:srgbClr val="FFFFFF"/>
              </a:solidFill>
            </a:endParaRPr>
          </a:p>
        </p:txBody>
      </p:sp>
      <p:sp>
        <p:nvSpPr>
          <p:cNvPr id="7" name="Slide Number Placeholder 1"/>
          <p:cNvSpPr>
            <a:spLocks noGrp="1"/>
          </p:cNvSpPr>
          <p:nvPr>
            <p:ph type="sldNum" sz="quarter" idx="4294967295"/>
          </p:nvPr>
        </p:nvSpPr>
        <p:spPr>
          <a:xfrm>
            <a:off x="7068418" y="6332808"/>
            <a:ext cx="2049780" cy="363773"/>
          </a:xfrm>
        </p:spPr>
        <p:txBody>
          <a:bodyPr/>
          <a:lstStyle/>
          <a:p>
            <a:pPr>
              <a:defRPr/>
            </a:pPr>
            <a:fld id="{613EADDF-3545-4E98-B654-1563625629F2}" type="slidenum">
              <a:rPr lang="en-US" altLang="en-US" smtClean="0"/>
              <a:pPr>
                <a:defRPr/>
              </a:pPr>
              <a:t>4</a:t>
            </a:fld>
            <a:endParaRPr lang="en-US" altLang="en-US" dirty="0"/>
          </a:p>
        </p:txBody>
      </p:sp>
      <p:sp>
        <p:nvSpPr>
          <p:cNvPr id="2" name="TextBox 1"/>
          <p:cNvSpPr txBox="1"/>
          <p:nvPr/>
        </p:nvSpPr>
        <p:spPr>
          <a:xfrm>
            <a:off x="0" y="454237"/>
            <a:ext cx="4644000" cy="3798476"/>
          </a:xfrm>
          <a:prstGeom prst="rect">
            <a:avLst/>
          </a:prstGeom>
          <a:noFill/>
        </p:spPr>
        <p:txBody>
          <a:bodyPr wrap="square" rtlCol="0">
            <a:spAutoFit/>
          </a:bodyPr>
          <a:lstStyle/>
          <a:p>
            <a:pPr>
              <a:spcAft>
                <a:spcPts val="400"/>
              </a:spcAft>
            </a:pPr>
            <a:r>
              <a:rPr lang="en-GB" sz="1100" dirty="0" smtClean="0">
                <a:latin typeface="Arial" panose="020B0604020202020204" pitchFamily="34" charset="0"/>
                <a:cs typeface="Arial" panose="020B0604020202020204" pitchFamily="34" charset="0"/>
              </a:rPr>
              <a:t>Within the context of an overall commissioner savings target of £118m at a Greater Manchester level, the Tameside locality need to deliver savings of £7,997k in order to achieve financial balance.</a:t>
            </a:r>
          </a:p>
          <a:p>
            <a:pPr>
              <a:spcAft>
                <a:spcPts val="400"/>
              </a:spcAft>
            </a:pPr>
            <a:r>
              <a:rPr lang="en-GB" sz="1100" dirty="0" smtClean="0">
                <a:latin typeface="Arial" panose="020B0604020202020204" pitchFamily="34" charset="0"/>
                <a:cs typeface="Arial" panose="020B0604020202020204" pitchFamily="34" charset="0"/>
              </a:rPr>
              <a:t>This is a full year target.  While we are formally reporting on the CCG closedown position in M3, allocations will be adjusted to ensure a breakeven position, with any under or overspend in Q1 carried forwards into ICB allocations for Q2-Q4.  As such it makes more sense </a:t>
            </a:r>
            <a:r>
              <a:rPr lang="en-GB" sz="1100" dirty="0">
                <a:latin typeface="Arial" panose="020B0604020202020204" pitchFamily="34" charset="0"/>
                <a:cs typeface="Arial" panose="020B0604020202020204" pitchFamily="34" charset="0"/>
              </a:rPr>
              <a:t>to report achievement of QIPP against the full year target.</a:t>
            </a:r>
          </a:p>
          <a:p>
            <a:pPr>
              <a:spcBef>
                <a:spcPts val="300"/>
              </a:spcBef>
              <a:spcAft>
                <a:spcPts val="400"/>
              </a:spcAft>
            </a:pPr>
            <a:r>
              <a:rPr lang="en-GB" sz="1100" dirty="0">
                <a:latin typeface="Arial" panose="020B0604020202020204" pitchFamily="34" charset="0"/>
                <a:cs typeface="Arial" panose="020B0604020202020204" pitchFamily="34" charset="0"/>
              </a:rPr>
              <a:t>COVID recovery and organisational change </a:t>
            </a:r>
            <a:r>
              <a:rPr lang="en-GB" sz="1100" dirty="0" smtClean="0">
                <a:latin typeface="Arial" panose="020B0604020202020204" pitchFamily="34" charset="0"/>
                <a:cs typeface="Arial" panose="020B0604020202020204" pitchFamily="34" charset="0"/>
              </a:rPr>
              <a:t>continue to </a:t>
            </a:r>
            <a:r>
              <a:rPr lang="en-GB" sz="1100" dirty="0">
                <a:latin typeface="Arial" panose="020B0604020202020204" pitchFamily="34" charset="0"/>
                <a:cs typeface="Arial" panose="020B0604020202020204" pitchFamily="34" charset="0"/>
              </a:rPr>
              <a:t>consume significant management time and attention.  As such, work on some of the more ambitious, recurrent, transformational schemes that were in place pre-COVID have been suspended.</a:t>
            </a:r>
          </a:p>
          <a:p>
            <a:pPr>
              <a:spcBef>
                <a:spcPts val="300"/>
              </a:spcBef>
              <a:spcAft>
                <a:spcPts val="400"/>
              </a:spcAft>
            </a:pPr>
            <a:r>
              <a:rPr lang="en-GB" sz="1100" dirty="0">
                <a:latin typeface="Arial" panose="020B0604020202020204" pitchFamily="34" charset="0"/>
                <a:cs typeface="Arial" panose="020B0604020202020204" pitchFamily="34" charset="0"/>
              </a:rPr>
              <a:t>However these schemes remain in our plan at zero value, so we don’t lose sight of </a:t>
            </a:r>
            <a:r>
              <a:rPr lang="en-GB" sz="1100" dirty="0" smtClean="0">
                <a:latin typeface="Arial" panose="020B0604020202020204" pitchFamily="34" charset="0"/>
                <a:cs typeface="Arial" panose="020B0604020202020204" pitchFamily="34" charset="0"/>
              </a:rPr>
              <a:t>long </a:t>
            </a:r>
            <a:r>
              <a:rPr lang="en-GB" sz="1100" dirty="0">
                <a:latin typeface="Arial" panose="020B0604020202020204" pitchFamily="34" charset="0"/>
                <a:cs typeface="Arial" panose="020B0604020202020204" pitchFamily="34" charset="0"/>
              </a:rPr>
              <a:t>term recurrent opportunities which have been identified previously.  </a:t>
            </a:r>
            <a:r>
              <a:rPr lang="en-GB" sz="1100" dirty="0" smtClean="0">
                <a:latin typeface="Arial" panose="020B0604020202020204" pitchFamily="34" charset="0"/>
                <a:cs typeface="Arial" panose="020B0604020202020204" pitchFamily="34" charset="0"/>
              </a:rPr>
              <a:t>We </a:t>
            </a:r>
            <a:r>
              <a:rPr lang="en-GB" sz="1100" dirty="0">
                <a:latin typeface="Arial" panose="020B0604020202020204" pitchFamily="34" charset="0"/>
                <a:cs typeface="Arial" panose="020B0604020202020204" pitchFamily="34" charset="0"/>
              </a:rPr>
              <a:t>still need to revisit the </a:t>
            </a:r>
            <a:r>
              <a:rPr lang="en-GB" sz="1100" dirty="0" smtClean="0">
                <a:latin typeface="Arial" panose="020B0604020202020204" pitchFamily="34" charset="0"/>
                <a:cs typeface="Arial" panose="020B0604020202020204" pitchFamily="34" charset="0"/>
              </a:rPr>
              <a:t>savings identified </a:t>
            </a:r>
            <a:r>
              <a:rPr lang="en-GB" sz="1100" dirty="0">
                <a:latin typeface="Arial" panose="020B0604020202020204" pitchFamily="34" charset="0"/>
                <a:cs typeface="Arial" panose="020B0604020202020204" pitchFamily="34" charset="0"/>
              </a:rPr>
              <a:t>at Star Chamber and through the cross cutting themes </a:t>
            </a:r>
            <a:r>
              <a:rPr lang="en-GB" sz="1100" dirty="0" smtClean="0">
                <a:latin typeface="Arial" panose="020B0604020202020204" pitchFamily="34" charset="0"/>
                <a:cs typeface="Arial" panose="020B0604020202020204" pitchFamily="34" charset="0"/>
              </a:rPr>
              <a:t>review to assess for appropriateness under the ICB.  </a:t>
            </a:r>
            <a:endParaRPr lang="en-GB" sz="1100" dirty="0">
              <a:latin typeface="Arial" panose="020B0604020202020204" pitchFamily="34" charset="0"/>
              <a:cs typeface="Arial" panose="020B0604020202020204" pitchFamily="34" charset="0"/>
            </a:endParaRPr>
          </a:p>
          <a:p>
            <a:pPr>
              <a:spcBef>
                <a:spcPts val="300"/>
              </a:spcBef>
              <a:spcAft>
                <a:spcPts val="400"/>
              </a:spcAft>
            </a:pPr>
            <a:r>
              <a:rPr lang="en-GB" sz="1100" dirty="0">
                <a:latin typeface="Arial" panose="020B0604020202020204" pitchFamily="34" charset="0"/>
                <a:cs typeface="Arial" panose="020B0604020202020204" pitchFamily="34" charset="0"/>
              </a:rPr>
              <a:t>Because of this, our 2021/22 QIPP plans are largely transactional in nature, with just </a:t>
            </a:r>
            <a:r>
              <a:rPr lang="en-GB" sz="1100" dirty="0" smtClean="0">
                <a:latin typeface="Arial" panose="020B0604020202020204" pitchFamily="34" charset="0"/>
                <a:cs typeface="Arial" panose="020B0604020202020204" pitchFamily="34" charset="0"/>
              </a:rPr>
              <a:t>7.3% </a:t>
            </a:r>
            <a:r>
              <a:rPr lang="en-GB" sz="1100" dirty="0">
                <a:latin typeface="Arial" panose="020B0604020202020204" pitchFamily="34" charset="0"/>
                <a:cs typeface="Arial" panose="020B0604020202020204" pitchFamily="34" charset="0"/>
              </a:rPr>
              <a:t>of </a:t>
            </a:r>
            <a:r>
              <a:rPr lang="en-GB" sz="1100" dirty="0" smtClean="0">
                <a:latin typeface="Arial" panose="020B0604020202020204" pitchFamily="34" charset="0"/>
                <a:cs typeface="Arial" panose="020B0604020202020204" pitchFamily="34" charset="0"/>
              </a:rPr>
              <a:t>planned savings expected to be delivered </a:t>
            </a:r>
            <a:r>
              <a:rPr lang="en-GB" sz="1100" dirty="0">
                <a:latin typeface="Arial" panose="020B0604020202020204" pitchFamily="34" charset="0"/>
                <a:cs typeface="Arial" panose="020B0604020202020204" pitchFamily="34" charset="0"/>
              </a:rPr>
              <a:t>recurrently </a:t>
            </a:r>
            <a:r>
              <a:rPr lang="en-GB" sz="1100" dirty="0" smtClean="0">
                <a:latin typeface="Arial" panose="020B0604020202020204" pitchFamily="34" charset="0"/>
                <a:cs typeface="Arial" panose="020B0604020202020204" pitchFamily="34" charset="0"/>
              </a:rPr>
              <a:t>(which </a:t>
            </a:r>
            <a:r>
              <a:rPr lang="en-GB" sz="1100" dirty="0">
                <a:latin typeface="Arial" panose="020B0604020202020204" pitchFamily="34" charset="0"/>
                <a:cs typeface="Arial" panose="020B0604020202020204" pitchFamily="34" charset="0"/>
              </a:rPr>
              <a:t>is </a:t>
            </a:r>
            <a:r>
              <a:rPr lang="en-GB" sz="1100" dirty="0" smtClean="0">
                <a:latin typeface="Arial" panose="020B0604020202020204" pitchFamily="34" charset="0"/>
                <a:cs typeface="Arial" panose="020B0604020202020204" pitchFamily="34" charset="0"/>
              </a:rPr>
              <a:t>prescribing and running costs </a:t>
            </a:r>
            <a:r>
              <a:rPr lang="en-GB" sz="1100" dirty="0">
                <a:latin typeface="Arial" panose="020B0604020202020204" pitchFamily="34" charset="0"/>
                <a:cs typeface="Arial" panose="020B0604020202020204" pitchFamily="34" charset="0"/>
              </a:rPr>
              <a:t>related</a:t>
            </a:r>
            <a:r>
              <a:rPr lang="en-GB" sz="1100" dirty="0" smtClean="0">
                <a:latin typeface="Arial" panose="020B0604020202020204" pitchFamily="34" charset="0"/>
                <a:cs typeface="Arial" panose="020B0604020202020204" pitchFamily="34" charset="0"/>
              </a:rPr>
              <a:t>).</a:t>
            </a:r>
            <a:endParaRPr lang="en-GB" sz="11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107504" y="4200172"/>
            <a:ext cx="6192688" cy="2602157"/>
          </a:xfrm>
          <a:prstGeom prst="rect">
            <a:avLst/>
          </a:prstGeom>
        </p:spPr>
      </p:pic>
      <p:pic>
        <p:nvPicPr>
          <p:cNvPr id="3" name="Picture 2"/>
          <p:cNvPicPr>
            <a:picLocks noChangeAspect="1"/>
          </p:cNvPicPr>
          <p:nvPr/>
        </p:nvPicPr>
        <p:blipFill>
          <a:blip r:embed="rId4"/>
          <a:stretch>
            <a:fillRect/>
          </a:stretch>
        </p:blipFill>
        <p:spPr>
          <a:xfrm>
            <a:off x="4644000" y="504000"/>
            <a:ext cx="4420108" cy="3917188"/>
          </a:xfrm>
          <a:prstGeom prst="rect">
            <a:avLst/>
          </a:prstGeom>
        </p:spPr>
      </p:pic>
      <p:sp>
        <p:nvSpPr>
          <p:cNvPr id="5" name="Rectangle 4"/>
          <p:cNvSpPr/>
          <p:nvPr/>
        </p:nvSpPr>
        <p:spPr>
          <a:xfrm>
            <a:off x="6300190" y="4401455"/>
            <a:ext cx="2843810" cy="2446824"/>
          </a:xfrm>
          <a:prstGeom prst="rect">
            <a:avLst/>
          </a:prstGeom>
        </p:spPr>
        <p:txBody>
          <a:bodyPr wrap="square">
            <a:spAutoFit/>
          </a:bodyPr>
          <a:lstStyle/>
          <a:p>
            <a:pPr>
              <a:spcAft>
                <a:spcPts val="400"/>
              </a:spcAft>
            </a:pPr>
            <a:r>
              <a:rPr lang="en-GB" sz="1100" dirty="0">
                <a:latin typeface="Arial" panose="020B0604020202020204" pitchFamily="34" charset="0"/>
                <a:cs typeface="Arial" panose="020B0604020202020204" pitchFamily="34" charset="0"/>
              </a:rPr>
              <a:t>Against the full year target of </a:t>
            </a:r>
            <a:r>
              <a:rPr lang="en-GB" sz="1100" dirty="0" smtClean="0">
                <a:latin typeface="Arial" panose="020B0604020202020204" pitchFamily="34" charset="0"/>
                <a:cs typeface="Arial" panose="020B0604020202020204" pitchFamily="34" charset="0"/>
              </a:rPr>
              <a:t>£7,997k</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£1,441k (18%) </a:t>
            </a:r>
            <a:r>
              <a:rPr lang="en-GB" sz="1100" dirty="0">
                <a:latin typeface="Arial" panose="020B0604020202020204" pitchFamily="34" charset="0"/>
                <a:cs typeface="Arial" panose="020B0604020202020204" pitchFamily="34" charset="0"/>
              </a:rPr>
              <a:t>of the required savings have </a:t>
            </a:r>
            <a:r>
              <a:rPr lang="en-GB" sz="1100" dirty="0" smtClean="0">
                <a:latin typeface="Arial" panose="020B0604020202020204" pitchFamily="34" charset="0"/>
                <a:cs typeface="Arial" panose="020B0604020202020204" pitchFamily="34" charset="0"/>
              </a:rPr>
              <a:t>been realised </a:t>
            </a:r>
            <a:r>
              <a:rPr lang="en-GB" sz="1100" dirty="0">
                <a:latin typeface="Arial" panose="020B0604020202020204" pitchFamily="34" charset="0"/>
                <a:cs typeface="Arial" panose="020B0604020202020204" pitchFamily="34" charset="0"/>
              </a:rPr>
              <a:t>in </a:t>
            </a:r>
            <a:r>
              <a:rPr lang="en-GB" sz="1100" dirty="0" smtClean="0">
                <a:latin typeface="Arial" panose="020B0604020202020204" pitchFamily="34" charset="0"/>
                <a:cs typeface="Arial" panose="020B0604020202020204" pitchFamily="34" charset="0"/>
              </a:rPr>
              <a:t>Q1.</a:t>
            </a:r>
            <a:endParaRPr lang="en-GB" sz="1100" dirty="0">
              <a:latin typeface="Arial" panose="020B0604020202020204" pitchFamily="34" charset="0"/>
              <a:cs typeface="Arial" panose="020B0604020202020204" pitchFamily="34" charset="0"/>
            </a:endParaRPr>
          </a:p>
          <a:p>
            <a:pPr>
              <a:spcAft>
                <a:spcPts val="400"/>
              </a:spcAft>
            </a:pPr>
            <a:r>
              <a:rPr lang="en-GB" sz="1100" dirty="0">
                <a:latin typeface="Arial" panose="020B0604020202020204" pitchFamily="34" charset="0"/>
                <a:cs typeface="Arial" panose="020B0604020202020204" pitchFamily="34" charset="0"/>
              </a:rPr>
              <a:t>In addition to our banked savings, there is a further £</a:t>
            </a:r>
            <a:r>
              <a:rPr lang="en-GB" sz="1100" dirty="0" smtClean="0">
                <a:latin typeface="Arial" panose="020B0604020202020204" pitchFamily="34" charset="0"/>
                <a:cs typeface="Arial" panose="020B0604020202020204" pitchFamily="34" charset="0"/>
              </a:rPr>
              <a:t>3,243k</a:t>
            </a:r>
            <a:r>
              <a:rPr lang="en-GB" sz="1100" dirty="0">
                <a:latin typeface="Arial" panose="020B0604020202020204" pitchFamily="34" charset="0"/>
                <a:cs typeface="Arial" panose="020B0604020202020204" pitchFamily="34" charset="0"/>
              </a:rPr>
              <a:t>, which we are completely confident of realising in future months.  This leaves savings of </a:t>
            </a:r>
            <a:r>
              <a:rPr lang="en-GB" sz="1100" dirty="0" smtClean="0">
                <a:latin typeface="Arial" panose="020B0604020202020204" pitchFamily="34" charset="0"/>
                <a:cs typeface="Arial" panose="020B0604020202020204" pitchFamily="34" charset="0"/>
              </a:rPr>
              <a:t>£3,293k </a:t>
            </a:r>
            <a:r>
              <a:rPr lang="en-GB" sz="1100" dirty="0">
                <a:latin typeface="Arial" panose="020B0604020202020204" pitchFamily="34" charset="0"/>
                <a:cs typeface="Arial" panose="020B0604020202020204" pitchFamily="34" charset="0"/>
              </a:rPr>
              <a:t>still to find.</a:t>
            </a:r>
          </a:p>
          <a:p>
            <a:pPr>
              <a:spcAft>
                <a:spcPts val="400"/>
              </a:spcAft>
            </a:pPr>
            <a:r>
              <a:rPr lang="en-GB" sz="1100" dirty="0">
                <a:latin typeface="Arial" panose="020B0604020202020204" pitchFamily="34" charset="0"/>
                <a:cs typeface="Arial" panose="020B0604020202020204" pitchFamily="34" charset="0"/>
              </a:rPr>
              <a:t>After application of optimism bias, we anticipate making further savings of </a:t>
            </a:r>
            <a:r>
              <a:rPr lang="en-GB" sz="1100" dirty="0" smtClean="0">
                <a:latin typeface="Arial" panose="020B0604020202020204" pitchFamily="34" charset="0"/>
                <a:cs typeface="Arial" panose="020B0604020202020204" pitchFamily="34" charset="0"/>
              </a:rPr>
              <a:t>£1,115k </a:t>
            </a:r>
            <a:r>
              <a:rPr lang="en-GB" sz="1100" dirty="0">
                <a:latin typeface="Arial" panose="020B0604020202020204" pitchFamily="34" charset="0"/>
                <a:cs typeface="Arial" panose="020B0604020202020204" pitchFamily="34" charset="0"/>
              </a:rPr>
              <a:t>from schemes currently rated as amber</a:t>
            </a:r>
            <a:r>
              <a:rPr lang="en-GB" sz="1100" dirty="0" smtClean="0">
                <a:latin typeface="Arial" panose="020B0604020202020204" pitchFamily="34" charset="0"/>
                <a:cs typeface="Arial" panose="020B0604020202020204" pitchFamily="34" charset="0"/>
              </a:rPr>
              <a:t>.</a:t>
            </a:r>
          </a:p>
          <a:p>
            <a:pPr>
              <a:spcAft>
                <a:spcPts val="400"/>
              </a:spcAft>
            </a:pPr>
            <a:r>
              <a:rPr lang="en-GB" sz="1100" dirty="0" smtClean="0">
                <a:latin typeface="Arial" panose="020B0604020202020204" pitchFamily="34" charset="0"/>
                <a:cs typeface="Arial" panose="020B0604020202020204" pitchFamily="34" charset="0"/>
              </a:rPr>
              <a:t>Leaving a gap of £2,178k, which we need to identify new schemes for.</a:t>
            </a: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465443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40</a:t>
            </a:fld>
            <a:endParaRPr lang="en-US" altLang="en-US" dirty="0"/>
          </a:p>
        </p:txBody>
      </p:sp>
      <p:sp>
        <p:nvSpPr>
          <p:cNvPr id="5" name="Rectangle 7"/>
          <p:cNvSpPr>
            <a:spLocks noChangeArrowheads="1"/>
          </p:cNvSpPr>
          <p:nvPr/>
        </p:nvSpPr>
        <p:spPr bwMode="auto">
          <a:xfrm>
            <a:off x="12188" y="12655"/>
            <a:ext cx="9114879" cy="4586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29" tIns="45664" rIns="91329" bIns="4566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391" b="1" dirty="0" smtClean="0">
                <a:solidFill>
                  <a:srgbClr val="FFFFFF"/>
                </a:solidFill>
              </a:rPr>
              <a:t>Budget </a:t>
            </a:r>
            <a:r>
              <a:rPr lang="en-GB" altLang="en-US" sz="2391" b="1" dirty="0" err="1" smtClean="0">
                <a:solidFill>
                  <a:srgbClr val="FFFFFF"/>
                </a:solidFill>
              </a:rPr>
              <a:t>Virements</a:t>
            </a:r>
            <a:endParaRPr lang="en-GB" altLang="en-US" sz="2391" b="1" dirty="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713110659"/>
              </p:ext>
            </p:extLst>
          </p:nvPr>
        </p:nvGraphicFramePr>
        <p:xfrm>
          <a:off x="251520" y="607988"/>
          <a:ext cx="8530480" cy="5805067"/>
        </p:xfrm>
        <a:graphic>
          <a:graphicData uri="http://schemas.openxmlformats.org/drawingml/2006/table">
            <a:tbl>
              <a:tblPr/>
              <a:tblGrid>
                <a:gridCol w="1194317">
                  <a:extLst>
                    <a:ext uri="{9D8B030D-6E8A-4147-A177-3AD203B41FA5}">
                      <a16:colId xmlns:a16="http://schemas.microsoft.com/office/drawing/2014/main" val="3113322970"/>
                    </a:ext>
                  </a:extLst>
                </a:gridCol>
                <a:gridCol w="2786740">
                  <a:extLst>
                    <a:ext uri="{9D8B030D-6E8A-4147-A177-3AD203B41FA5}">
                      <a16:colId xmlns:a16="http://schemas.microsoft.com/office/drawing/2014/main" val="1920689520"/>
                    </a:ext>
                  </a:extLst>
                </a:gridCol>
                <a:gridCol w="1422164">
                  <a:extLst>
                    <a:ext uri="{9D8B030D-6E8A-4147-A177-3AD203B41FA5}">
                      <a16:colId xmlns:a16="http://schemas.microsoft.com/office/drawing/2014/main" val="222147840"/>
                    </a:ext>
                  </a:extLst>
                </a:gridCol>
                <a:gridCol w="871326">
                  <a:extLst>
                    <a:ext uri="{9D8B030D-6E8A-4147-A177-3AD203B41FA5}">
                      <a16:colId xmlns:a16="http://schemas.microsoft.com/office/drawing/2014/main" val="1291782510"/>
                    </a:ext>
                  </a:extLst>
                </a:gridCol>
                <a:gridCol w="871326">
                  <a:extLst>
                    <a:ext uri="{9D8B030D-6E8A-4147-A177-3AD203B41FA5}">
                      <a16:colId xmlns:a16="http://schemas.microsoft.com/office/drawing/2014/main" val="2564760867"/>
                    </a:ext>
                  </a:extLst>
                </a:gridCol>
                <a:gridCol w="653494">
                  <a:extLst>
                    <a:ext uri="{9D8B030D-6E8A-4147-A177-3AD203B41FA5}">
                      <a16:colId xmlns:a16="http://schemas.microsoft.com/office/drawing/2014/main" val="325768000"/>
                    </a:ext>
                  </a:extLst>
                </a:gridCol>
                <a:gridCol w="731113">
                  <a:extLst>
                    <a:ext uri="{9D8B030D-6E8A-4147-A177-3AD203B41FA5}">
                      <a16:colId xmlns:a16="http://schemas.microsoft.com/office/drawing/2014/main" val="4111992786"/>
                    </a:ext>
                  </a:extLst>
                </a:gridCol>
              </a:tblGrid>
              <a:tr h="525364">
                <a:tc rowSpan="2">
                  <a:txBody>
                    <a:bodyPr/>
                    <a:lstStyle/>
                    <a:p>
                      <a:pPr algn="ctr" fontAlgn="ctr"/>
                      <a:r>
                        <a:rPr lang="en-GB" sz="1000" b="1" i="0" u="none" strike="noStrike" dirty="0">
                          <a:solidFill>
                            <a:srgbClr val="000000"/>
                          </a:solidFill>
                          <a:effectLst/>
                          <a:latin typeface="Arial" panose="020B0604020202020204" pitchFamily="34" charset="0"/>
                        </a:rPr>
                        <a:t>Service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000" b="1" i="0" u="none" strike="noStrike">
                          <a:solidFill>
                            <a:srgbClr val="000000"/>
                          </a:solidFill>
                          <a:effectLst/>
                          <a:latin typeface="Arial" panose="020B0604020202020204" pitchFamily="34" charset="0"/>
                        </a:rPr>
                        <a:t>Reason for virement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000" b="1" i="0" u="none" strike="noStrike">
                          <a:solidFill>
                            <a:srgbClr val="000000"/>
                          </a:solidFill>
                          <a:effectLst/>
                          <a:latin typeface="Arial" panose="020B0604020202020204" pitchFamily="34" charset="0"/>
                        </a:rPr>
                        <a:t>Virement Between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2">
                  <a:txBody>
                    <a:bodyPr/>
                    <a:lstStyle/>
                    <a:p>
                      <a:pPr algn="ctr" fontAlgn="ctr"/>
                      <a:r>
                        <a:rPr lang="en-GB" sz="1100" b="1" i="0" u="none" strike="noStrike">
                          <a:solidFill>
                            <a:srgbClr val="000000"/>
                          </a:solidFill>
                          <a:effectLst/>
                          <a:latin typeface="Arial" panose="020B0604020202020204" pitchFamily="34" charset="0"/>
                        </a:rPr>
                        <a:t>Transfer Between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en-GB"/>
                    </a:p>
                  </a:txBody>
                  <a:tcPr/>
                </a:tc>
                <a:tc rowSpan="2">
                  <a:txBody>
                    <a:bodyPr/>
                    <a:lstStyle/>
                    <a:p>
                      <a:pPr algn="ctr" fontAlgn="ctr"/>
                      <a:r>
                        <a:rPr lang="en-GB" sz="1000" b="1" i="0" u="none" strike="noStrike">
                          <a:solidFill>
                            <a:srgbClr val="000000"/>
                          </a:solidFill>
                          <a:effectLst/>
                          <a:latin typeface="Arial" panose="020B0604020202020204" pitchFamily="34" charset="0"/>
                        </a:rPr>
                        <a:t>Virement amount</a:t>
                      </a:r>
                      <a:br>
                        <a:rPr lang="en-GB" sz="1000" b="1" i="0" u="none" strike="noStrike">
                          <a:solidFill>
                            <a:srgbClr val="000000"/>
                          </a:solidFill>
                          <a:effectLst/>
                          <a:latin typeface="Arial" panose="020B0604020202020204" pitchFamily="34" charset="0"/>
                        </a:rPr>
                      </a:br>
                      <a:r>
                        <a:rPr lang="en-GB" sz="1000" b="1" i="0" u="none" strike="noStrike">
                          <a:solidFill>
                            <a:srgbClr val="000000"/>
                          </a:solidFill>
                          <a:effectLst/>
                          <a:latin typeface="Arial" panose="020B0604020202020204" pitchFamily="34" charset="0"/>
                        </a:rPr>
                        <a: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000" b="1" i="0" u="none" strike="noStrike">
                          <a:solidFill>
                            <a:srgbClr val="000000"/>
                          </a:solidFill>
                          <a:effectLst/>
                          <a:latin typeface="Arial" panose="020B0604020202020204" pitchFamily="34" charset="0"/>
                        </a:rPr>
                        <a:t>Nature of virement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1823768265"/>
                  </a:ext>
                </a:extLst>
              </a:tr>
              <a:tr h="191042">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000" b="1" i="0" u="none" strike="noStrike">
                          <a:solidFill>
                            <a:srgbClr val="000000"/>
                          </a:solidFill>
                          <a:effectLst/>
                          <a:latin typeface="Arial" panose="020B0604020202020204" pitchFamily="34" charset="0"/>
                        </a:rPr>
                        <a:t>Debit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000" b="1" i="0" u="none" strike="noStrike">
                          <a:solidFill>
                            <a:srgbClr val="000000"/>
                          </a:solidFill>
                          <a:effectLst/>
                          <a:latin typeface="Arial" panose="020B0604020202020204" pitchFamily="34" charset="0"/>
                        </a:rPr>
                        <a:t>Credit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26177358"/>
                  </a:ext>
                </a:extLst>
              </a:tr>
              <a:tr h="362979">
                <a:tc>
                  <a:txBody>
                    <a:bodyPr/>
                    <a:lstStyle/>
                    <a:p>
                      <a:pPr algn="l" fontAlgn="t"/>
                      <a:r>
                        <a:rPr lang="en-GB" sz="1000" b="0" i="0" u="none" strike="noStrike" dirty="0">
                          <a:solidFill>
                            <a:srgbClr val="000000"/>
                          </a:solidFill>
                          <a:effectLst/>
                          <a:latin typeface="Arial" panose="020B0604020202020204" pitchFamily="34" charset="0"/>
                        </a:rPr>
                        <a:t>Children's Services Social Care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Changes to SENDIASS service </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Pay and Non-Pay</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Non-pay</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Pay</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61,280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1173712"/>
                  </a:ext>
                </a:extLst>
              </a:tr>
              <a:tr h="362979">
                <a:tc>
                  <a:txBody>
                    <a:bodyPr/>
                    <a:lstStyle/>
                    <a:p>
                      <a:pPr algn="l" fontAlgn="t"/>
                      <a:r>
                        <a:rPr lang="en-GB" sz="1000" b="0" i="0" u="none" strike="noStrike">
                          <a:solidFill>
                            <a:srgbClr val="000000"/>
                          </a:solidFill>
                          <a:effectLst/>
                          <a:latin typeface="Arial" panose="020B0604020202020204" pitchFamily="34" charset="0"/>
                        </a:rPr>
                        <a:t>Children's Services Social Care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Arial" panose="020B0604020202020204" pitchFamily="34" charset="0"/>
                        </a:rPr>
                        <a:t>Regrade of Business Support Manager post and creation of part time Business Support Officer post </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Pay and Reserves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Reserves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Pay</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15,120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720708"/>
                  </a:ext>
                </a:extLst>
              </a:tr>
              <a:tr h="362979">
                <a:tc>
                  <a:txBody>
                    <a:bodyPr/>
                    <a:lstStyle/>
                    <a:p>
                      <a:pPr algn="l" fontAlgn="t"/>
                      <a:r>
                        <a:rPr lang="en-GB" sz="1000" b="0" i="0" u="none" strike="noStrike">
                          <a:solidFill>
                            <a:srgbClr val="000000"/>
                          </a:solidFill>
                          <a:effectLst/>
                          <a:latin typeface="Arial" panose="020B0604020202020204" pitchFamily="34" charset="0"/>
                        </a:rPr>
                        <a:t>Children's Services Social Care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Arial" panose="020B0604020202020204" pitchFamily="34" charset="0"/>
                        </a:rPr>
                        <a:t>Implementation of a Managed team of children's social workers funded by reserves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Pay and Reserves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Pay</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Reserves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250,000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Non-recurrent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99142"/>
                  </a:ext>
                </a:extLst>
              </a:tr>
              <a:tr h="362979">
                <a:tc>
                  <a:txBody>
                    <a:bodyPr/>
                    <a:lstStyle/>
                    <a:p>
                      <a:pPr algn="l" fontAlgn="t"/>
                      <a:r>
                        <a:rPr lang="en-GB" sz="1000" b="0" i="0" u="none" strike="noStrike">
                          <a:solidFill>
                            <a:srgbClr val="000000"/>
                          </a:solidFill>
                          <a:effectLst/>
                          <a:latin typeface="Arial" panose="020B0604020202020204" pitchFamily="34" charset="0"/>
                        </a:rPr>
                        <a:t>Children's Services Social Care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2022/23 Supporting Families Grant - notifcation of increase in grant amount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Pay</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Income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392,150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0618907"/>
                  </a:ext>
                </a:extLst>
              </a:tr>
              <a:tr h="544469">
                <a:tc>
                  <a:txBody>
                    <a:bodyPr/>
                    <a:lstStyle/>
                    <a:p>
                      <a:pPr algn="l" fontAlgn="t"/>
                      <a:r>
                        <a:rPr lang="en-GB" sz="1000" b="0" i="0" u="none" strike="noStrike">
                          <a:solidFill>
                            <a:srgbClr val="000000"/>
                          </a:solidFill>
                          <a:effectLst/>
                          <a:latin typeface="Arial" panose="020B0604020202020204" pitchFamily="34" charset="0"/>
                        </a:rPr>
                        <a:t>Children's Services - Education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Arial" panose="020B0604020202020204" pitchFamily="34" charset="0"/>
                        </a:rPr>
                        <a:t>Review of Posts within School Improvement and Governor Services to replace 2 Vacant Grade C Posts with a Grade D post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Income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Expenditure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17,430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4447794"/>
                  </a:ext>
                </a:extLst>
              </a:tr>
              <a:tr h="544469">
                <a:tc>
                  <a:txBody>
                    <a:bodyPr/>
                    <a:lstStyle/>
                    <a:p>
                      <a:pPr algn="l" fontAlgn="t"/>
                      <a:r>
                        <a:rPr lang="en-GB" sz="1000" b="0" i="0" u="none" strike="noStrike" dirty="0">
                          <a:solidFill>
                            <a:srgbClr val="000000"/>
                          </a:solidFill>
                          <a:effectLst/>
                          <a:latin typeface="Arial" panose="020B0604020202020204" pitchFamily="34" charset="0"/>
                        </a:rPr>
                        <a:t>Children's Services - Education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Arial" panose="020B0604020202020204" pitchFamily="34" charset="0"/>
                        </a:rPr>
                        <a:t>Review of Posts within School Improvement and Governor Services to replace 2 Vacant Grade C Posts with a Grade D post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Pay and Non-Pay</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Supplies and Service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Employees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7,030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5179454"/>
                  </a:ext>
                </a:extLst>
              </a:tr>
              <a:tr h="362979">
                <a:tc>
                  <a:txBody>
                    <a:bodyPr/>
                    <a:lstStyle/>
                    <a:p>
                      <a:pPr algn="l" fontAlgn="t"/>
                      <a:r>
                        <a:rPr lang="en-GB" sz="1000" b="0" i="0" u="none" strike="noStrike">
                          <a:solidFill>
                            <a:srgbClr val="000000"/>
                          </a:solidFill>
                          <a:effectLst/>
                          <a:latin typeface="Arial" panose="020B0604020202020204" pitchFamily="34" charset="0"/>
                        </a:rPr>
                        <a:t>Children's Services - Education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Service Review with the Virtual School</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Expenditure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Income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103,220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552650"/>
                  </a:ext>
                </a:extLst>
              </a:tr>
              <a:tr h="544469">
                <a:tc>
                  <a:txBody>
                    <a:bodyPr/>
                    <a:lstStyle/>
                    <a:p>
                      <a:pPr algn="l" fontAlgn="t"/>
                      <a:r>
                        <a:rPr lang="en-GB" sz="1000" b="0" i="0" u="none" strike="noStrike">
                          <a:solidFill>
                            <a:srgbClr val="000000"/>
                          </a:solidFill>
                          <a:effectLst/>
                          <a:latin typeface="Arial" panose="020B0604020202020204" pitchFamily="34" charset="0"/>
                        </a:rPr>
                        <a:t>Children's Services - Education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Reallocate 50% of post to the SEN Assessment Team from Social Emotional and Mental Health Team to reflect where reource is allocated</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Function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SEND Inclusion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Pupil Support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dirty="0">
                          <a:solidFill>
                            <a:srgbClr val="000000"/>
                          </a:solidFill>
                          <a:effectLst/>
                          <a:latin typeface="Arial" panose="020B0604020202020204" pitchFamily="34" charset="0"/>
                        </a:rPr>
                        <a:t>11,940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8466663"/>
                  </a:ext>
                </a:extLst>
              </a:tr>
              <a:tr h="725959">
                <a:tc>
                  <a:txBody>
                    <a:bodyPr/>
                    <a:lstStyle/>
                    <a:p>
                      <a:pPr algn="l" fontAlgn="t"/>
                      <a:r>
                        <a:rPr lang="en-GB" sz="1000" b="0" i="0" u="none" strike="noStrike">
                          <a:solidFill>
                            <a:srgbClr val="000000"/>
                          </a:solidFill>
                          <a:effectLst/>
                          <a:latin typeface="Arial" panose="020B0604020202020204" pitchFamily="34" charset="0"/>
                        </a:rPr>
                        <a:t>Children's Services - Education</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Additional Resource for SEN Assessment Team</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Service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Special Educational Needs and Disabilites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Director of Education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dirty="0">
                          <a:solidFill>
                            <a:srgbClr val="000000"/>
                          </a:solidFill>
                          <a:effectLst/>
                          <a:latin typeface="Arial" panose="020B0604020202020204" pitchFamily="34" charset="0"/>
                        </a:rPr>
                        <a:t>91,810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3069746"/>
                  </a:ext>
                </a:extLst>
              </a:tr>
              <a:tr h="362979">
                <a:tc>
                  <a:txBody>
                    <a:bodyPr/>
                    <a:lstStyle/>
                    <a:p>
                      <a:pPr algn="l" fontAlgn="t"/>
                      <a:r>
                        <a:rPr lang="en-GB" sz="10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Movement of Budget to match SCB Report - Domestic Abuse Grant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Expenditure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Income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147,040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Non-recurrent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1972131"/>
                  </a:ext>
                </a:extLst>
              </a:tr>
              <a:tr h="362979">
                <a:tc>
                  <a:txBody>
                    <a:bodyPr/>
                    <a:lstStyle/>
                    <a:p>
                      <a:pPr algn="l" fontAlgn="t"/>
                      <a:r>
                        <a:rPr lang="en-GB" sz="10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Budget Virement required to close the grant allocation - not continuing in 22/23 - Wellbeing for Education Grant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smtClean="0">
                          <a:solidFill>
                            <a:srgbClr val="000000"/>
                          </a:solidFill>
                          <a:effectLst/>
                          <a:latin typeface="Arial" panose="020B0604020202020204" pitchFamily="34" charset="0"/>
                          <a:cs typeface="Arial" panose="020B0604020202020204" pitchFamily="34" charset="0"/>
                        </a:rPr>
                        <a:t>Income</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smtClean="0">
                          <a:solidFill>
                            <a:srgbClr val="000000"/>
                          </a:solidFill>
                          <a:effectLst/>
                          <a:latin typeface="Arial" panose="020B0604020202020204" pitchFamily="34" charset="0"/>
                          <a:cs typeface="Arial" panose="020B0604020202020204" pitchFamily="34" charset="0"/>
                        </a:rPr>
                        <a:t>Expenditure</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dirty="0">
                          <a:solidFill>
                            <a:srgbClr val="000000"/>
                          </a:solidFill>
                          <a:effectLst/>
                          <a:latin typeface="Arial" panose="020B0604020202020204" pitchFamily="34" charset="0"/>
                        </a:rPr>
                        <a:t>39,640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372082"/>
                  </a:ext>
                </a:extLst>
              </a:tr>
            </a:tbl>
          </a:graphicData>
        </a:graphic>
      </p:graphicFrame>
    </p:spTree>
    <p:extLst>
      <p:ext uri="{BB962C8B-B14F-4D97-AF65-F5344CB8AC3E}">
        <p14:creationId xmlns:p14="http://schemas.microsoft.com/office/powerpoint/2010/main" val="32098960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41</a:t>
            </a:fld>
            <a:endParaRPr lang="en-US" altLang="en-US" dirty="0"/>
          </a:p>
        </p:txBody>
      </p:sp>
      <p:sp>
        <p:nvSpPr>
          <p:cNvPr id="5" name="Rectangle 7"/>
          <p:cNvSpPr>
            <a:spLocks noChangeArrowheads="1"/>
          </p:cNvSpPr>
          <p:nvPr/>
        </p:nvSpPr>
        <p:spPr bwMode="auto">
          <a:xfrm>
            <a:off x="12188" y="12655"/>
            <a:ext cx="9114879" cy="4586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29" tIns="45664" rIns="91329" bIns="4566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391" b="1" dirty="0" smtClean="0">
                <a:solidFill>
                  <a:srgbClr val="FFFFFF"/>
                </a:solidFill>
              </a:rPr>
              <a:t>Budget </a:t>
            </a:r>
            <a:r>
              <a:rPr lang="en-GB" altLang="en-US" sz="2391" b="1" dirty="0" err="1" smtClean="0">
                <a:solidFill>
                  <a:srgbClr val="FFFFFF"/>
                </a:solidFill>
              </a:rPr>
              <a:t>Virements</a:t>
            </a:r>
            <a:endParaRPr lang="en-GB" altLang="en-US" sz="2391" b="1" dirty="0">
              <a:solidFill>
                <a:srgbClr val="FFFFFF"/>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057211851"/>
              </p:ext>
            </p:extLst>
          </p:nvPr>
        </p:nvGraphicFramePr>
        <p:xfrm>
          <a:off x="212288" y="607988"/>
          <a:ext cx="8536175" cy="5788841"/>
        </p:xfrm>
        <a:graphic>
          <a:graphicData uri="http://schemas.openxmlformats.org/drawingml/2006/table">
            <a:tbl>
              <a:tblPr/>
              <a:tblGrid>
                <a:gridCol w="1195114">
                  <a:extLst>
                    <a:ext uri="{9D8B030D-6E8A-4147-A177-3AD203B41FA5}">
                      <a16:colId xmlns:a16="http://schemas.microsoft.com/office/drawing/2014/main" val="1241072858"/>
                    </a:ext>
                  </a:extLst>
                </a:gridCol>
                <a:gridCol w="2788601">
                  <a:extLst>
                    <a:ext uri="{9D8B030D-6E8A-4147-A177-3AD203B41FA5}">
                      <a16:colId xmlns:a16="http://schemas.microsoft.com/office/drawing/2014/main" val="1894817372"/>
                    </a:ext>
                  </a:extLst>
                </a:gridCol>
                <a:gridCol w="1423114">
                  <a:extLst>
                    <a:ext uri="{9D8B030D-6E8A-4147-A177-3AD203B41FA5}">
                      <a16:colId xmlns:a16="http://schemas.microsoft.com/office/drawing/2014/main" val="4144583804"/>
                    </a:ext>
                  </a:extLst>
                </a:gridCol>
                <a:gridCol w="871907">
                  <a:extLst>
                    <a:ext uri="{9D8B030D-6E8A-4147-A177-3AD203B41FA5}">
                      <a16:colId xmlns:a16="http://schemas.microsoft.com/office/drawing/2014/main" val="2367821783"/>
                    </a:ext>
                  </a:extLst>
                </a:gridCol>
                <a:gridCol w="871907">
                  <a:extLst>
                    <a:ext uri="{9D8B030D-6E8A-4147-A177-3AD203B41FA5}">
                      <a16:colId xmlns:a16="http://schemas.microsoft.com/office/drawing/2014/main" val="1835352036"/>
                    </a:ext>
                  </a:extLst>
                </a:gridCol>
                <a:gridCol w="653931">
                  <a:extLst>
                    <a:ext uri="{9D8B030D-6E8A-4147-A177-3AD203B41FA5}">
                      <a16:colId xmlns:a16="http://schemas.microsoft.com/office/drawing/2014/main" val="1699862146"/>
                    </a:ext>
                  </a:extLst>
                </a:gridCol>
                <a:gridCol w="731601">
                  <a:extLst>
                    <a:ext uri="{9D8B030D-6E8A-4147-A177-3AD203B41FA5}">
                      <a16:colId xmlns:a16="http://schemas.microsoft.com/office/drawing/2014/main" val="1002577738"/>
                    </a:ext>
                  </a:extLst>
                </a:gridCol>
              </a:tblGrid>
              <a:tr h="589218">
                <a:tc rowSpan="2">
                  <a:txBody>
                    <a:bodyPr/>
                    <a:lstStyle/>
                    <a:p>
                      <a:pPr algn="ctr" fontAlgn="ctr"/>
                      <a:r>
                        <a:rPr lang="en-GB" sz="1000" b="1" i="0" u="none" strike="noStrike">
                          <a:solidFill>
                            <a:srgbClr val="000000"/>
                          </a:solidFill>
                          <a:effectLst/>
                          <a:latin typeface="Arial" panose="020B0604020202020204" pitchFamily="34" charset="0"/>
                        </a:rPr>
                        <a:t>Service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000" b="1" i="0" u="none" strike="noStrike">
                          <a:solidFill>
                            <a:srgbClr val="000000"/>
                          </a:solidFill>
                          <a:effectLst/>
                          <a:latin typeface="Arial" panose="020B0604020202020204" pitchFamily="34" charset="0"/>
                        </a:rPr>
                        <a:t>Reason for virement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000" b="1" i="0" u="none" strike="noStrike">
                          <a:solidFill>
                            <a:srgbClr val="000000"/>
                          </a:solidFill>
                          <a:effectLst/>
                          <a:latin typeface="Arial" panose="020B0604020202020204" pitchFamily="34" charset="0"/>
                        </a:rPr>
                        <a:t>Virement Between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2">
                  <a:txBody>
                    <a:bodyPr/>
                    <a:lstStyle/>
                    <a:p>
                      <a:pPr algn="ctr" fontAlgn="ctr"/>
                      <a:r>
                        <a:rPr lang="en-GB" sz="1000" b="1" i="0" u="none" strike="noStrike">
                          <a:solidFill>
                            <a:srgbClr val="000000"/>
                          </a:solidFill>
                          <a:effectLst/>
                          <a:latin typeface="Arial" panose="020B0604020202020204" pitchFamily="34" charset="0"/>
                        </a:rPr>
                        <a:t>Transfer Between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en-GB"/>
                    </a:p>
                  </a:txBody>
                  <a:tcPr/>
                </a:tc>
                <a:tc rowSpan="2">
                  <a:txBody>
                    <a:bodyPr/>
                    <a:lstStyle/>
                    <a:p>
                      <a:pPr algn="ctr" fontAlgn="ctr"/>
                      <a:r>
                        <a:rPr lang="en-GB" sz="1000" b="1" i="0" u="none" strike="noStrike">
                          <a:solidFill>
                            <a:srgbClr val="000000"/>
                          </a:solidFill>
                          <a:effectLst/>
                          <a:latin typeface="Arial" panose="020B0604020202020204" pitchFamily="34" charset="0"/>
                        </a:rPr>
                        <a:t>Virement amount</a:t>
                      </a:r>
                      <a:br>
                        <a:rPr lang="en-GB" sz="1000" b="1" i="0" u="none" strike="noStrike">
                          <a:solidFill>
                            <a:srgbClr val="000000"/>
                          </a:solidFill>
                          <a:effectLst/>
                          <a:latin typeface="Arial" panose="020B0604020202020204" pitchFamily="34" charset="0"/>
                        </a:rPr>
                      </a:br>
                      <a:r>
                        <a:rPr lang="en-GB" sz="1000" b="1" i="0" u="none" strike="noStrike">
                          <a:solidFill>
                            <a:srgbClr val="000000"/>
                          </a:solidFill>
                          <a:effectLst/>
                          <a:latin typeface="Arial" panose="020B0604020202020204" pitchFamily="34" charset="0"/>
                        </a:rPr>
                        <a: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000" b="1" i="0" u="none" strike="noStrike">
                          <a:solidFill>
                            <a:srgbClr val="000000"/>
                          </a:solidFill>
                          <a:effectLst/>
                          <a:latin typeface="Arial" panose="020B0604020202020204" pitchFamily="34" charset="0"/>
                        </a:rPr>
                        <a:t>Nature of virement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1518271478"/>
                  </a:ext>
                </a:extLst>
              </a:tr>
              <a:tr h="214262">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000" b="1" i="0" u="none" strike="noStrike">
                          <a:solidFill>
                            <a:srgbClr val="000000"/>
                          </a:solidFill>
                          <a:effectLst/>
                          <a:latin typeface="Arial" panose="020B0604020202020204" pitchFamily="34" charset="0"/>
                        </a:rPr>
                        <a:t>Debit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000" b="1" i="0" u="none" strike="noStrike">
                          <a:solidFill>
                            <a:srgbClr val="000000"/>
                          </a:solidFill>
                          <a:effectLst/>
                          <a:latin typeface="Arial" panose="020B0604020202020204" pitchFamily="34" charset="0"/>
                        </a:rPr>
                        <a:t>Credit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271822789"/>
                  </a:ext>
                </a:extLst>
              </a:tr>
              <a:tr h="814193">
                <a:tc>
                  <a:txBody>
                    <a:bodyPr/>
                    <a:lstStyle/>
                    <a:p>
                      <a:pPr algn="l" fontAlgn="t"/>
                      <a:r>
                        <a:rPr lang="en-GB" sz="10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 Increase to Childrens Reserve Income to offset pay cosst for 12 months plus a transfer of budget to a new cost centre to improve monitoring of core costs separately to the grant income &amp;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Expenditure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Income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163,670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Non-recurrent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4827125"/>
                  </a:ext>
                </a:extLst>
              </a:tr>
              <a:tr h="407096">
                <a:tc>
                  <a:txBody>
                    <a:bodyPr/>
                    <a:lstStyle/>
                    <a:p>
                      <a:pPr algn="l" fontAlgn="t"/>
                      <a:r>
                        <a:rPr lang="en-GB" sz="10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Budget Virement to add grant allocation Q1 22/23 carry forward for Childs Weight Management Grant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Expenditure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Income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66,280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Non-recurrent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4053623"/>
                  </a:ext>
                </a:extLst>
              </a:tr>
              <a:tr h="407096">
                <a:tc>
                  <a:txBody>
                    <a:bodyPr/>
                    <a:lstStyle/>
                    <a:p>
                      <a:pPr algn="l" fontAlgn="t"/>
                      <a:r>
                        <a:rPr lang="en-GB" sz="10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Arial" panose="020B0604020202020204" pitchFamily="34" charset="0"/>
                        </a:rPr>
                        <a:t>Better Mental Health Grant Carry Forward assignment of Budget 22/23 following closure agreement 21/22</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Expenditure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Income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124,887</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solidFill>
                            <a:srgbClr val="000000"/>
                          </a:solidFill>
                          <a:effectLst/>
                          <a:latin typeface="Arial" panose="020B0604020202020204" pitchFamily="34" charset="0"/>
                        </a:rPr>
                        <a:t>Non-recurrent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5175233"/>
                  </a:ext>
                </a:extLst>
              </a:tr>
              <a:tr h="407096">
                <a:tc>
                  <a:txBody>
                    <a:bodyPr/>
                    <a:lstStyle/>
                    <a:p>
                      <a:pPr algn="l" fontAlgn="t"/>
                      <a:r>
                        <a:rPr lang="en-GB" sz="10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Reallocation of BeWell Funding into the 22-23 Population Health Cost of Establishment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Pay and Non-Pay</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smtClean="0">
                          <a:solidFill>
                            <a:srgbClr val="000000"/>
                          </a:solidFill>
                          <a:effectLst/>
                          <a:latin typeface="Arial" panose="020B0604020202020204" pitchFamily="34" charset="0"/>
                        </a:rPr>
                        <a:t>Pay</a:t>
                      </a:r>
                      <a:endParaRPr lang="en-GB" sz="1000" b="0" i="0" u="none" strike="noStrike" dirty="0">
                        <a:solidFill>
                          <a:srgbClr val="000000"/>
                        </a:solidFill>
                        <a:effectLst/>
                        <a:latin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smtClean="0">
                          <a:solidFill>
                            <a:srgbClr val="000000"/>
                          </a:solidFill>
                          <a:effectLst/>
                          <a:latin typeface="Arial" panose="020B0604020202020204" pitchFamily="34" charset="0"/>
                        </a:rPr>
                        <a:t>Non-Pay</a:t>
                      </a:r>
                      <a:endParaRPr lang="en-GB" sz="1000" b="0" i="0" u="none" strike="noStrike" dirty="0">
                        <a:solidFill>
                          <a:srgbClr val="000000"/>
                        </a:solidFill>
                        <a:effectLst/>
                        <a:latin typeface="Arial" panose="020B0604020202020204"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783,561</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469365"/>
                  </a:ext>
                </a:extLst>
              </a:tr>
              <a:tr h="610644">
                <a:tc>
                  <a:txBody>
                    <a:bodyPr/>
                    <a:lstStyle/>
                    <a:p>
                      <a:pPr algn="l" fontAlgn="t"/>
                      <a:r>
                        <a:rPr lang="en-GB" sz="10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Reallocation of Early Attachment Budget following agreement of PCFT Contract 22/23 £110k from ICFT contract existing budget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Expenditure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Income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314,646</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0152083"/>
                  </a:ext>
                </a:extLst>
              </a:tr>
              <a:tr h="407096">
                <a:tc>
                  <a:txBody>
                    <a:bodyPr/>
                    <a:lstStyle/>
                    <a:p>
                      <a:pPr algn="l" fontAlgn="t"/>
                      <a:r>
                        <a:rPr lang="en-GB" sz="10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Reallocation of Budget to allow for Women and Families Centre Budget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Expenditure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Income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101,788</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4711262"/>
                  </a:ext>
                </a:extLst>
              </a:tr>
              <a:tr h="407096">
                <a:tc>
                  <a:txBody>
                    <a:bodyPr/>
                    <a:lstStyle/>
                    <a:p>
                      <a:pPr algn="l" fontAlgn="t"/>
                      <a:r>
                        <a:rPr lang="en-GB" sz="1000" b="0" i="0" u="none" strike="noStrike">
                          <a:solidFill>
                            <a:srgbClr val="000000"/>
                          </a:solidFill>
                          <a:effectLst/>
                          <a:latin typeface="Arial" panose="020B0604020202020204" pitchFamily="34" charset="0"/>
                        </a:rPr>
                        <a:t>Population Health</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Substance Misuse Treatment and Recovery Grant Allocation 22/23</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Income and Expenditure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Expenditure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rial" panose="020B0604020202020204" pitchFamily="34" charset="0"/>
                          <a:cs typeface="Arial" panose="020B0604020202020204" pitchFamily="34" charset="0"/>
                        </a:rPr>
                        <a:t>Income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539,066</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Non-recurrent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0682311"/>
                  </a:ext>
                </a:extLst>
              </a:tr>
              <a:tr h="407096">
                <a:tc>
                  <a:txBody>
                    <a:bodyPr/>
                    <a:lstStyle/>
                    <a:p>
                      <a:pPr algn="l" fontAlgn="t"/>
                      <a:r>
                        <a:rPr lang="en-GB" sz="1000" b="0" i="0" u="none" strike="noStrike">
                          <a:solidFill>
                            <a:srgbClr val="000000"/>
                          </a:solidFill>
                          <a:effectLst/>
                          <a:latin typeface="Arial" panose="020B0604020202020204" pitchFamily="34" charset="0"/>
                        </a:rPr>
                        <a:t>Governance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Removal of the Indvidual Electoral Registration Grant from the Cabinet Office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Director</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Governance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Corporate Costs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22,580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42434"/>
                  </a:ext>
                </a:extLst>
              </a:tr>
              <a:tr h="610644">
                <a:tc>
                  <a:txBody>
                    <a:bodyPr/>
                    <a:lstStyle/>
                    <a:p>
                      <a:pPr algn="l" fontAlgn="t"/>
                      <a:r>
                        <a:rPr lang="en-GB" sz="1000" b="0" i="0" u="none" strike="noStrike">
                          <a:solidFill>
                            <a:srgbClr val="000000"/>
                          </a:solidFill>
                          <a:effectLst/>
                          <a:latin typeface="Arial" panose="020B0604020202020204" pitchFamily="34" charset="0"/>
                        </a:rPr>
                        <a:t>Capital Financing, Contingency and Corporate Costs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Increase in budget due to Executive Cabinet restructure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Assistant Director</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Corporate Costs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Contingency</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a:solidFill>
                            <a:srgbClr val="000000"/>
                          </a:solidFill>
                          <a:effectLst/>
                          <a:latin typeface="Arial" panose="020B0604020202020204" pitchFamily="34" charset="0"/>
                        </a:rPr>
                        <a:t>48,390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6045277"/>
                  </a:ext>
                </a:extLst>
              </a:tr>
              <a:tr h="407096">
                <a:tc>
                  <a:txBody>
                    <a:bodyPr/>
                    <a:lstStyle/>
                    <a:p>
                      <a:pPr algn="l" fontAlgn="t"/>
                      <a:r>
                        <a:rPr lang="en-GB" sz="1000" b="0" i="0" u="none" strike="noStrike">
                          <a:solidFill>
                            <a:srgbClr val="000000"/>
                          </a:solidFill>
                          <a:effectLst/>
                          <a:latin typeface="Arial" panose="020B0604020202020204" pitchFamily="34" charset="0"/>
                        </a:rPr>
                        <a:t>Finance and IT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Movement in service to deliver the Cap on Adult Social Care Cost.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a:solidFill>
                            <a:srgbClr val="000000"/>
                          </a:solidFill>
                          <a:effectLst/>
                          <a:latin typeface="Arial" panose="020B0604020202020204" pitchFamily="34" charset="0"/>
                        </a:rPr>
                        <a:t>Service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Exchequer </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Finance </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000" b="0" i="0" u="none" strike="noStrike" dirty="0" smtClean="0">
                          <a:solidFill>
                            <a:srgbClr val="000000"/>
                          </a:solidFill>
                          <a:effectLst/>
                          <a:latin typeface="Arial" panose="020B0604020202020204" pitchFamily="34" charset="0"/>
                        </a:rPr>
                        <a:t>629,000</a:t>
                      </a:r>
                      <a:endParaRPr lang="en-GB" sz="1000" b="0" i="0" u="none" strike="noStrike" dirty="0">
                        <a:solidFill>
                          <a:srgbClr val="000000"/>
                        </a:solidFill>
                        <a:effectLst/>
                        <a:latin typeface="Arial" panose="020B0604020202020204" pitchFamily="34" charset="0"/>
                      </a:endParaRP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Arial" panose="020B0604020202020204" pitchFamily="34" charset="0"/>
                        </a:rPr>
                        <a:t>Non-recurrent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476449"/>
                  </a:ext>
                </a:extLst>
              </a:tr>
            </a:tbl>
          </a:graphicData>
        </a:graphic>
      </p:graphicFrame>
    </p:spTree>
    <p:extLst>
      <p:ext uri="{BB962C8B-B14F-4D97-AF65-F5344CB8AC3E}">
        <p14:creationId xmlns:p14="http://schemas.microsoft.com/office/powerpoint/2010/main" val="31196976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13EADDF-3545-4E98-B654-1563625629F2}" type="slidenum">
              <a:rPr lang="en-US" altLang="en-US" smtClean="0"/>
              <a:pPr>
                <a:defRPr/>
              </a:pPr>
              <a:t>42</a:t>
            </a:fld>
            <a:endParaRPr lang="en-US" altLang="en-US" dirty="0"/>
          </a:p>
        </p:txBody>
      </p:sp>
      <p:sp>
        <p:nvSpPr>
          <p:cNvPr id="5" name="Rectangle 7"/>
          <p:cNvSpPr>
            <a:spLocks noChangeArrowheads="1"/>
          </p:cNvSpPr>
          <p:nvPr/>
        </p:nvSpPr>
        <p:spPr bwMode="auto">
          <a:xfrm>
            <a:off x="12188" y="12655"/>
            <a:ext cx="9114879" cy="4586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29" tIns="45664" rIns="91329" bIns="4566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391" b="1" dirty="0" smtClean="0">
                <a:solidFill>
                  <a:srgbClr val="FFFFFF"/>
                </a:solidFill>
              </a:rPr>
              <a:t>Budget </a:t>
            </a:r>
            <a:r>
              <a:rPr lang="en-GB" altLang="en-US" sz="2391" b="1" dirty="0" err="1" smtClean="0">
                <a:solidFill>
                  <a:srgbClr val="FFFFFF"/>
                </a:solidFill>
              </a:rPr>
              <a:t>Virements</a:t>
            </a:r>
            <a:endParaRPr lang="en-GB" altLang="en-US" sz="2391" b="1" dirty="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859641183"/>
              </p:ext>
            </p:extLst>
          </p:nvPr>
        </p:nvGraphicFramePr>
        <p:xfrm>
          <a:off x="179513" y="752005"/>
          <a:ext cx="8568952" cy="2016225"/>
        </p:xfrm>
        <a:graphic>
          <a:graphicData uri="http://schemas.openxmlformats.org/drawingml/2006/table">
            <a:tbl>
              <a:tblPr/>
              <a:tblGrid>
                <a:gridCol w="1199703">
                  <a:extLst>
                    <a:ext uri="{9D8B030D-6E8A-4147-A177-3AD203B41FA5}">
                      <a16:colId xmlns:a16="http://schemas.microsoft.com/office/drawing/2014/main" val="3706732347"/>
                    </a:ext>
                  </a:extLst>
                </a:gridCol>
                <a:gridCol w="2799309">
                  <a:extLst>
                    <a:ext uri="{9D8B030D-6E8A-4147-A177-3AD203B41FA5}">
                      <a16:colId xmlns:a16="http://schemas.microsoft.com/office/drawing/2014/main" val="2635608881"/>
                    </a:ext>
                  </a:extLst>
                </a:gridCol>
                <a:gridCol w="1428578">
                  <a:extLst>
                    <a:ext uri="{9D8B030D-6E8A-4147-A177-3AD203B41FA5}">
                      <a16:colId xmlns:a16="http://schemas.microsoft.com/office/drawing/2014/main" val="3210505366"/>
                    </a:ext>
                  </a:extLst>
                </a:gridCol>
                <a:gridCol w="875255">
                  <a:extLst>
                    <a:ext uri="{9D8B030D-6E8A-4147-A177-3AD203B41FA5}">
                      <a16:colId xmlns:a16="http://schemas.microsoft.com/office/drawing/2014/main" val="2986201574"/>
                    </a:ext>
                  </a:extLst>
                </a:gridCol>
                <a:gridCol w="875255">
                  <a:extLst>
                    <a:ext uri="{9D8B030D-6E8A-4147-A177-3AD203B41FA5}">
                      <a16:colId xmlns:a16="http://schemas.microsoft.com/office/drawing/2014/main" val="4167101514"/>
                    </a:ext>
                  </a:extLst>
                </a:gridCol>
                <a:gridCol w="656441">
                  <a:extLst>
                    <a:ext uri="{9D8B030D-6E8A-4147-A177-3AD203B41FA5}">
                      <a16:colId xmlns:a16="http://schemas.microsoft.com/office/drawing/2014/main" val="3283106270"/>
                    </a:ext>
                  </a:extLst>
                </a:gridCol>
                <a:gridCol w="734411">
                  <a:extLst>
                    <a:ext uri="{9D8B030D-6E8A-4147-A177-3AD203B41FA5}">
                      <a16:colId xmlns:a16="http://schemas.microsoft.com/office/drawing/2014/main" val="2459745774"/>
                    </a:ext>
                  </a:extLst>
                </a:gridCol>
              </a:tblGrid>
              <a:tr h="399809">
                <a:tc rowSpan="2">
                  <a:txBody>
                    <a:bodyPr/>
                    <a:lstStyle/>
                    <a:p>
                      <a:pPr algn="ctr" fontAlgn="ctr"/>
                      <a:r>
                        <a:rPr lang="en-GB" sz="1100" b="1" i="0" u="none" strike="noStrike">
                          <a:solidFill>
                            <a:srgbClr val="000000"/>
                          </a:solidFill>
                          <a:effectLst/>
                          <a:latin typeface="Arial" panose="020B0604020202020204" pitchFamily="34" charset="0"/>
                          <a:cs typeface="Arial" panose="020B0604020202020204" pitchFamily="34" charset="0"/>
                        </a:rPr>
                        <a:t>Service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100" b="1" i="0" u="none" strike="noStrike">
                          <a:solidFill>
                            <a:srgbClr val="000000"/>
                          </a:solidFill>
                          <a:effectLst/>
                          <a:latin typeface="Arial" panose="020B0604020202020204" pitchFamily="34" charset="0"/>
                          <a:cs typeface="Arial" panose="020B0604020202020204" pitchFamily="34" charset="0"/>
                        </a:rPr>
                        <a:t>Reason for virement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100" b="1" i="0" u="none" strike="noStrike">
                          <a:solidFill>
                            <a:srgbClr val="000000"/>
                          </a:solidFill>
                          <a:effectLst/>
                          <a:latin typeface="Arial" panose="020B0604020202020204" pitchFamily="34" charset="0"/>
                          <a:cs typeface="Arial" panose="020B0604020202020204" pitchFamily="34" charset="0"/>
                        </a:rPr>
                        <a:t>Virement Between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2">
                  <a:txBody>
                    <a:bodyPr/>
                    <a:lstStyle/>
                    <a:p>
                      <a:pPr algn="ctr" fontAlgn="ctr"/>
                      <a:r>
                        <a:rPr lang="en-GB" sz="1100" b="1" i="0" u="none" strike="noStrike" dirty="0">
                          <a:solidFill>
                            <a:srgbClr val="000000"/>
                          </a:solidFill>
                          <a:effectLst/>
                          <a:latin typeface="Arial" panose="020B0604020202020204" pitchFamily="34" charset="0"/>
                          <a:cs typeface="Arial" panose="020B0604020202020204" pitchFamily="34" charset="0"/>
                        </a:rPr>
                        <a:t>Transfer Between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en-GB"/>
                    </a:p>
                  </a:txBody>
                  <a:tcPr/>
                </a:tc>
                <a:tc rowSpan="2">
                  <a:txBody>
                    <a:bodyPr/>
                    <a:lstStyle/>
                    <a:p>
                      <a:pPr algn="ctr" fontAlgn="ctr"/>
                      <a:r>
                        <a:rPr lang="en-GB" sz="1100" b="1" i="0" u="none" strike="noStrike">
                          <a:solidFill>
                            <a:srgbClr val="000000"/>
                          </a:solidFill>
                          <a:effectLst/>
                          <a:latin typeface="Arial" panose="020B0604020202020204" pitchFamily="34" charset="0"/>
                          <a:cs typeface="Arial" panose="020B0604020202020204" pitchFamily="34" charset="0"/>
                        </a:rPr>
                        <a:t>Virement amount</a:t>
                      </a:r>
                      <a:br>
                        <a:rPr lang="en-GB" sz="1100" b="1" i="0" u="none" strike="noStrike">
                          <a:solidFill>
                            <a:srgbClr val="000000"/>
                          </a:solidFill>
                          <a:effectLst/>
                          <a:latin typeface="Arial" panose="020B0604020202020204" pitchFamily="34" charset="0"/>
                          <a:cs typeface="Arial" panose="020B0604020202020204" pitchFamily="34" charset="0"/>
                        </a:rPr>
                      </a:br>
                      <a:r>
                        <a:rPr lang="en-GB" sz="1100" b="1" i="0" u="none" strike="noStrike">
                          <a:solidFill>
                            <a:srgbClr val="000000"/>
                          </a:solidFill>
                          <a:effectLst/>
                          <a:latin typeface="Arial" panose="020B0604020202020204" pitchFamily="34" charset="0"/>
                          <a:cs typeface="Arial" panose="020B0604020202020204" pitchFamily="34" charset="0"/>
                        </a:rPr>
                        <a: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GB" sz="1100" b="1" i="0" u="none" strike="noStrike">
                          <a:solidFill>
                            <a:srgbClr val="000000"/>
                          </a:solidFill>
                          <a:effectLst/>
                          <a:latin typeface="Arial" panose="020B0604020202020204" pitchFamily="34" charset="0"/>
                          <a:cs typeface="Arial" panose="020B0604020202020204" pitchFamily="34" charset="0"/>
                        </a:rPr>
                        <a:t>Nature of virement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3786137346"/>
                  </a:ext>
                </a:extLst>
              </a:tr>
              <a:tr h="27226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100" b="1" i="0" u="none" strike="noStrike">
                          <a:solidFill>
                            <a:srgbClr val="000000"/>
                          </a:solidFill>
                          <a:effectLst/>
                          <a:latin typeface="Arial" panose="020B0604020202020204" pitchFamily="34" charset="0"/>
                          <a:cs typeface="Arial" panose="020B0604020202020204" pitchFamily="34" charset="0"/>
                        </a:rPr>
                        <a:t>Debit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100" b="1" i="0" u="none" strike="noStrike">
                          <a:solidFill>
                            <a:srgbClr val="000000"/>
                          </a:solidFill>
                          <a:effectLst/>
                          <a:latin typeface="Arial" panose="020B0604020202020204" pitchFamily="34" charset="0"/>
                          <a:cs typeface="Arial" panose="020B0604020202020204" pitchFamily="34" charset="0"/>
                        </a:rPr>
                        <a:t>Credit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14012411"/>
                  </a:ext>
                </a:extLst>
              </a:tr>
              <a:tr h="672075">
                <a:tc>
                  <a:txBody>
                    <a:bodyPr/>
                    <a:lstStyle/>
                    <a:p>
                      <a:pPr algn="l" fontAlgn="t"/>
                      <a:r>
                        <a:rPr lang="en-GB" sz="1100" b="0" i="0" u="none" strike="noStrike" dirty="0">
                          <a:solidFill>
                            <a:srgbClr val="000000"/>
                          </a:solidFill>
                          <a:effectLst/>
                          <a:latin typeface="Arial" panose="020B0604020202020204" pitchFamily="34" charset="0"/>
                          <a:cs typeface="Arial" panose="020B0604020202020204" pitchFamily="34" charset="0"/>
                        </a:rPr>
                        <a:t>Operations and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cs typeface="Arial" panose="020B0604020202020204" pitchFamily="34" charset="0"/>
                        </a:rPr>
                        <a:t>Budget adjustments to reflect final levy figures notified from GMCA</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cs typeface="Arial" panose="020B0604020202020204" pitchFamily="34" charset="0"/>
                        </a:rPr>
                        <a:t>Director</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Arial" panose="020B0604020202020204" pitchFamily="34" charset="0"/>
                          <a:cs typeface="Arial" panose="020B0604020202020204" pitchFamily="34" charset="0"/>
                        </a:rPr>
                        <a:t>Operations &amp;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Contingency</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dirty="0">
                          <a:solidFill>
                            <a:srgbClr val="000000"/>
                          </a:solidFill>
                          <a:effectLst/>
                          <a:latin typeface="Arial" panose="020B0604020202020204" pitchFamily="34" charset="0"/>
                          <a:cs typeface="Arial" panose="020B0604020202020204" pitchFamily="34" charset="0"/>
                        </a:rPr>
                        <a:t>189,830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8799637"/>
                  </a:ext>
                </a:extLst>
              </a:tr>
              <a:tr h="672075">
                <a:tc>
                  <a:txBody>
                    <a:bodyPr/>
                    <a:lstStyle/>
                    <a:p>
                      <a:pPr algn="l" fontAlgn="t"/>
                      <a:r>
                        <a:rPr lang="en-GB" sz="1100" b="0" i="0" u="none" strike="noStrike">
                          <a:solidFill>
                            <a:srgbClr val="000000"/>
                          </a:solidFill>
                          <a:effectLst/>
                          <a:latin typeface="Arial" panose="020B0604020202020204" pitchFamily="34" charset="0"/>
                          <a:cs typeface="Arial" panose="020B0604020202020204" pitchFamily="34" charset="0"/>
                        </a:rPr>
                        <a:t>Operations and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cs typeface="Arial" panose="020B0604020202020204" pitchFamily="34" charset="0"/>
                        </a:rPr>
                        <a:t>Budget adjustment to reduce increase to income targets relating to fees that are set statutorily where Tameside MBC do not have the ability to increase these.</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100" b="0" i="0" u="none" strike="noStrike" dirty="0">
                          <a:solidFill>
                            <a:srgbClr val="000000"/>
                          </a:solidFill>
                          <a:effectLst/>
                          <a:latin typeface="Arial" panose="020B0604020202020204" pitchFamily="34" charset="0"/>
                          <a:cs typeface="Arial" panose="020B0604020202020204" pitchFamily="34" charset="0"/>
                        </a:rPr>
                        <a:t>Director</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Operations &amp; Neighbourhoods</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Contingency</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dirty="0">
                          <a:solidFill>
                            <a:srgbClr val="000000"/>
                          </a:solidFill>
                          <a:effectLst/>
                          <a:latin typeface="Arial" panose="020B0604020202020204" pitchFamily="34" charset="0"/>
                          <a:cs typeface="Arial" panose="020B0604020202020204" pitchFamily="34" charset="0"/>
                        </a:rPr>
                        <a:t>78,940</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Arial" panose="020B0604020202020204" pitchFamily="34" charset="0"/>
                          <a:cs typeface="Arial" panose="020B0604020202020204" pitchFamily="34" charset="0"/>
                        </a:rPr>
                        <a:t>Recurrent</a:t>
                      </a:r>
                    </a:p>
                  </a:txBody>
                  <a:tcPr marL="36000" marR="360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6695518"/>
                  </a:ext>
                </a:extLst>
              </a:tr>
            </a:tbl>
          </a:graphicData>
        </a:graphic>
      </p:graphicFrame>
    </p:spTree>
    <p:extLst>
      <p:ext uri="{BB962C8B-B14F-4D97-AF65-F5344CB8AC3E}">
        <p14:creationId xmlns:p14="http://schemas.microsoft.com/office/powerpoint/2010/main" val="289452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2"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Acute</a:t>
            </a:r>
          </a:p>
        </p:txBody>
      </p:sp>
      <p:sp>
        <p:nvSpPr>
          <p:cNvPr id="12" name="Slide Number Placeholder 1"/>
          <p:cNvSpPr>
            <a:spLocks noGrp="1"/>
          </p:cNvSpPr>
          <p:nvPr>
            <p:ph type="sldNum" sz="quarter" idx="4294967295"/>
          </p:nvPr>
        </p:nvSpPr>
        <p:spPr>
          <a:xfrm>
            <a:off x="7068418" y="6332808"/>
            <a:ext cx="2049780" cy="363773"/>
          </a:xfrm>
        </p:spPr>
        <p:txBody>
          <a:bodyPr/>
          <a:lstStyle/>
          <a:p>
            <a:pPr>
              <a:defRPr/>
            </a:pPr>
            <a:fld id="{613EADDF-3545-4E98-B654-1563625629F2}" type="slidenum">
              <a:rPr lang="en-US" altLang="en-US" smtClean="0"/>
              <a:pPr>
                <a:defRPr/>
              </a:pPr>
              <a:t>5</a:t>
            </a:fld>
            <a:endParaRPr lang="en-US" altLang="en-US" dirty="0"/>
          </a:p>
        </p:txBody>
      </p:sp>
      <p:sp>
        <p:nvSpPr>
          <p:cNvPr id="7" name="Rectangle 6"/>
          <p:cNvSpPr/>
          <p:nvPr/>
        </p:nvSpPr>
        <p:spPr>
          <a:xfrm>
            <a:off x="190198" y="2120945"/>
            <a:ext cx="8928000" cy="4770537"/>
          </a:xfrm>
          <a:prstGeom prst="rect">
            <a:avLst/>
          </a:prstGeom>
        </p:spPr>
        <p:txBody>
          <a:bodyPr wrap="square">
            <a:spAutoFit/>
          </a:bodyPr>
          <a:lstStyle/>
          <a:p>
            <a:pPr lvl="0"/>
            <a:r>
              <a:rPr lang="en-GB" sz="1100" b="1" dirty="0">
                <a:latin typeface="Arial" panose="020B0604020202020204" pitchFamily="34" charset="0"/>
                <a:cs typeface="Arial" panose="020B0604020202020204" pitchFamily="34" charset="0"/>
              </a:rPr>
              <a:t>Acute </a:t>
            </a:r>
            <a:r>
              <a:rPr lang="en-GB" sz="1100" b="1" dirty="0" smtClean="0">
                <a:latin typeface="Arial" panose="020B0604020202020204" pitchFamily="34" charset="0"/>
                <a:cs typeface="Arial" panose="020B0604020202020204" pitchFamily="34" charset="0"/>
              </a:rPr>
              <a:t>Commissioning </a:t>
            </a:r>
            <a:r>
              <a:rPr lang="en-GB" sz="1100" dirty="0" smtClean="0">
                <a:latin typeface="Arial" panose="020B0604020202020204" pitchFamily="34" charset="0"/>
                <a:cs typeface="Arial" panose="020B0604020202020204" pitchFamily="34" charset="0"/>
              </a:rPr>
              <a:t>– The YTD under spend is £104k. </a:t>
            </a:r>
            <a:r>
              <a:rPr lang="en-GB" altLang="en-US" sz="1100" dirty="0" smtClean="0">
                <a:solidFill>
                  <a:schemeClr val="tx1"/>
                </a:solidFill>
                <a:latin typeface="Arial" panose="020B0604020202020204" pitchFamily="34" charset="0"/>
                <a:cs typeface="Arial" panose="020B0604020202020204" pitchFamily="34" charset="0"/>
              </a:rPr>
              <a:t>There </a:t>
            </a:r>
            <a:r>
              <a:rPr lang="en-GB" altLang="en-US" sz="1100" dirty="0">
                <a:solidFill>
                  <a:schemeClr val="tx1"/>
                </a:solidFill>
                <a:latin typeface="Arial" panose="020B0604020202020204" pitchFamily="34" charset="0"/>
                <a:cs typeface="Arial" panose="020B0604020202020204" pitchFamily="34" charset="0"/>
              </a:rPr>
              <a:t>is a movement from </a:t>
            </a:r>
            <a:r>
              <a:rPr lang="en-GB" altLang="en-US" sz="1100" dirty="0" smtClean="0">
                <a:solidFill>
                  <a:schemeClr val="tx1"/>
                </a:solidFill>
                <a:latin typeface="Arial" panose="020B0604020202020204" pitchFamily="34" charset="0"/>
                <a:cs typeface="Arial" panose="020B0604020202020204" pitchFamily="34" charset="0"/>
              </a:rPr>
              <a:t>M2 </a:t>
            </a:r>
            <a:r>
              <a:rPr lang="en-GB" altLang="en-US" sz="1100" dirty="0">
                <a:solidFill>
                  <a:schemeClr val="tx1"/>
                </a:solidFill>
                <a:latin typeface="Arial" panose="020B0604020202020204" pitchFamily="34" charset="0"/>
                <a:cs typeface="Arial" panose="020B0604020202020204" pitchFamily="34" charset="0"/>
              </a:rPr>
              <a:t>of </a:t>
            </a:r>
            <a:r>
              <a:rPr lang="en-GB" altLang="en-US" sz="1100" dirty="0" smtClean="0">
                <a:solidFill>
                  <a:schemeClr val="tx1"/>
                </a:solidFill>
                <a:latin typeface="Arial" panose="020B0604020202020204" pitchFamily="34" charset="0"/>
                <a:cs typeface="Arial" panose="020B0604020202020204" pitchFamily="34" charset="0"/>
              </a:rPr>
              <a:t>(£225k) </a:t>
            </a:r>
            <a:r>
              <a:rPr lang="en-GB" altLang="en-US" sz="1100" dirty="0">
                <a:solidFill>
                  <a:schemeClr val="tx1"/>
                </a:solidFill>
                <a:latin typeface="Arial" panose="020B0604020202020204" pitchFamily="34" charset="0"/>
                <a:cs typeface="Arial" panose="020B0604020202020204" pitchFamily="34" charset="0"/>
              </a:rPr>
              <a:t>against Acute </a:t>
            </a:r>
            <a:r>
              <a:rPr lang="en-GB" altLang="en-US" sz="1100" dirty="0" smtClean="0">
                <a:solidFill>
                  <a:schemeClr val="tx1"/>
                </a:solidFill>
                <a:latin typeface="Arial" panose="020B0604020202020204" pitchFamily="34" charset="0"/>
                <a:cs typeface="Arial" panose="020B0604020202020204" pitchFamily="34" charset="0"/>
              </a:rPr>
              <a:t>Commissioning. The table below shows the key variances that create the £104k under spend.</a:t>
            </a:r>
            <a:endParaRPr lang="en-GB" altLang="en-US" sz="1100" dirty="0">
              <a:solidFill>
                <a:schemeClr val="tx1"/>
              </a:solidFill>
              <a:latin typeface="Arial" panose="020B0604020202020204" pitchFamily="34" charset="0"/>
              <a:cs typeface="Arial" panose="020B0604020202020204" pitchFamily="34" charset="0"/>
            </a:endParaRPr>
          </a:p>
          <a:p>
            <a:pPr lvl="0"/>
            <a:endParaRPr lang="en-GB" altLang="en-US" sz="1100" dirty="0" smtClean="0">
              <a:solidFill>
                <a:schemeClr val="tx1"/>
              </a:solidFill>
              <a:latin typeface="Arial" panose="020B0604020202020204" pitchFamily="34" charset="0"/>
              <a:cs typeface="Arial" panose="020B0604020202020204" pitchFamily="34" charset="0"/>
            </a:endParaRPr>
          </a:p>
          <a:p>
            <a:pPr lvl="0"/>
            <a:endParaRPr lang="en-GB" altLang="en-US" sz="1100" dirty="0" smtClean="0">
              <a:solidFill>
                <a:schemeClr val="tx1"/>
              </a:solidFill>
              <a:latin typeface="Arial" panose="020B0604020202020204" pitchFamily="34" charset="0"/>
              <a:cs typeface="Arial" panose="020B0604020202020204" pitchFamily="34" charset="0"/>
            </a:endParaRPr>
          </a:p>
          <a:p>
            <a:pPr lvl="0"/>
            <a:r>
              <a:rPr lang="en-GB" altLang="en-US" sz="1100" dirty="0" smtClean="0">
                <a:solidFill>
                  <a:schemeClr val="tx1"/>
                </a:solidFill>
                <a:latin typeface="Arial" panose="020B0604020202020204" pitchFamily="34" charset="0"/>
                <a:cs typeface="Arial" panose="020B0604020202020204" pitchFamily="34" charset="0"/>
              </a:rPr>
              <a:t/>
            </a:r>
            <a:br>
              <a:rPr lang="en-GB" altLang="en-US" sz="1100" dirty="0" smtClean="0">
                <a:solidFill>
                  <a:schemeClr val="tx1"/>
                </a:solidFill>
                <a:latin typeface="Arial" panose="020B0604020202020204" pitchFamily="34" charset="0"/>
                <a:cs typeface="Arial" panose="020B0604020202020204" pitchFamily="34" charset="0"/>
              </a:rPr>
            </a:br>
            <a:r>
              <a:rPr lang="en-GB" altLang="en-US" sz="1100" dirty="0" smtClean="0">
                <a:solidFill>
                  <a:schemeClr val="tx1"/>
                </a:solidFill>
                <a:latin typeface="Arial" panose="020B0604020202020204" pitchFamily="34" charset="0"/>
                <a:cs typeface="Arial" panose="020B0604020202020204" pitchFamily="34" charset="0"/>
              </a:rPr>
              <a:t/>
            </a:r>
            <a:br>
              <a:rPr lang="en-GB" altLang="en-US" sz="1100" dirty="0" smtClean="0">
                <a:solidFill>
                  <a:schemeClr val="tx1"/>
                </a:solidFill>
                <a:latin typeface="Arial" panose="020B0604020202020204" pitchFamily="34" charset="0"/>
                <a:cs typeface="Arial" panose="020B0604020202020204" pitchFamily="34" charset="0"/>
              </a:rPr>
            </a:br>
            <a:endParaRPr lang="en-GB" altLang="en-US" sz="600" dirty="0">
              <a:solidFill>
                <a:schemeClr val="tx1"/>
              </a:solidFill>
            </a:endParaRPr>
          </a:p>
          <a:p>
            <a:pPr>
              <a:spcAft>
                <a:spcPts val="0"/>
              </a:spcAft>
            </a:pPr>
            <a:r>
              <a:rPr lang="en-GB" sz="1100" b="1" dirty="0" smtClean="0">
                <a:latin typeface="Arial" panose="020B0604020202020204" pitchFamily="34" charset="0"/>
                <a:cs typeface="Arial" panose="020B0604020202020204" pitchFamily="34" charset="0"/>
              </a:rPr>
              <a:t/>
            </a:r>
            <a:br>
              <a:rPr lang="en-GB" sz="1100" b="1" dirty="0" smtClean="0">
                <a:latin typeface="Arial" panose="020B0604020202020204" pitchFamily="34" charset="0"/>
                <a:cs typeface="Arial" panose="020B0604020202020204" pitchFamily="34" charset="0"/>
              </a:rPr>
            </a:br>
            <a:endParaRPr lang="en-GB" sz="1100" b="1" dirty="0" smtClean="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100" dirty="0" smtClean="0">
                <a:latin typeface="Arial" panose="020B0604020202020204" pitchFamily="34" charset="0"/>
                <a:cs typeface="Arial" panose="020B0604020202020204" pitchFamily="34" charset="0"/>
              </a:rPr>
              <a:t>Independent Sector is paid on a cost per case basis, while plans for 22/23 were set at an elevated level in with our aspirations around elective recovery and on the basis of actual activity in H2 21/22.  Actual activity in Q1 has been lower than this aspiration, creating an apparent underspend</a:t>
            </a:r>
            <a:r>
              <a:rPr lang="en-GB" sz="1100" dirty="0">
                <a:latin typeface="Arial" panose="020B0604020202020204" pitchFamily="34" charset="0"/>
                <a:cs typeface="Arial" panose="020B0604020202020204" pitchFamily="34" charset="0"/>
              </a:rPr>
              <a:t>. The main provider driving this is Circle Health Group (Formally BMI Healthcare</a:t>
            </a:r>
            <a:r>
              <a:rPr lang="en-GB" sz="1100" dirty="0" smtClean="0">
                <a:latin typeface="Arial" panose="020B0604020202020204" pitchFamily="34" charset="0"/>
                <a:cs typeface="Arial" panose="020B0604020202020204" pitchFamily="34" charset="0"/>
              </a:rPr>
              <a:t>).  However as any IS activity over and above the pre-COVID baseline would attract additional allocation through the Elective Recovery Fund, the underspend  reported against this cost centre does not impact upon the overall bottom line as it is offset by an equivalent reduction in ERF income.</a:t>
            </a:r>
          </a:p>
          <a:p>
            <a:pPr marL="171450" indent="-171450">
              <a:spcAft>
                <a:spcPts val="0"/>
              </a:spcAft>
              <a:buFont typeface="Arial" panose="020B0604020202020204" pitchFamily="34" charset="0"/>
              <a:buChar char="•"/>
            </a:pPr>
            <a:r>
              <a:rPr lang="en-GB" sz="1100" dirty="0" smtClean="0">
                <a:latin typeface="Arial" panose="020B0604020202020204" pitchFamily="34" charset="0"/>
                <a:cs typeface="Arial" panose="020B0604020202020204" pitchFamily="34" charset="0"/>
              </a:rPr>
              <a:t>Block arrangements remain in place for NHS providers. The over performance against these </a:t>
            </a:r>
            <a:r>
              <a:rPr lang="en-GB" sz="1100" dirty="0" err="1" smtClean="0">
                <a:latin typeface="Arial" panose="020B0604020202020204" pitchFamily="34" charset="0"/>
                <a:cs typeface="Arial" panose="020B0604020202020204" pitchFamily="34" charset="0"/>
              </a:rPr>
              <a:t>providerse</a:t>
            </a:r>
            <a:r>
              <a:rPr lang="en-GB" sz="1100" dirty="0" smtClean="0">
                <a:latin typeface="Arial" panose="020B0604020202020204" pitchFamily="34" charset="0"/>
                <a:cs typeface="Arial" panose="020B0604020202020204" pitchFamily="34" charset="0"/>
              </a:rPr>
              <a:t> relates to an accrual for the 0.7% additional inflation that was agreed in June 2022 and will form the basis of a future allocation.</a:t>
            </a:r>
          </a:p>
          <a:p>
            <a:pPr>
              <a:spcAft>
                <a:spcPts val="0"/>
              </a:spcAft>
            </a:pPr>
            <a:endParaRPr lang="en-GB" sz="1100" dirty="0">
              <a:latin typeface="Arial" panose="020B0604020202020204" pitchFamily="34" charset="0"/>
              <a:cs typeface="Arial" panose="020B0604020202020204" pitchFamily="34" charset="0"/>
            </a:endParaRPr>
          </a:p>
          <a:p>
            <a:pPr lvl="0"/>
            <a:r>
              <a:rPr lang="en-GB" sz="1100" b="1" dirty="0">
                <a:latin typeface="Arial" panose="020B0604020202020204" pitchFamily="34" charset="0"/>
                <a:cs typeface="Arial" panose="020B0604020202020204" pitchFamily="34" charset="0"/>
              </a:rPr>
              <a:t>Clinical Assessment &amp; Treatment </a:t>
            </a:r>
            <a:r>
              <a:rPr lang="en-GB" sz="1100" b="1" dirty="0" smtClean="0">
                <a:latin typeface="Arial" panose="020B0604020202020204" pitchFamily="34" charset="0"/>
                <a:cs typeface="Arial" panose="020B0604020202020204" pitchFamily="34" charset="0"/>
              </a:rPr>
              <a:t>Centres</a:t>
            </a:r>
            <a:r>
              <a:rPr lang="en-GB" sz="1100" b="1"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 </a:t>
            </a:r>
            <a:r>
              <a:rPr lang="en-GB" altLang="en-US" sz="1100" dirty="0" smtClean="0">
                <a:solidFill>
                  <a:schemeClr val="tx1"/>
                </a:solidFill>
                <a:latin typeface="Arial" panose="020B0604020202020204" pitchFamily="34" charset="0"/>
                <a:cs typeface="Arial" panose="020B0604020202020204" pitchFamily="34" charset="0"/>
              </a:rPr>
              <a:t>There is currently an £85k under performance in CATS. This is purely activity driven. Activity is currently below planned levels. </a:t>
            </a:r>
            <a:br>
              <a:rPr lang="en-GB" altLang="en-US" sz="1100" dirty="0" smtClean="0">
                <a:solidFill>
                  <a:schemeClr val="tx1"/>
                </a:solidFill>
                <a:latin typeface="Arial" panose="020B0604020202020204" pitchFamily="34" charset="0"/>
                <a:cs typeface="Arial" panose="020B0604020202020204" pitchFamily="34" charset="0"/>
              </a:rPr>
            </a:br>
            <a:endParaRPr lang="en-GB" altLang="en-US" sz="800" dirty="0">
              <a:solidFill>
                <a:schemeClr val="tx1"/>
              </a:solidFill>
              <a:latin typeface="Arial" panose="020B0604020202020204" pitchFamily="34" charset="0"/>
              <a:cs typeface="Arial" panose="020B0604020202020204" pitchFamily="34" charset="0"/>
            </a:endParaRPr>
          </a:p>
          <a:p>
            <a:pPr lvl="0"/>
            <a:r>
              <a:rPr lang="en-GB" altLang="en-US" sz="1100" b="1" dirty="0">
                <a:solidFill>
                  <a:schemeClr val="tx1"/>
                </a:solidFill>
                <a:latin typeface="Arial" panose="020B0604020202020204" pitchFamily="34" charset="0"/>
                <a:cs typeface="Arial" panose="020B0604020202020204" pitchFamily="34" charset="0"/>
              </a:rPr>
              <a:t>Collaborative </a:t>
            </a:r>
            <a:r>
              <a:rPr lang="en-GB" altLang="en-US" sz="1100" b="1" dirty="0" smtClean="0">
                <a:solidFill>
                  <a:schemeClr val="tx1"/>
                </a:solidFill>
                <a:latin typeface="Arial" panose="020B0604020202020204" pitchFamily="34" charset="0"/>
                <a:cs typeface="Arial" panose="020B0604020202020204" pitchFamily="34" charset="0"/>
              </a:rPr>
              <a:t>Commissioning</a:t>
            </a:r>
            <a:r>
              <a:rPr lang="en-GB" sz="1100" b="1"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 There is a (£5k) overspend which relates to a one-off invoice for GM cancer contributions.</a:t>
            </a:r>
            <a:r>
              <a:rPr lang="en-GB" altLang="en-US" sz="1100" dirty="0" smtClean="0">
                <a:solidFill>
                  <a:schemeClr val="tx1"/>
                </a:solidFill>
                <a:latin typeface="Arial" panose="020B0604020202020204" pitchFamily="34" charset="0"/>
                <a:cs typeface="Arial" panose="020B0604020202020204" pitchFamily="34" charset="0"/>
              </a:rPr>
              <a:t/>
            </a:r>
            <a:br>
              <a:rPr lang="en-GB" altLang="en-US" sz="1100" dirty="0" smtClean="0">
                <a:solidFill>
                  <a:schemeClr val="tx1"/>
                </a:solidFill>
                <a:latin typeface="Arial" panose="020B0604020202020204" pitchFamily="34" charset="0"/>
                <a:cs typeface="Arial" panose="020B0604020202020204" pitchFamily="34" charset="0"/>
              </a:rPr>
            </a:br>
            <a:endParaRPr lang="en-GB" altLang="en-US" sz="800" dirty="0">
              <a:solidFill>
                <a:schemeClr val="tx1"/>
              </a:solidFill>
              <a:latin typeface="Arial" panose="020B0604020202020204" pitchFamily="34" charset="0"/>
              <a:cs typeface="Arial" panose="020B0604020202020204" pitchFamily="34" charset="0"/>
            </a:endParaRPr>
          </a:p>
          <a:p>
            <a:pPr lvl="0"/>
            <a:r>
              <a:rPr lang="en-GB" altLang="en-US" sz="1100" b="1" dirty="0">
                <a:solidFill>
                  <a:schemeClr val="tx1"/>
                </a:solidFill>
                <a:latin typeface="Arial" panose="020B0604020202020204" pitchFamily="34" charset="0"/>
                <a:cs typeface="Arial" panose="020B0604020202020204" pitchFamily="34" charset="0"/>
              </a:rPr>
              <a:t>High Cost </a:t>
            </a:r>
            <a:r>
              <a:rPr lang="en-GB" altLang="en-US" sz="1100" b="1" dirty="0" smtClean="0">
                <a:solidFill>
                  <a:schemeClr val="tx1"/>
                </a:solidFill>
                <a:latin typeface="Arial" panose="020B0604020202020204" pitchFamily="34" charset="0"/>
                <a:cs typeface="Arial" panose="020B0604020202020204" pitchFamily="34" charset="0"/>
              </a:rPr>
              <a:t>Drugs</a:t>
            </a:r>
            <a:r>
              <a:rPr lang="en-GB" sz="1100" b="1"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 There is a YTD over spend of (£36k). This is activity driven and although the activity isn’t significantly higher than historic levels, the case mix is of higher cost activity.</a:t>
            </a:r>
            <a:r>
              <a:rPr lang="en-GB" altLang="en-US" sz="1100" dirty="0" smtClean="0">
                <a:solidFill>
                  <a:schemeClr val="tx1"/>
                </a:solidFill>
                <a:latin typeface="Arial" panose="020B0604020202020204" pitchFamily="34" charset="0"/>
                <a:cs typeface="Arial" panose="020B0604020202020204" pitchFamily="34" charset="0"/>
              </a:rPr>
              <a:t/>
            </a:r>
            <a:br>
              <a:rPr lang="en-GB" altLang="en-US" sz="1100" dirty="0" smtClean="0">
                <a:solidFill>
                  <a:schemeClr val="tx1"/>
                </a:solidFill>
                <a:latin typeface="Arial" panose="020B0604020202020204" pitchFamily="34" charset="0"/>
                <a:cs typeface="Arial" panose="020B0604020202020204" pitchFamily="34" charset="0"/>
              </a:rPr>
            </a:br>
            <a:endParaRPr lang="en-GB" altLang="en-US" sz="800" dirty="0">
              <a:solidFill>
                <a:schemeClr val="tx1"/>
              </a:solidFill>
              <a:latin typeface="Arial" panose="020B0604020202020204" pitchFamily="34" charset="0"/>
              <a:cs typeface="Arial" panose="020B0604020202020204" pitchFamily="34" charset="0"/>
            </a:endParaRPr>
          </a:p>
          <a:p>
            <a:pPr lvl="0"/>
            <a:r>
              <a:rPr lang="en-GB" altLang="en-US" sz="1100" b="1" dirty="0" smtClean="0">
                <a:solidFill>
                  <a:schemeClr val="tx1"/>
                </a:solidFill>
                <a:latin typeface="Arial" panose="020B0604020202020204" pitchFamily="34" charset="0"/>
                <a:cs typeface="Arial" panose="020B0604020202020204" pitchFamily="34" charset="0"/>
              </a:rPr>
              <a:t>NCA</a:t>
            </a:r>
            <a:r>
              <a:rPr lang="en-GB" sz="1100" b="1"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 Overall NCA is overspent by (£226k). This is largely due to the estimated accrual which relates to the mandated LVA (low volume activity) contracts with English NHS Trusts.  This was deliberately omitted from locality plans, but the reported pressure will be offset by budget is held at ICB level.</a:t>
            </a:r>
            <a:endParaRPr lang="en-GB" altLang="en-US" sz="1100" dirty="0">
              <a:solidFill>
                <a:schemeClr val="tx1"/>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457200" y="540000"/>
          <a:ext cx="8229600" cy="1494092"/>
        </p:xfrm>
        <a:graphic>
          <a:graphicData uri="http://schemas.openxmlformats.org/drawingml/2006/table">
            <a:tbl>
              <a:tblPr/>
              <a:tblGrid>
                <a:gridCol w="3075221">
                  <a:extLst>
                    <a:ext uri="{9D8B030D-6E8A-4147-A177-3AD203B41FA5}">
                      <a16:colId xmlns:a16="http://schemas.microsoft.com/office/drawing/2014/main" val="3374353363"/>
                    </a:ext>
                  </a:extLst>
                </a:gridCol>
                <a:gridCol w="1025074">
                  <a:extLst>
                    <a:ext uri="{9D8B030D-6E8A-4147-A177-3AD203B41FA5}">
                      <a16:colId xmlns:a16="http://schemas.microsoft.com/office/drawing/2014/main" val="938689119"/>
                    </a:ext>
                  </a:extLst>
                </a:gridCol>
                <a:gridCol w="638253">
                  <a:extLst>
                    <a:ext uri="{9D8B030D-6E8A-4147-A177-3AD203B41FA5}">
                      <a16:colId xmlns:a16="http://schemas.microsoft.com/office/drawing/2014/main" val="585323338"/>
                    </a:ext>
                  </a:extLst>
                </a:gridCol>
                <a:gridCol w="783311">
                  <a:extLst>
                    <a:ext uri="{9D8B030D-6E8A-4147-A177-3AD203B41FA5}">
                      <a16:colId xmlns:a16="http://schemas.microsoft.com/office/drawing/2014/main" val="3782195027"/>
                    </a:ext>
                  </a:extLst>
                </a:gridCol>
                <a:gridCol w="841334">
                  <a:extLst>
                    <a:ext uri="{9D8B030D-6E8A-4147-A177-3AD203B41FA5}">
                      <a16:colId xmlns:a16="http://schemas.microsoft.com/office/drawing/2014/main" val="2512797045"/>
                    </a:ext>
                  </a:extLst>
                </a:gridCol>
                <a:gridCol w="512537">
                  <a:extLst>
                    <a:ext uri="{9D8B030D-6E8A-4147-A177-3AD203B41FA5}">
                      <a16:colId xmlns:a16="http://schemas.microsoft.com/office/drawing/2014/main" val="2154895646"/>
                    </a:ext>
                  </a:extLst>
                </a:gridCol>
                <a:gridCol w="522207">
                  <a:extLst>
                    <a:ext uri="{9D8B030D-6E8A-4147-A177-3AD203B41FA5}">
                      <a16:colId xmlns:a16="http://schemas.microsoft.com/office/drawing/2014/main" val="817644288"/>
                    </a:ext>
                  </a:extLst>
                </a:gridCol>
                <a:gridCol w="96705">
                  <a:extLst>
                    <a:ext uri="{9D8B030D-6E8A-4147-A177-3AD203B41FA5}">
                      <a16:colId xmlns:a16="http://schemas.microsoft.com/office/drawing/2014/main" val="3219130980"/>
                    </a:ext>
                  </a:extLst>
                </a:gridCol>
                <a:gridCol w="734958">
                  <a:extLst>
                    <a:ext uri="{9D8B030D-6E8A-4147-A177-3AD203B41FA5}">
                      <a16:colId xmlns:a16="http://schemas.microsoft.com/office/drawing/2014/main" val="3543113231"/>
                    </a:ext>
                  </a:extLst>
                </a:gridCol>
              </a:tblGrid>
              <a:tr h="406161">
                <a:tc>
                  <a:txBody>
                    <a:bodyPr/>
                    <a:lstStyle/>
                    <a:p>
                      <a:pPr algn="l" fontAlgn="b"/>
                      <a:r>
                        <a:rPr lang="en-GB" sz="800" b="1" i="0" u="none" strike="noStrike" dirty="0">
                          <a:solidFill>
                            <a:srgbClr val="FFFFFF"/>
                          </a:solidFill>
                          <a:effectLst/>
                          <a:latin typeface="Arial" panose="020B0604020202020204" pitchFamily="34" charset="0"/>
                        </a:rPr>
                        <a:t>£000's</a:t>
                      </a:r>
                    </a:p>
                  </a:txBody>
                  <a:tcPr marL="4835" marR="4835" marT="4835" marB="0" anchor="b">
                    <a:lnL w="1270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Actual</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635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Annual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w="635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Outturn</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800" b="1" i="0" u="none" strike="noStrike" dirty="0">
                          <a:solidFill>
                            <a:srgbClr val="FFFFFF"/>
                          </a:solidFill>
                          <a:effectLst/>
                          <a:latin typeface="Arial" panose="020B0604020202020204" pitchFamily="34" charset="0"/>
                        </a:rPr>
                        <a:t>Movement From </a:t>
                      </a:r>
                      <a:r>
                        <a:rPr lang="en-GB" sz="800" b="1" i="0" u="none" strike="noStrike" dirty="0" smtClean="0">
                          <a:solidFill>
                            <a:srgbClr val="FFFFFF"/>
                          </a:solidFill>
                          <a:effectLst/>
                          <a:latin typeface="Arial" panose="020B0604020202020204" pitchFamily="34" charset="0"/>
                        </a:rPr>
                        <a:t>M2</a:t>
                      </a:r>
                      <a:endParaRPr lang="en-GB" sz="800" b="1" i="0" u="none" strike="noStrike" dirty="0">
                        <a:solidFill>
                          <a:srgbClr val="FFFFFF"/>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a16="http://schemas.microsoft.com/office/drawing/2014/main" val="2726600783"/>
                  </a:ext>
                </a:extLst>
              </a:tr>
              <a:tr h="135387">
                <a:tc>
                  <a:txBody>
                    <a:bodyPr/>
                    <a:lstStyle/>
                    <a:p>
                      <a:pPr algn="l" fontAlgn="b"/>
                      <a:r>
                        <a:rPr lang="en-GB" sz="800" b="0" i="0" u="none" strike="noStrike" dirty="0">
                          <a:solidFill>
                            <a:srgbClr val="000000"/>
                          </a:solidFill>
                          <a:effectLst/>
                          <a:latin typeface="Arial" panose="020B0604020202020204" pitchFamily="34" charset="0"/>
                        </a:rPr>
                        <a:t>Acute Commissioning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56,203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56,099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104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56,203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56,099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104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(225)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10462223"/>
                  </a:ext>
                </a:extLst>
              </a:tr>
              <a:tr h="135387">
                <a:tc>
                  <a:txBody>
                    <a:bodyPr/>
                    <a:lstStyle/>
                    <a:p>
                      <a:pPr algn="l" fontAlgn="b"/>
                      <a:r>
                        <a:rPr lang="en-GB" sz="800" b="0" i="0" u="none" strike="noStrike" dirty="0">
                          <a:solidFill>
                            <a:srgbClr val="000000"/>
                          </a:solidFill>
                          <a:effectLst/>
                          <a:latin typeface="Arial" panose="020B0604020202020204" pitchFamily="34" charset="0"/>
                        </a:rPr>
                        <a:t>Ambulance Services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2,505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2,524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2,505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2,524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90394244"/>
                  </a:ext>
                </a:extLst>
              </a:tr>
              <a:tr h="135387">
                <a:tc>
                  <a:txBody>
                    <a:bodyPr/>
                    <a:lstStyle/>
                    <a:p>
                      <a:pPr algn="l" fontAlgn="b"/>
                      <a:r>
                        <a:rPr lang="en-GB" sz="800" b="0" i="0" u="none" strike="noStrike" dirty="0">
                          <a:solidFill>
                            <a:srgbClr val="000000"/>
                          </a:solidFill>
                          <a:effectLst/>
                          <a:latin typeface="Arial" panose="020B0604020202020204" pitchFamily="34" charset="0"/>
                        </a:rPr>
                        <a:t>Clinical Assessment &amp; Treatment Centres</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329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244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85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329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244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85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76</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727964091"/>
                  </a:ext>
                </a:extLst>
              </a:tr>
              <a:tr h="135387">
                <a:tc>
                  <a:txBody>
                    <a:bodyPr/>
                    <a:lstStyle/>
                    <a:p>
                      <a:pPr algn="l" fontAlgn="b"/>
                      <a:r>
                        <a:rPr lang="en-GB" sz="800" b="0" i="0" u="none" strike="noStrike" dirty="0">
                          <a:solidFill>
                            <a:srgbClr val="000000"/>
                          </a:solidFill>
                          <a:effectLst/>
                          <a:latin typeface="Arial" panose="020B0604020202020204" pitchFamily="34" charset="0"/>
                        </a:rPr>
                        <a:t>Collaborative Commissioning</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45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50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45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50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57486288"/>
                  </a:ext>
                </a:extLst>
              </a:tr>
              <a:tr h="135387">
                <a:tc>
                  <a:txBody>
                    <a:bodyPr/>
                    <a:lstStyle/>
                    <a:p>
                      <a:pPr algn="l" fontAlgn="b"/>
                      <a:r>
                        <a:rPr lang="en-GB" sz="800" b="0" i="0" u="none" strike="noStrike" dirty="0">
                          <a:solidFill>
                            <a:srgbClr val="000000"/>
                          </a:solidFill>
                          <a:effectLst/>
                          <a:latin typeface="Arial" panose="020B0604020202020204" pitchFamily="34" charset="0"/>
                        </a:rPr>
                        <a:t>High Cost Drugs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45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81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45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81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793268130"/>
                  </a:ext>
                </a:extLst>
              </a:tr>
              <a:tr h="135387">
                <a:tc>
                  <a:txBody>
                    <a:bodyPr/>
                    <a:lstStyle/>
                    <a:p>
                      <a:pPr algn="l" fontAlgn="b"/>
                      <a:r>
                        <a:rPr lang="en-GB" sz="800" b="0" i="0" u="none" strike="noStrike" dirty="0">
                          <a:solidFill>
                            <a:srgbClr val="000000"/>
                          </a:solidFill>
                          <a:effectLst/>
                          <a:latin typeface="Arial" panose="020B0604020202020204" pitchFamily="34" charset="0"/>
                        </a:rPr>
                        <a:t>NCAS/OATS</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281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(226)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54</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281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(226)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solidFill>
                      <a:srgbClr val="FFFFFF"/>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(226)</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79448592"/>
                  </a:ext>
                </a:extLst>
              </a:tr>
              <a:tr h="135387">
                <a:tc>
                  <a:txBody>
                    <a:bodyPr/>
                    <a:lstStyle/>
                    <a:p>
                      <a:pPr algn="l" fontAlgn="b"/>
                      <a:r>
                        <a:rPr lang="en-GB" sz="800" b="0" i="0" u="none" strike="noStrike" dirty="0">
                          <a:solidFill>
                            <a:srgbClr val="000000"/>
                          </a:solidFill>
                          <a:effectLst/>
                          <a:latin typeface="Arial" panose="020B0604020202020204" pitchFamily="34" charset="0"/>
                        </a:rPr>
                        <a:t>Winter Resilience</a:t>
                      </a:r>
                    </a:p>
                  </a:txBody>
                  <a:tcPr marL="4835" marR="4835" marT="4835" marB="0" anchor="b">
                    <a:lnL w="1270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32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32 </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solidFill>
                      <a:srgbClr val="FFFFFF"/>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solidFill>
                      <a:srgbClr val="FFFFFF"/>
                    </a:solidFill>
                  </a:tcPr>
                </a:tc>
                <a:extLst>
                  <a:ext uri="{0D108BD9-81ED-4DB2-BD59-A6C34878D82A}">
                    <a16:rowId xmlns:a16="http://schemas.microsoft.com/office/drawing/2014/main" val="65154938"/>
                  </a:ext>
                </a:extLst>
              </a:tr>
              <a:tr h="140222">
                <a:tc>
                  <a:txBody>
                    <a:bodyPr/>
                    <a:lstStyle/>
                    <a:p>
                      <a:pPr algn="l" fontAlgn="b"/>
                      <a:r>
                        <a:rPr lang="en-GB" sz="800" b="1" i="0" u="none" strike="noStrike" dirty="0">
                          <a:solidFill>
                            <a:srgbClr val="000000"/>
                          </a:solidFill>
                          <a:effectLst/>
                          <a:latin typeface="Arial" panose="020B0604020202020204" pitchFamily="34" charset="0"/>
                        </a:rPr>
                        <a:t>Total - Acute</a:t>
                      </a:r>
                    </a:p>
                  </a:txBody>
                  <a:tcPr marL="4835" marR="4835" marT="4835" marB="0" anchor="b">
                    <a:lnL w="1270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59,214</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59,310 </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(97)</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59,214</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59,310 </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(97)</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1" i="0" u="none" strike="noStrike" dirty="0" smtClean="0">
                          <a:solidFill>
                            <a:srgbClr val="000000"/>
                          </a:solidFill>
                          <a:effectLst/>
                          <a:latin typeface="Arial" panose="020B0604020202020204" pitchFamily="34" charset="0"/>
                        </a:rPr>
                        <a:t>(408)</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66092"/>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197163"/>
                  </a:ext>
                </a:extLst>
              </a:tr>
            </a:tbl>
          </a:graphicData>
        </a:graphic>
      </p:graphicFrame>
      <p:graphicFrame>
        <p:nvGraphicFramePr>
          <p:cNvPr id="6" name="Table 5"/>
          <p:cNvGraphicFramePr>
            <a:graphicFrameLocks noGrp="1"/>
          </p:cNvGraphicFramePr>
          <p:nvPr>
            <p:extLst/>
          </p:nvPr>
        </p:nvGraphicFramePr>
        <p:xfrm>
          <a:off x="457200" y="2558392"/>
          <a:ext cx="5725160" cy="838200"/>
        </p:xfrm>
        <a:graphic>
          <a:graphicData uri="http://schemas.openxmlformats.org/drawingml/2006/table">
            <a:tbl>
              <a:tblPr firstRow="1" firstCol="1" bandRow="1"/>
              <a:tblGrid>
                <a:gridCol w="1431290">
                  <a:extLst>
                    <a:ext uri="{9D8B030D-6E8A-4147-A177-3AD203B41FA5}">
                      <a16:colId xmlns:a16="http://schemas.microsoft.com/office/drawing/2014/main" val="3782584536"/>
                    </a:ext>
                  </a:extLst>
                </a:gridCol>
                <a:gridCol w="1431290">
                  <a:extLst>
                    <a:ext uri="{9D8B030D-6E8A-4147-A177-3AD203B41FA5}">
                      <a16:colId xmlns:a16="http://schemas.microsoft.com/office/drawing/2014/main" val="693302214"/>
                    </a:ext>
                  </a:extLst>
                </a:gridCol>
                <a:gridCol w="1431290">
                  <a:extLst>
                    <a:ext uri="{9D8B030D-6E8A-4147-A177-3AD203B41FA5}">
                      <a16:colId xmlns:a16="http://schemas.microsoft.com/office/drawing/2014/main" val="3789558676"/>
                    </a:ext>
                  </a:extLst>
                </a:gridCol>
                <a:gridCol w="1431290">
                  <a:extLst>
                    <a:ext uri="{9D8B030D-6E8A-4147-A177-3AD203B41FA5}">
                      <a16:colId xmlns:a16="http://schemas.microsoft.com/office/drawing/2014/main" val="2669563486"/>
                    </a:ext>
                  </a:extLst>
                </a:gridCol>
              </a:tblGrid>
              <a:tr h="0">
                <a:tc>
                  <a:txBody>
                    <a:bodyPr/>
                    <a:lstStyle/>
                    <a:p>
                      <a:pPr>
                        <a:spcAft>
                          <a:spcPts val="0"/>
                        </a:spcAft>
                      </a:pPr>
                      <a:r>
                        <a:rPr lang="en-GB" sz="1100">
                          <a:effectLst/>
                          <a:latin typeface="Arial" panose="020B0604020202020204" pitchFamily="34" charset="0"/>
                          <a:ea typeface="Calibri" panose="020F0502020204030204" pitchFamily="34" charset="0"/>
                        </a:rPr>
                        <a:t> </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b="1" dirty="0">
                          <a:effectLst/>
                          <a:latin typeface="Arial" panose="020B0604020202020204" pitchFamily="34" charset="0"/>
                          <a:ea typeface="Calibri" panose="020F0502020204030204" pitchFamily="34" charset="0"/>
                        </a:rPr>
                        <a:t>Tameside Locality</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b="1">
                          <a:effectLst/>
                          <a:latin typeface="Arial" panose="020B0604020202020204" pitchFamily="34" charset="0"/>
                          <a:ea typeface="Calibri" panose="020F0502020204030204" pitchFamily="34" charset="0"/>
                        </a:rPr>
                        <a:t>Glossop Locality</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b="1">
                          <a:effectLst/>
                          <a:latin typeface="Arial" panose="020B0604020202020204" pitchFamily="34" charset="0"/>
                          <a:ea typeface="Calibri" panose="020F0502020204030204" pitchFamily="34" charset="0"/>
                        </a:rPr>
                        <a:t>Total Q1 Variance</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6191033"/>
                  </a:ext>
                </a:extLst>
              </a:tr>
              <a:tr h="0">
                <a:tc>
                  <a:txBody>
                    <a:bodyPr/>
                    <a:lstStyle/>
                    <a:p>
                      <a:pPr>
                        <a:spcAft>
                          <a:spcPts val="0"/>
                        </a:spcAft>
                      </a:pPr>
                      <a:r>
                        <a:rPr lang="en-GB" sz="1100">
                          <a:effectLst/>
                          <a:latin typeface="Arial" panose="020B0604020202020204" pitchFamily="34" charset="0"/>
                          <a:ea typeface="Calibri" panose="020F0502020204030204" pitchFamily="34" charset="0"/>
                        </a:rPr>
                        <a:t>Independent Sector</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dirty="0">
                          <a:effectLst/>
                          <a:latin typeface="Arial" panose="020B0604020202020204" pitchFamily="34" charset="0"/>
                          <a:ea typeface="Calibri" panose="020F0502020204030204" pitchFamily="34" charset="0"/>
                        </a:rPr>
                        <a:t>£</a:t>
                      </a:r>
                      <a:r>
                        <a:rPr lang="en-GB" sz="1100" dirty="0" smtClean="0">
                          <a:effectLst/>
                          <a:latin typeface="Arial" panose="020B0604020202020204" pitchFamily="34" charset="0"/>
                          <a:ea typeface="Calibri" panose="020F0502020204030204" pitchFamily="34" charset="0"/>
                        </a:rPr>
                        <a:t>558k</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dirty="0">
                          <a:effectLst/>
                          <a:latin typeface="Arial" panose="020B0604020202020204" pitchFamily="34" charset="0"/>
                          <a:ea typeface="Calibri" panose="020F0502020204030204" pitchFamily="34" charset="0"/>
                        </a:rPr>
                        <a:t>(£69k</a:t>
                      </a:r>
                      <a:r>
                        <a:rPr lang="en-GB" sz="1100" dirty="0" smtClean="0">
                          <a:effectLst/>
                          <a:latin typeface="Arial" panose="020B0604020202020204" pitchFamily="34" charset="0"/>
                          <a:ea typeface="Calibri" panose="020F0502020204030204" pitchFamily="34" charset="0"/>
                        </a:rPr>
                        <a:t>)</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dirty="0">
                          <a:effectLst/>
                          <a:latin typeface="Arial" panose="020B0604020202020204" pitchFamily="34" charset="0"/>
                          <a:ea typeface="Calibri" panose="020F0502020204030204" pitchFamily="34" charset="0"/>
                        </a:rPr>
                        <a:t>£</a:t>
                      </a:r>
                      <a:r>
                        <a:rPr lang="en-GB" sz="1100" dirty="0" smtClean="0">
                          <a:effectLst/>
                          <a:latin typeface="Arial" panose="020B0604020202020204" pitchFamily="34" charset="0"/>
                          <a:ea typeface="Calibri" panose="020F0502020204030204" pitchFamily="34" charset="0"/>
                        </a:rPr>
                        <a:t>489k</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3827243"/>
                  </a:ext>
                </a:extLst>
              </a:tr>
              <a:tr h="0">
                <a:tc>
                  <a:txBody>
                    <a:bodyPr/>
                    <a:lstStyle/>
                    <a:p>
                      <a:pPr>
                        <a:spcAft>
                          <a:spcPts val="0"/>
                        </a:spcAft>
                      </a:pPr>
                      <a:r>
                        <a:rPr lang="en-GB" sz="1100">
                          <a:effectLst/>
                          <a:latin typeface="Arial" panose="020B0604020202020204" pitchFamily="34" charset="0"/>
                          <a:ea typeface="Calibri" panose="020F0502020204030204" pitchFamily="34" charset="0"/>
                        </a:rPr>
                        <a:t>Neuro Rehab</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dirty="0">
                          <a:effectLst/>
                          <a:latin typeface="Arial" panose="020B0604020202020204" pitchFamily="34" charset="0"/>
                          <a:ea typeface="Calibri" panose="020F0502020204030204" pitchFamily="34" charset="0"/>
                        </a:rPr>
                        <a:t>£</a:t>
                      </a:r>
                      <a:r>
                        <a:rPr lang="en-GB" sz="1100" dirty="0" smtClean="0">
                          <a:effectLst/>
                          <a:latin typeface="Arial" panose="020B0604020202020204" pitchFamily="34" charset="0"/>
                          <a:ea typeface="Calibri" panose="020F0502020204030204" pitchFamily="34" charset="0"/>
                        </a:rPr>
                        <a:t>64k</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dirty="0">
                          <a:effectLst/>
                          <a:latin typeface="Arial" panose="020B0604020202020204" pitchFamily="34" charset="0"/>
                          <a:ea typeface="Calibri" panose="020F0502020204030204" pitchFamily="34" charset="0"/>
                        </a:rPr>
                        <a:t>£0</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dirty="0">
                          <a:effectLst/>
                          <a:latin typeface="Arial" panose="020B0604020202020204" pitchFamily="34" charset="0"/>
                          <a:ea typeface="Calibri" panose="020F0502020204030204" pitchFamily="34" charset="0"/>
                        </a:rPr>
                        <a:t>£</a:t>
                      </a:r>
                      <a:r>
                        <a:rPr lang="en-GB" sz="1100" dirty="0" smtClean="0">
                          <a:effectLst/>
                          <a:latin typeface="Arial" panose="020B0604020202020204" pitchFamily="34" charset="0"/>
                          <a:ea typeface="Calibri" panose="020F0502020204030204" pitchFamily="34" charset="0"/>
                        </a:rPr>
                        <a:t>64k</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4266066"/>
                  </a:ext>
                </a:extLst>
              </a:tr>
              <a:tr h="0">
                <a:tc>
                  <a:txBody>
                    <a:bodyPr/>
                    <a:lstStyle/>
                    <a:p>
                      <a:pPr>
                        <a:spcAft>
                          <a:spcPts val="0"/>
                        </a:spcAft>
                      </a:pPr>
                      <a:r>
                        <a:rPr lang="en-GB" sz="1100" dirty="0">
                          <a:effectLst/>
                          <a:latin typeface="Arial" panose="020B0604020202020204" pitchFamily="34" charset="0"/>
                          <a:ea typeface="Calibri" panose="020F0502020204030204" pitchFamily="34" charset="0"/>
                        </a:rPr>
                        <a:t>NHS Providers</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dirty="0" smtClean="0">
                          <a:effectLst/>
                          <a:latin typeface="Arial" panose="020B0604020202020204" pitchFamily="34" charset="0"/>
                          <a:ea typeface="Calibri" panose="020F0502020204030204" pitchFamily="34" charset="0"/>
                        </a:rPr>
                        <a:t>(£450k)</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dirty="0">
                          <a:effectLst/>
                          <a:latin typeface="Arial" panose="020B0604020202020204" pitchFamily="34" charset="0"/>
                          <a:ea typeface="Calibri" panose="020F0502020204030204" pitchFamily="34" charset="0"/>
                        </a:rPr>
                        <a:t>£</a:t>
                      </a:r>
                      <a:r>
                        <a:rPr lang="en-GB" sz="1100" dirty="0" smtClean="0">
                          <a:effectLst/>
                          <a:latin typeface="Arial" panose="020B0604020202020204" pitchFamily="34" charset="0"/>
                          <a:ea typeface="Calibri" panose="020F0502020204030204" pitchFamily="34" charset="0"/>
                        </a:rPr>
                        <a:t>1k</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dirty="0" smtClean="0">
                          <a:effectLst/>
                          <a:latin typeface="Arial" panose="020B0604020202020204" pitchFamily="34" charset="0"/>
                          <a:ea typeface="Calibri" panose="020F0502020204030204" pitchFamily="34" charset="0"/>
                        </a:rPr>
                        <a:t>(£449k)</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4333473"/>
                  </a:ext>
                </a:extLst>
              </a:tr>
              <a:tr h="0">
                <a:tc>
                  <a:txBody>
                    <a:bodyPr/>
                    <a:lstStyle/>
                    <a:p>
                      <a:pPr>
                        <a:spcAft>
                          <a:spcPts val="0"/>
                        </a:spcAft>
                      </a:pPr>
                      <a:r>
                        <a:rPr lang="en-GB" sz="1100" b="1" dirty="0">
                          <a:effectLst/>
                          <a:latin typeface="Arial" panose="020B0604020202020204" pitchFamily="34" charset="0"/>
                          <a:ea typeface="Calibri" panose="020F0502020204030204" pitchFamily="34" charset="0"/>
                        </a:rPr>
                        <a:t>Total</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b="1" dirty="0" smtClean="0">
                          <a:effectLst/>
                          <a:latin typeface="Arial" panose="020B0604020202020204" pitchFamily="34" charset="0"/>
                          <a:ea typeface="Calibri" panose="020F0502020204030204" pitchFamily="34" charset="0"/>
                        </a:rPr>
                        <a:t>£172k</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b="1" dirty="0">
                          <a:effectLst/>
                          <a:latin typeface="Arial" panose="020B0604020202020204" pitchFamily="34" charset="0"/>
                          <a:ea typeface="Calibri" panose="020F0502020204030204" pitchFamily="34" charset="0"/>
                        </a:rPr>
                        <a:t>(£68k</a:t>
                      </a:r>
                      <a:r>
                        <a:rPr lang="en-GB" sz="1100" b="1" dirty="0" smtClean="0">
                          <a:effectLst/>
                          <a:latin typeface="Arial" panose="020B0604020202020204" pitchFamily="34" charset="0"/>
                          <a:ea typeface="Calibri" panose="020F0502020204030204" pitchFamily="34" charset="0"/>
                        </a:rPr>
                        <a:t>)</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100" b="1" dirty="0" smtClean="0">
                          <a:solidFill>
                            <a:schemeClr val="tx1"/>
                          </a:solidFill>
                          <a:effectLst/>
                          <a:latin typeface="Arial" panose="020B0604020202020204" pitchFamily="34" charset="0"/>
                          <a:ea typeface="Calibri" panose="020F0502020204030204" pitchFamily="34" charset="0"/>
                        </a:rPr>
                        <a:t>£104k </a:t>
                      </a:r>
                      <a:endParaRPr lang="en-GB" sz="1100" dirty="0">
                        <a:solidFill>
                          <a:schemeClr val="tx1"/>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9519823"/>
                  </a:ext>
                </a:extLst>
              </a:tr>
            </a:tbl>
          </a:graphicData>
        </a:graphic>
      </p:graphicFrame>
    </p:spTree>
    <p:extLst>
      <p:ext uri="{BB962C8B-B14F-4D97-AF65-F5344CB8AC3E}">
        <p14:creationId xmlns:p14="http://schemas.microsoft.com/office/powerpoint/2010/main" val="33420019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2"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Mental Health</a:t>
            </a:r>
          </a:p>
        </p:txBody>
      </p:sp>
      <p:sp>
        <p:nvSpPr>
          <p:cNvPr id="4" name="Rectangle 3"/>
          <p:cNvSpPr/>
          <p:nvPr/>
        </p:nvSpPr>
        <p:spPr>
          <a:xfrm>
            <a:off x="179512" y="2912244"/>
            <a:ext cx="8928000" cy="3308598"/>
          </a:xfrm>
          <a:prstGeom prst="rect">
            <a:avLst/>
          </a:prstGeom>
        </p:spPr>
        <p:txBody>
          <a:bodyPr wrap="square">
            <a:spAutoFit/>
          </a:bodyPr>
          <a:lstStyle/>
          <a:p>
            <a:pPr lvl="0"/>
            <a:r>
              <a:rPr lang="en-GB" altLang="en-US" sz="1100" dirty="0" smtClean="0">
                <a:solidFill>
                  <a:schemeClr val="tx1"/>
                </a:solidFill>
                <a:latin typeface="Arial" panose="020B0604020202020204" pitchFamily="34" charset="0"/>
                <a:cs typeface="Arial" panose="020B0604020202020204" pitchFamily="34" charset="0"/>
              </a:rPr>
              <a:t>The quarter 1 Mental Health position resulted in a (£272k) overspend with a favourable in month movement of £78k.</a:t>
            </a:r>
          </a:p>
          <a:p>
            <a:pPr lvl="0"/>
            <a:endParaRPr lang="en-GB" altLang="en-US" sz="1100" dirty="0">
              <a:solidFill>
                <a:schemeClr val="tx1"/>
              </a:solidFill>
              <a:latin typeface="Arial" panose="020B0604020202020204" pitchFamily="34" charset="0"/>
              <a:cs typeface="Arial" panose="020B0604020202020204" pitchFamily="34" charset="0"/>
            </a:endParaRPr>
          </a:p>
          <a:p>
            <a:pPr lvl="0"/>
            <a:r>
              <a:rPr lang="en-GB" altLang="en-US" sz="1100" b="1" dirty="0">
                <a:solidFill>
                  <a:schemeClr val="tx1"/>
                </a:solidFill>
                <a:latin typeface="Arial" panose="020B0604020202020204" pitchFamily="34" charset="0"/>
                <a:cs typeface="Arial" panose="020B0604020202020204" pitchFamily="34" charset="0"/>
              </a:rPr>
              <a:t>Pennine </a:t>
            </a:r>
            <a:r>
              <a:rPr lang="en-GB" altLang="en-US" sz="1100" b="1" dirty="0" smtClean="0">
                <a:solidFill>
                  <a:schemeClr val="tx1"/>
                </a:solidFill>
                <a:latin typeface="Arial" panose="020B0604020202020204" pitchFamily="34" charset="0"/>
                <a:cs typeface="Arial" panose="020B0604020202020204" pitchFamily="34" charset="0"/>
              </a:rPr>
              <a:t>Care / GMMH</a:t>
            </a:r>
            <a:r>
              <a:rPr lang="en-GB" altLang="en-US" sz="1100" dirty="0" smtClean="0">
                <a:solidFill>
                  <a:schemeClr val="tx1"/>
                </a:solidFill>
                <a:latin typeface="Arial" panose="020B0604020202020204" pitchFamily="34" charset="0"/>
                <a:cs typeface="Arial" panose="020B0604020202020204" pitchFamily="34" charset="0"/>
              </a:rPr>
              <a:t> – contracts have now been finalised, the latter now including year 2 </a:t>
            </a:r>
            <a:r>
              <a:rPr lang="en-GB" altLang="en-US" sz="1100" dirty="0" err="1" smtClean="0">
                <a:solidFill>
                  <a:schemeClr val="tx1"/>
                </a:solidFill>
                <a:latin typeface="Arial" panose="020B0604020202020204" pitchFamily="34" charset="0"/>
                <a:cs typeface="Arial" panose="020B0604020202020204" pitchFamily="34" charset="0"/>
              </a:rPr>
              <a:t>Peri</a:t>
            </a:r>
            <a:r>
              <a:rPr lang="en-GB" altLang="en-US" sz="1100" dirty="0" smtClean="0">
                <a:solidFill>
                  <a:schemeClr val="tx1"/>
                </a:solidFill>
                <a:latin typeface="Arial" panose="020B0604020202020204" pitchFamily="34" charset="0"/>
                <a:cs typeface="Arial" panose="020B0604020202020204" pitchFamily="34" charset="0"/>
              </a:rPr>
              <a:t>-Natal as well as the T.A.S service. Also, the additional 0.7% inflationary uplift for which the allocation is not included in the year to date position flags as a (£62k) over spend against MH Contracts. This will be updated in future months.</a:t>
            </a:r>
          </a:p>
          <a:p>
            <a:pPr lvl="0"/>
            <a:endParaRPr lang="en-GB" altLang="en-US" sz="1100" dirty="0">
              <a:solidFill>
                <a:schemeClr val="tx1"/>
              </a:solidFill>
              <a:latin typeface="Arial" panose="020B0604020202020204" pitchFamily="34" charset="0"/>
              <a:cs typeface="Arial" panose="020B0604020202020204" pitchFamily="34" charset="0"/>
            </a:endParaRPr>
          </a:p>
          <a:p>
            <a:pPr lvl="0"/>
            <a:r>
              <a:rPr lang="en-GB" altLang="en-US" sz="1100" b="1" dirty="0" smtClean="0">
                <a:solidFill>
                  <a:schemeClr val="tx1"/>
                </a:solidFill>
                <a:latin typeface="Arial" panose="020B0604020202020204" pitchFamily="34" charset="0"/>
                <a:cs typeface="Arial" panose="020B0604020202020204" pitchFamily="34" charset="0"/>
              </a:rPr>
              <a:t>Transformation</a:t>
            </a:r>
            <a:r>
              <a:rPr lang="en-GB" altLang="en-US" sz="1100" dirty="0" smtClean="0">
                <a:solidFill>
                  <a:schemeClr val="tx1"/>
                </a:solidFill>
                <a:latin typeface="Arial" panose="020B0604020202020204" pitchFamily="34" charset="0"/>
                <a:cs typeface="Arial" panose="020B0604020202020204" pitchFamily="34" charset="0"/>
              </a:rPr>
              <a:t> – The £618k pressure against Transformation relates to the GM level approach to meeting MHIS.  It was agreed that localities would set plans using a GM level calculation to achieve MHIS based on historic locality spend. In Tameside, per capita MH spend has historically been slightly less than the GM average.  A continuation of our local strategy to invest in MH services is included in individual budget lines for Pennine Care and the independent/voluntary sector, with a negative transformation budget to balance back to the GM control total.  This will be managed at a GM level through </a:t>
            </a:r>
            <a:r>
              <a:rPr lang="en-GB" altLang="en-US" sz="1100" dirty="0">
                <a:solidFill>
                  <a:schemeClr val="tx1"/>
                </a:solidFill>
                <a:latin typeface="Arial" panose="020B0604020202020204" pitchFamily="34" charset="0"/>
                <a:cs typeface="Arial" panose="020B0604020202020204" pitchFamily="34" charset="0"/>
              </a:rPr>
              <a:t>offsetting underspend in other localities </a:t>
            </a:r>
            <a:r>
              <a:rPr lang="en-GB" altLang="en-US" sz="1100" dirty="0" smtClean="0">
                <a:solidFill>
                  <a:schemeClr val="tx1"/>
                </a:solidFill>
                <a:latin typeface="Arial" panose="020B0604020202020204" pitchFamily="34" charset="0"/>
                <a:cs typeface="Arial" panose="020B0604020202020204" pitchFamily="34" charset="0"/>
              </a:rPr>
              <a:t>and potential slippage in mobilisation.</a:t>
            </a:r>
          </a:p>
          <a:p>
            <a:pPr lvl="0"/>
            <a:endParaRPr lang="en-GB" altLang="en-US" sz="1100" dirty="0" smtClean="0">
              <a:solidFill>
                <a:schemeClr val="tx1"/>
              </a:solidFill>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Individualised </a:t>
            </a:r>
            <a:r>
              <a:rPr lang="en-GB" sz="1100" b="1" dirty="0">
                <a:latin typeface="Arial" panose="020B0604020202020204" pitchFamily="34" charset="0"/>
                <a:cs typeface="Arial" panose="020B0604020202020204" pitchFamily="34" charset="0"/>
              </a:rPr>
              <a:t>Commissioning in Mental Health</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 is underspent against budget by £226k YTD. This is mainly due to the profiling of Winter Pressure budgets. If there is no spike in Winter costs there will be a year end underspend. This will be reported on throughout the year.</a:t>
            </a:r>
            <a:endParaRPr lang="en-GB" sz="1100" dirty="0">
              <a:latin typeface="Arial" panose="020B0604020202020204" pitchFamily="34" charset="0"/>
              <a:cs typeface="Arial" panose="020B0604020202020204" pitchFamily="34" charset="0"/>
            </a:endParaRPr>
          </a:p>
          <a:p>
            <a:pPr lvl="0"/>
            <a:endParaRPr lang="en-GB" altLang="en-US" sz="1100" dirty="0">
              <a:solidFill>
                <a:schemeClr val="tx1"/>
              </a:solidFill>
              <a:latin typeface="Arial" panose="020B0604020202020204" pitchFamily="34" charset="0"/>
              <a:cs typeface="Arial" panose="020B0604020202020204" pitchFamily="34" charset="0"/>
            </a:endParaRPr>
          </a:p>
          <a:p>
            <a:pPr lvl="0" algn="just"/>
            <a:r>
              <a:rPr lang="en-GB" altLang="en-US" sz="1100" b="1" dirty="0">
                <a:solidFill>
                  <a:schemeClr val="tx1"/>
                </a:solidFill>
                <a:latin typeface="Arial" panose="020B0604020202020204" pitchFamily="34" charset="0"/>
                <a:cs typeface="Arial" panose="020B0604020202020204" pitchFamily="34" charset="0"/>
              </a:rPr>
              <a:t>Mental Health Investment Standard (MHIS</a:t>
            </a:r>
            <a:r>
              <a:rPr lang="en-GB" altLang="en-US" sz="1100" b="1" dirty="0" smtClean="0">
                <a:solidFill>
                  <a:schemeClr val="tx1"/>
                </a:solidFill>
                <a:latin typeface="Arial" panose="020B0604020202020204" pitchFamily="34" charset="0"/>
                <a:cs typeface="Arial" panose="020B0604020202020204" pitchFamily="34" charset="0"/>
              </a:rPr>
              <a:t>)</a:t>
            </a:r>
            <a:r>
              <a:rPr lang="en-GB" altLang="en-US" sz="1100" dirty="0" smtClean="0">
                <a:solidFill>
                  <a:schemeClr val="tx1"/>
                </a:solidFill>
                <a:latin typeface="Arial" panose="020B0604020202020204" pitchFamily="34" charset="0"/>
                <a:cs typeface="Arial" panose="020B0604020202020204" pitchFamily="34" charset="0"/>
              </a:rPr>
              <a:t> – The 2022-23 programme growth for MHIS is 3.75% above the 2021-22 outturn. MHIS is to be measured at a GM level going forward.</a:t>
            </a:r>
            <a:endParaRPr lang="en-GB" altLang="en-US" sz="1100" dirty="0">
              <a:solidFill>
                <a:schemeClr val="tx1"/>
              </a:solidFill>
              <a:latin typeface="Arial" panose="020B0604020202020204" pitchFamily="34" charset="0"/>
              <a:cs typeface="Arial" panose="020B0604020202020204" pitchFamily="34" charset="0"/>
            </a:endParaRPr>
          </a:p>
          <a:p>
            <a:pPr lvl="0" algn="just"/>
            <a:endParaRPr lang="en-GB" sz="1100" dirty="0">
              <a:latin typeface="Arial" panose="020B0604020202020204" pitchFamily="34" charset="0"/>
              <a:cs typeface="Arial" panose="020B0604020202020204" pitchFamily="34" charset="0"/>
            </a:endParaRPr>
          </a:p>
          <a:p>
            <a:pPr lvl="0" algn="just">
              <a:spcAft>
                <a:spcPts val="0"/>
              </a:spcAft>
              <a:tabLst>
                <a:tab pos="457200" algn="l"/>
              </a:tabLst>
            </a:pPr>
            <a:endParaRPr lang="en-GB" sz="1100"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457200" y="540000"/>
          <a:ext cx="8229600" cy="2171027"/>
        </p:xfrm>
        <a:graphic>
          <a:graphicData uri="http://schemas.openxmlformats.org/drawingml/2006/table">
            <a:tbl>
              <a:tblPr/>
              <a:tblGrid>
                <a:gridCol w="3075221">
                  <a:extLst>
                    <a:ext uri="{9D8B030D-6E8A-4147-A177-3AD203B41FA5}">
                      <a16:colId xmlns:a16="http://schemas.microsoft.com/office/drawing/2014/main" val="1564332574"/>
                    </a:ext>
                  </a:extLst>
                </a:gridCol>
                <a:gridCol w="1025074">
                  <a:extLst>
                    <a:ext uri="{9D8B030D-6E8A-4147-A177-3AD203B41FA5}">
                      <a16:colId xmlns:a16="http://schemas.microsoft.com/office/drawing/2014/main" val="68015549"/>
                    </a:ext>
                  </a:extLst>
                </a:gridCol>
                <a:gridCol w="638253">
                  <a:extLst>
                    <a:ext uri="{9D8B030D-6E8A-4147-A177-3AD203B41FA5}">
                      <a16:colId xmlns:a16="http://schemas.microsoft.com/office/drawing/2014/main" val="1402985054"/>
                    </a:ext>
                  </a:extLst>
                </a:gridCol>
                <a:gridCol w="783311">
                  <a:extLst>
                    <a:ext uri="{9D8B030D-6E8A-4147-A177-3AD203B41FA5}">
                      <a16:colId xmlns:a16="http://schemas.microsoft.com/office/drawing/2014/main" val="3584823563"/>
                    </a:ext>
                  </a:extLst>
                </a:gridCol>
                <a:gridCol w="841334">
                  <a:extLst>
                    <a:ext uri="{9D8B030D-6E8A-4147-A177-3AD203B41FA5}">
                      <a16:colId xmlns:a16="http://schemas.microsoft.com/office/drawing/2014/main" val="3121725920"/>
                    </a:ext>
                  </a:extLst>
                </a:gridCol>
                <a:gridCol w="512537">
                  <a:extLst>
                    <a:ext uri="{9D8B030D-6E8A-4147-A177-3AD203B41FA5}">
                      <a16:colId xmlns:a16="http://schemas.microsoft.com/office/drawing/2014/main" val="2497869757"/>
                    </a:ext>
                  </a:extLst>
                </a:gridCol>
                <a:gridCol w="522207">
                  <a:extLst>
                    <a:ext uri="{9D8B030D-6E8A-4147-A177-3AD203B41FA5}">
                      <a16:colId xmlns:a16="http://schemas.microsoft.com/office/drawing/2014/main" val="3315590755"/>
                    </a:ext>
                  </a:extLst>
                </a:gridCol>
                <a:gridCol w="96705">
                  <a:extLst>
                    <a:ext uri="{9D8B030D-6E8A-4147-A177-3AD203B41FA5}">
                      <a16:colId xmlns:a16="http://schemas.microsoft.com/office/drawing/2014/main" val="1930065287"/>
                    </a:ext>
                  </a:extLst>
                </a:gridCol>
                <a:gridCol w="734958">
                  <a:extLst>
                    <a:ext uri="{9D8B030D-6E8A-4147-A177-3AD203B41FA5}">
                      <a16:colId xmlns:a16="http://schemas.microsoft.com/office/drawing/2014/main" val="799791531"/>
                    </a:ext>
                  </a:extLst>
                </a:gridCol>
              </a:tblGrid>
              <a:tr h="406161">
                <a:tc>
                  <a:txBody>
                    <a:bodyPr/>
                    <a:lstStyle/>
                    <a:p>
                      <a:pPr algn="l" fontAlgn="b"/>
                      <a:r>
                        <a:rPr lang="en-GB" sz="800" b="1" i="0" u="none" strike="noStrike" dirty="0">
                          <a:solidFill>
                            <a:srgbClr val="FFFFFF"/>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Actual</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635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Annual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w="635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Outturn</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800" b="1" i="0" u="none" strike="noStrike" dirty="0">
                          <a:solidFill>
                            <a:srgbClr val="FFFFFF"/>
                          </a:solidFill>
                          <a:effectLst/>
                          <a:latin typeface="Arial" panose="020B0604020202020204" pitchFamily="34" charset="0"/>
                        </a:rPr>
                        <a:t>Movement From </a:t>
                      </a:r>
                      <a:r>
                        <a:rPr lang="en-GB" sz="800" b="1" i="0" u="none" strike="noStrike" dirty="0" smtClean="0">
                          <a:solidFill>
                            <a:srgbClr val="FFFFFF"/>
                          </a:solidFill>
                          <a:effectLst/>
                          <a:latin typeface="Arial" panose="020B0604020202020204" pitchFamily="34" charset="0"/>
                        </a:rPr>
                        <a:t>M2</a:t>
                      </a:r>
                      <a:endParaRPr lang="en-GB" sz="800" b="1" i="0" u="none" strike="noStrike" dirty="0">
                        <a:solidFill>
                          <a:srgbClr val="FFFFFF"/>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a16="http://schemas.microsoft.com/office/drawing/2014/main" val="723800927"/>
                  </a:ext>
                </a:extLst>
              </a:tr>
              <a:tr h="135387">
                <a:tc>
                  <a:txBody>
                    <a:bodyPr/>
                    <a:lstStyle/>
                    <a:p>
                      <a:pPr algn="l" fontAlgn="b"/>
                      <a:r>
                        <a:rPr lang="en-GB" sz="800" b="0" i="0" u="none" strike="noStrike" dirty="0">
                          <a:solidFill>
                            <a:srgbClr val="000000"/>
                          </a:solidFill>
                          <a:effectLst/>
                          <a:latin typeface="Arial" panose="020B0604020202020204" pitchFamily="34" charset="0"/>
                        </a:rPr>
                        <a:t>Child &amp; Adolescent Mental Health</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287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172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115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287</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172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115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104</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87670461"/>
                  </a:ext>
                </a:extLst>
              </a:tr>
              <a:tr h="135387">
                <a:tc>
                  <a:txBody>
                    <a:bodyPr/>
                    <a:lstStyle/>
                    <a:p>
                      <a:pPr algn="l" fontAlgn="b"/>
                      <a:r>
                        <a:rPr lang="en-GB" sz="800" b="0" i="0" u="none" strike="noStrike" dirty="0">
                          <a:solidFill>
                            <a:srgbClr val="000000"/>
                          </a:solidFill>
                          <a:effectLst/>
                          <a:latin typeface="Arial" panose="020B0604020202020204" pitchFamily="34" charset="0"/>
                        </a:rPr>
                        <a:t>Improving Access To Psychological Therapies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65888690"/>
                  </a:ext>
                </a:extLst>
              </a:tr>
              <a:tr h="135387">
                <a:tc>
                  <a:txBody>
                    <a:bodyPr/>
                    <a:lstStyle/>
                    <a:p>
                      <a:pPr algn="l" fontAlgn="b"/>
                      <a:r>
                        <a:rPr lang="en-GB" sz="800" b="0" i="0" u="none" strike="noStrike" dirty="0">
                          <a:solidFill>
                            <a:srgbClr val="000000"/>
                          </a:solidFill>
                          <a:effectLst/>
                          <a:latin typeface="Arial" panose="020B0604020202020204" pitchFamily="34" charset="0"/>
                        </a:rPr>
                        <a:t>Learning Disabilities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117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117</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82143626"/>
                  </a:ext>
                </a:extLst>
              </a:tr>
              <a:tr h="135387">
                <a:tc>
                  <a:txBody>
                    <a:bodyPr/>
                    <a:lstStyle/>
                    <a:p>
                      <a:pPr algn="l" fontAlgn="b"/>
                      <a:r>
                        <a:rPr lang="en-GB" sz="800" b="0" i="0" u="none" strike="noStrike" dirty="0">
                          <a:solidFill>
                            <a:srgbClr val="000000"/>
                          </a:solidFill>
                          <a:effectLst/>
                          <a:latin typeface="Arial" panose="020B0604020202020204" pitchFamily="34" charset="0"/>
                        </a:rPr>
                        <a:t>Mental Capacity Act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49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40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49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40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35590600"/>
                  </a:ext>
                </a:extLst>
              </a:tr>
              <a:tr h="135387">
                <a:tc>
                  <a:txBody>
                    <a:bodyPr/>
                    <a:lstStyle/>
                    <a:p>
                      <a:pPr algn="l" fontAlgn="b"/>
                      <a:r>
                        <a:rPr lang="en-GB" sz="800" b="0" i="0" u="none" strike="noStrike" dirty="0">
                          <a:solidFill>
                            <a:srgbClr val="000000"/>
                          </a:solidFill>
                          <a:effectLst/>
                          <a:latin typeface="Arial" panose="020B0604020202020204" pitchFamily="34" charset="0"/>
                        </a:rPr>
                        <a:t>Mental Health Contracts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9,774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9,836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9,774</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9,836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42987050"/>
                  </a:ext>
                </a:extLst>
              </a:tr>
              <a:tr h="135387">
                <a:tc>
                  <a:txBody>
                    <a:bodyPr/>
                    <a:lstStyle/>
                    <a:p>
                      <a:pPr algn="l" fontAlgn="b"/>
                      <a:r>
                        <a:rPr lang="en-GB" sz="800" b="0" i="0" u="none" strike="noStrike" dirty="0">
                          <a:solidFill>
                            <a:srgbClr val="000000"/>
                          </a:solidFill>
                          <a:effectLst/>
                          <a:latin typeface="Arial" panose="020B0604020202020204" pitchFamily="34" charset="0"/>
                        </a:rPr>
                        <a:t>Mental Health Services - Adults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398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398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01491806"/>
                  </a:ext>
                </a:extLst>
              </a:tr>
              <a:tr h="135387">
                <a:tc>
                  <a:txBody>
                    <a:bodyPr/>
                    <a:lstStyle/>
                    <a:p>
                      <a:pPr algn="l" fontAlgn="b"/>
                      <a:r>
                        <a:rPr lang="en-GB" sz="800" b="0" i="0" u="none" strike="noStrike" dirty="0">
                          <a:solidFill>
                            <a:srgbClr val="000000"/>
                          </a:solidFill>
                          <a:effectLst/>
                          <a:latin typeface="Arial" panose="020B0604020202020204" pitchFamily="34" charset="0"/>
                        </a:rPr>
                        <a:t>MH - Collaborative Commissioning</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136</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99373"/>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Mental Health Service - Other</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225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225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225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225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58195500"/>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Mental</a:t>
                      </a:r>
                      <a:r>
                        <a:rPr lang="en-GB" sz="800" b="0" i="0" u="none" strike="noStrike" baseline="0" dirty="0" smtClean="0">
                          <a:solidFill>
                            <a:srgbClr val="000000"/>
                          </a:solidFill>
                          <a:effectLst/>
                          <a:latin typeface="Arial" panose="020B0604020202020204" pitchFamily="34" charset="0"/>
                        </a:rPr>
                        <a:t> Health – Transformation</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(618)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(618)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(618)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(618)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(189)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87064781"/>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Mental Health – Individualised Commissioning</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1,781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1,555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226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1,781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1,555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226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54701279"/>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Mental</a:t>
                      </a:r>
                      <a:r>
                        <a:rPr lang="en-GB" sz="800" b="0" i="0" u="none" strike="noStrike" baseline="0" dirty="0" smtClean="0">
                          <a:solidFill>
                            <a:srgbClr val="000000"/>
                          </a:solidFill>
                          <a:effectLst/>
                          <a:latin typeface="Arial" panose="020B0604020202020204" pitchFamily="34" charset="0"/>
                        </a:rPr>
                        <a:t> health Neighbourhood</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134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116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134</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116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20900087"/>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DEMENTIA</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69099390"/>
                  </a:ext>
                </a:extLst>
              </a:tr>
              <a:tr h="140222">
                <a:tc>
                  <a:txBody>
                    <a:bodyPr/>
                    <a:lstStyle/>
                    <a:p>
                      <a:pPr algn="l" fontAlgn="b"/>
                      <a:r>
                        <a:rPr lang="en-GB" sz="800" b="1" i="0" u="none" strike="noStrike" dirty="0">
                          <a:solidFill>
                            <a:srgbClr val="000000"/>
                          </a:solidFill>
                          <a:effectLst/>
                          <a:latin typeface="Arial" panose="020B0604020202020204" pitchFamily="34" charset="0"/>
                        </a:rPr>
                        <a:t>Total - Mental Health</a:t>
                      </a:r>
                    </a:p>
                  </a:txBody>
                  <a:tcPr marL="4835" marR="4835" marT="4835" marB="0" anchor="b">
                    <a:lnL w="12700" cap="flat" cmpd="sng" algn="ctr">
                      <a:solidFill>
                        <a:srgbClr val="1F497D"/>
                      </a:solid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12,420</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12,692</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(272)</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12,420</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12,692</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(272)</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1" i="0" u="none" strike="noStrike" dirty="0" smtClean="0">
                          <a:solidFill>
                            <a:srgbClr val="000000"/>
                          </a:solidFill>
                          <a:effectLst/>
                          <a:latin typeface="Arial" panose="020B0604020202020204" pitchFamily="34" charset="0"/>
                        </a:rPr>
                        <a:t>78</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71688"/>
                  </a:ext>
                </a:extLst>
              </a:tr>
            </a:tbl>
          </a:graphicData>
        </a:graphic>
      </p:graphicFrame>
    </p:spTree>
    <p:extLst>
      <p:ext uri="{BB962C8B-B14F-4D97-AF65-F5344CB8AC3E}">
        <p14:creationId xmlns:p14="http://schemas.microsoft.com/office/powerpoint/2010/main" val="31214671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2"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Primary Care</a:t>
            </a:r>
          </a:p>
        </p:txBody>
      </p:sp>
      <p:sp>
        <p:nvSpPr>
          <p:cNvPr id="2" name="Slide Number Placeholder 1"/>
          <p:cNvSpPr>
            <a:spLocks noGrp="1"/>
          </p:cNvSpPr>
          <p:nvPr>
            <p:ph type="sldNum" sz="quarter" idx="4294967295"/>
          </p:nvPr>
        </p:nvSpPr>
        <p:spPr>
          <a:xfrm>
            <a:off x="7068418" y="6332808"/>
            <a:ext cx="2049780" cy="363773"/>
          </a:xfrm>
        </p:spPr>
        <p:txBody>
          <a:bodyPr/>
          <a:lstStyle/>
          <a:p>
            <a:pPr>
              <a:defRPr/>
            </a:pPr>
            <a:fld id="{613EADDF-3545-4E98-B654-1563625629F2}" type="slidenum">
              <a:rPr lang="en-US" altLang="en-US" smtClean="0"/>
              <a:pPr>
                <a:defRPr/>
              </a:pPr>
              <a:t>7</a:t>
            </a:fld>
            <a:endParaRPr lang="en-US" altLang="en-US" dirty="0"/>
          </a:p>
        </p:txBody>
      </p:sp>
      <p:sp>
        <p:nvSpPr>
          <p:cNvPr id="5" name="Rectangle 4"/>
          <p:cNvSpPr/>
          <p:nvPr/>
        </p:nvSpPr>
        <p:spPr>
          <a:xfrm>
            <a:off x="105619" y="2655264"/>
            <a:ext cx="8928000" cy="3862276"/>
          </a:xfrm>
          <a:prstGeom prst="rect">
            <a:avLst/>
          </a:prstGeom>
        </p:spPr>
        <p:txBody>
          <a:bodyPr>
            <a:spAutoFit/>
          </a:bodyPr>
          <a:lstStyle/>
          <a:p>
            <a:pPr lvl="0">
              <a:lnSpc>
                <a:spcPct val="107000"/>
              </a:lnSpc>
              <a:spcAft>
                <a:spcPts val="800"/>
              </a:spcAft>
              <a:tabLst>
                <a:tab pos="457200" algn="l"/>
              </a:tabLst>
            </a:pPr>
            <a:r>
              <a:rPr lang="en-GB" sz="1100" b="1" dirty="0">
                <a:latin typeface="Arial" panose="020B0604020202020204" pitchFamily="34" charset="0"/>
                <a:cs typeface="Arial" panose="020B0604020202020204" pitchFamily="34" charset="0"/>
              </a:rPr>
              <a:t>Prescribing</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B</a:t>
            </a:r>
            <a:r>
              <a:rPr lang="en-GB" sz="1100" dirty="0" smtClean="0">
                <a:latin typeface="Arial" panose="020B0604020202020204" pitchFamily="34" charset="0"/>
                <a:cs typeface="Arial" panose="020B0604020202020204" pitchFamily="34" charset="0"/>
              </a:rPr>
              <a:t>ased on an un-profiled allocation of 25% of the annual plan, prescribing has a YTD underspend of £374k,. At the point of finalising the Q1 position we only had actual activity data for April 2022, making it difficult to provide a precise forecast</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But spend </a:t>
            </a:r>
            <a:r>
              <a:rPr lang="en-GB" sz="1100" dirty="0">
                <a:latin typeface="Arial" panose="020B0604020202020204" pitchFamily="34" charset="0"/>
                <a:cs typeface="Arial" panose="020B0604020202020204" pitchFamily="34" charset="0"/>
              </a:rPr>
              <a:t>on prescribing is highly </a:t>
            </a:r>
            <a:r>
              <a:rPr lang="en-GB" sz="1100" dirty="0" smtClean="0">
                <a:latin typeface="Arial" panose="020B0604020202020204" pitchFamily="34" charset="0"/>
                <a:cs typeface="Arial" panose="020B0604020202020204" pitchFamily="34" charset="0"/>
              </a:rPr>
              <a:t>seasonal, therefore the ‘underspend’ in in line with expectation and we are on track to deliver against the full year plan.</a:t>
            </a:r>
            <a:endParaRPr lang="en-GB" sz="1100" dirty="0">
              <a:latin typeface="Arial" panose="020B0604020202020204" pitchFamily="34" charset="0"/>
              <a:cs typeface="Arial" panose="020B0604020202020204" pitchFamily="34" charset="0"/>
            </a:endParaRPr>
          </a:p>
          <a:p>
            <a:pPr>
              <a:spcAft>
                <a:spcPts val="0"/>
              </a:spcAft>
            </a:pPr>
            <a:r>
              <a:rPr lang="en-GB" sz="1100" b="1" dirty="0" smtClean="0">
                <a:latin typeface="Arial" panose="020B0604020202020204" pitchFamily="34" charset="0"/>
                <a:cs typeface="Arial" panose="020B0604020202020204" pitchFamily="34" charset="0"/>
              </a:rPr>
              <a:t>Delegated</a:t>
            </a:r>
            <a:r>
              <a:rPr lang="en-GB" sz="1100" dirty="0" smtClean="0">
                <a:latin typeface="Arial" panose="020B0604020202020204" pitchFamily="34" charset="0"/>
                <a:cs typeface="Arial" panose="020B0604020202020204" pitchFamily="34" charset="0"/>
              </a:rPr>
              <a:t> – the YTD overspend of (£240k) relates to two key areas. Firstly Tameside has received no growth monies for Primary Care Delegated services, which means the allocation is not sufficient to fund the 22-23 commitments. Secondly, as in previous years, only a proportion of the ARRS funding is in the quarter one budget. The pressure is made up of GP ARRS (£225k), Premises costs for Glossop (£55k), Enhanced Services (£18k) and GP Contracts (£10k). This is offset by small prior year benefits across delegated of £12k and by general reserve underspends of £50k.</a:t>
            </a:r>
          </a:p>
          <a:p>
            <a:pPr>
              <a:spcAft>
                <a:spcPts val="0"/>
              </a:spcAft>
            </a:pPr>
            <a:endParaRPr lang="en-GB" sz="1100" dirty="0" smtClean="0">
              <a:latin typeface="Arial" panose="020B0604020202020204" pitchFamily="34" charset="0"/>
              <a:cs typeface="Arial" panose="020B0604020202020204" pitchFamily="34" charset="0"/>
            </a:endParaRPr>
          </a:p>
          <a:p>
            <a:pPr>
              <a:spcAft>
                <a:spcPts val="0"/>
              </a:spcAft>
            </a:pPr>
            <a:r>
              <a:rPr lang="en-GB" sz="1100" b="1" dirty="0" smtClean="0">
                <a:latin typeface="Arial" panose="020B0604020202020204" pitchFamily="34" charset="0"/>
                <a:cs typeface="Arial" panose="020B0604020202020204" pitchFamily="34" charset="0"/>
              </a:rPr>
              <a:t>ARRS</a:t>
            </a:r>
            <a:r>
              <a:rPr lang="en-GB" sz="1100" dirty="0" smtClean="0">
                <a:latin typeface="Arial" panose="020B0604020202020204" pitchFamily="34" charset="0"/>
                <a:cs typeface="Arial" panose="020B0604020202020204" pitchFamily="34" charset="0"/>
              </a:rPr>
              <a:t> - The ARRS pressure is purely presentational and the CCG will receive an additional allocation of £225k for ARRS. Currently the CCG has 62% of ARRS funding built into baseline allocations. The projection is to utilise 97% of the available ARRS funding in this financial year. Therefore, the true Delegated position is only a £20k pressure.</a:t>
            </a:r>
          </a:p>
          <a:p>
            <a:pPr>
              <a:spcAft>
                <a:spcPts val="0"/>
              </a:spcAft>
            </a:pPr>
            <a:endParaRPr lang="en-GB" sz="1100" b="1" dirty="0">
              <a:latin typeface="Arial" panose="020B0604020202020204" pitchFamily="34" charset="0"/>
              <a:cs typeface="Arial" panose="020B0604020202020204" pitchFamily="34" charset="0"/>
            </a:endParaRPr>
          </a:p>
          <a:p>
            <a:pPr>
              <a:spcAft>
                <a:spcPts val="0"/>
              </a:spcAft>
            </a:pPr>
            <a:r>
              <a:rPr lang="en-GB" sz="1100" b="1" dirty="0" smtClean="0">
                <a:latin typeface="Arial" panose="020B0604020202020204" pitchFamily="34" charset="0"/>
                <a:cs typeface="Arial" panose="020B0604020202020204" pitchFamily="34" charset="0"/>
              </a:rPr>
              <a:t>Local </a:t>
            </a:r>
            <a:r>
              <a:rPr lang="en-GB" sz="1100" b="1" dirty="0">
                <a:latin typeface="Arial" panose="020B0604020202020204" pitchFamily="34" charset="0"/>
                <a:cs typeface="Arial" panose="020B0604020202020204" pitchFamily="34" charset="0"/>
              </a:rPr>
              <a:t>Enhanced </a:t>
            </a:r>
            <a:r>
              <a:rPr lang="en-GB" sz="1100" b="1" dirty="0" smtClean="0">
                <a:latin typeface="Arial" panose="020B0604020202020204" pitchFamily="34" charset="0"/>
                <a:cs typeface="Arial" panose="020B0604020202020204" pitchFamily="34" charset="0"/>
              </a:rPr>
              <a:t>Services</a:t>
            </a:r>
            <a:r>
              <a:rPr lang="en-GB" sz="1100" dirty="0">
                <a:latin typeface="Arial" panose="020B0604020202020204" pitchFamily="34" charset="0"/>
                <a:cs typeface="Arial" panose="020B0604020202020204" pitchFamily="34" charset="0"/>
              </a:rPr>
              <a:t> – </a:t>
            </a:r>
            <a:r>
              <a:rPr lang="en-GB" sz="1100" dirty="0" smtClean="0">
                <a:latin typeface="Arial" panose="020B0604020202020204" pitchFamily="34" charset="0"/>
                <a:cs typeface="Arial" panose="020B0604020202020204" pitchFamily="34" charset="0"/>
              </a:rPr>
              <a:t>There is a small overspend of (£18k) which relates to LCS schemes. This is due to increased activity in the Ear Syringing service.</a:t>
            </a:r>
          </a:p>
          <a:p>
            <a:pPr>
              <a:spcAft>
                <a:spcPts val="0"/>
              </a:spcAft>
            </a:pPr>
            <a:endParaRPr lang="en-GB" sz="1100" dirty="0" smtClean="0">
              <a:latin typeface="Arial" panose="020B0604020202020204" pitchFamily="34" charset="0"/>
              <a:cs typeface="Arial" panose="020B0604020202020204" pitchFamily="34" charset="0"/>
            </a:endParaRPr>
          </a:p>
          <a:p>
            <a:pPr>
              <a:spcAft>
                <a:spcPts val="600"/>
              </a:spcAft>
            </a:pPr>
            <a:r>
              <a:rPr lang="en-GB" sz="1100" b="1" dirty="0" smtClean="0">
                <a:latin typeface="Arial" panose="020B0604020202020204" pitchFamily="34" charset="0"/>
                <a:cs typeface="Arial" panose="020B0604020202020204" pitchFamily="34" charset="0"/>
              </a:rPr>
              <a:t>Central Drugs</a:t>
            </a:r>
            <a:r>
              <a:rPr lang="en-GB" sz="1100" dirty="0">
                <a:latin typeface="Arial" panose="020B0604020202020204" pitchFamily="34" charset="0"/>
                <a:cs typeface="Arial" panose="020B0604020202020204" pitchFamily="34" charset="0"/>
              </a:rPr>
              <a:t> – </a:t>
            </a:r>
            <a:r>
              <a:rPr lang="en-GB" sz="1100" dirty="0" smtClean="0">
                <a:latin typeface="Arial" panose="020B0604020202020204" pitchFamily="34" charset="0"/>
                <a:cs typeface="Arial" panose="020B0604020202020204" pitchFamily="34" charset="0"/>
              </a:rPr>
              <a:t>are </a:t>
            </a:r>
            <a:r>
              <a:rPr lang="en-GB" sz="1100" dirty="0">
                <a:latin typeface="Arial" panose="020B0604020202020204" pitchFamily="34" charset="0"/>
                <a:cs typeface="Arial" panose="020B0604020202020204" pitchFamily="34" charset="0"/>
              </a:rPr>
              <a:t>calculated nationally to apportion unidentified prescribing costs which cannot be directly attributed to practices. There has been </a:t>
            </a:r>
            <a:r>
              <a:rPr lang="en-GB" sz="1100" dirty="0" smtClean="0">
                <a:latin typeface="Arial" panose="020B0604020202020204" pitchFamily="34" charset="0"/>
                <a:cs typeface="Arial" panose="020B0604020202020204" pitchFamily="34" charset="0"/>
              </a:rPr>
              <a:t>a YTD underspend against budget of £24k.</a:t>
            </a:r>
            <a:endParaRPr lang="en-GB" sz="1100" dirty="0">
              <a:latin typeface="Arial" panose="020B0604020202020204" pitchFamily="34" charset="0"/>
              <a:cs typeface="Arial" panose="020B0604020202020204" pitchFamily="34" charset="0"/>
            </a:endParaRPr>
          </a:p>
          <a:p>
            <a:pPr>
              <a:spcAft>
                <a:spcPts val="0"/>
              </a:spcAft>
            </a:pPr>
            <a:r>
              <a:rPr lang="en-GB" sz="1100" b="1" dirty="0" smtClean="0">
                <a:latin typeface="Arial" panose="020B0604020202020204" pitchFamily="34" charset="0"/>
                <a:cs typeface="Arial" panose="020B0604020202020204" pitchFamily="34" charset="0"/>
              </a:rPr>
              <a:t>Home Oxygen</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has a YTD underspend of £16k, as expected cost pressures from increased electricity charges have not yet materialised. It is anticipated that there will be further cost pressures later in the year, as the contract includes a cost review linked to cost of living and further increases in electricity costs are anticipated.</a:t>
            </a:r>
            <a:endParaRPr lang="en-GB" sz="11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nvPr>
        </p:nvGraphicFramePr>
        <p:xfrm>
          <a:off x="457200" y="540000"/>
          <a:ext cx="8229600" cy="2035640"/>
        </p:xfrm>
        <a:graphic>
          <a:graphicData uri="http://schemas.openxmlformats.org/drawingml/2006/table">
            <a:tbl>
              <a:tblPr/>
              <a:tblGrid>
                <a:gridCol w="3075221">
                  <a:extLst>
                    <a:ext uri="{9D8B030D-6E8A-4147-A177-3AD203B41FA5}">
                      <a16:colId xmlns:a16="http://schemas.microsoft.com/office/drawing/2014/main" val="1575746498"/>
                    </a:ext>
                  </a:extLst>
                </a:gridCol>
                <a:gridCol w="1025074">
                  <a:extLst>
                    <a:ext uri="{9D8B030D-6E8A-4147-A177-3AD203B41FA5}">
                      <a16:colId xmlns:a16="http://schemas.microsoft.com/office/drawing/2014/main" val="1032372203"/>
                    </a:ext>
                  </a:extLst>
                </a:gridCol>
                <a:gridCol w="638253">
                  <a:extLst>
                    <a:ext uri="{9D8B030D-6E8A-4147-A177-3AD203B41FA5}">
                      <a16:colId xmlns:a16="http://schemas.microsoft.com/office/drawing/2014/main" val="931621732"/>
                    </a:ext>
                  </a:extLst>
                </a:gridCol>
                <a:gridCol w="783311">
                  <a:extLst>
                    <a:ext uri="{9D8B030D-6E8A-4147-A177-3AD203B41FA5}">
                      <a16:colId xmlns:a16="http://schemas.microsoft.com/office/drawing/2014/main" val="2472833045"/>
                    </a:ext>
                  </a:extLst>
                </a:gridCol>
                <a:gridCol w="841334">
                  <a:extLst>
                    <a:ext uri="{9D8B030D-6E8A-4147-A177-3AD203B41FA5}">
                      <a16:colId xmlns:a16="http://schemas.microsoft.com/office/drawing/2014/main" val="807842533"/>
                    </a:ext>
                  </a:extLst>
                </a:gridCol>
                <a:gridCol w="512537">
                  <a:extLst>
                    <a:ext uri="{9D8B030D-6E8A-4147-A177-3AD203B41FA5}">
                      <a16:colId xmlns:a16="http://schemas.microsoft.com/office/drawing/2014/main" val="465076749"/>
                    </a:ext>
                  </a:extLst>
                </a:gridCol>
                <a:gridCol w="522207">
                  <a:extLst>
                    <a:ext uri="{9D8B030D-6E8A-4147-A177-3AD203B41FA5}">
                      <a16:colId xmlns:a16="http://schemas.microsoft.com/office/drawing/2014/main" val="2934515710"/>
                    </a:ext>
                  </a:extLst>
                </a:gridCol>
                <a:gridCol w="96705">
                  <a:extLst>
                    <a:ext uri="{9D8B030D-6E8A-4147-A177-3AD203B41FA5}">
                      <a16:colId xmlns:a16="http://schemas.microsoft.com/office/drawing/2014/main" val="271046506"/>
                    </a:ext>
                  </a:extLst>
                </a:gridCol>
                <a:gridCol w="734958">
                  <a:extLst>
                    <a:ext uri="{9D8B030D-6E8A-4147-A177-3AD203B41FA5}">
                      <a16:colId xmlns:a16="http://schemas.microsoft.com/office/drawing/2014/main" val="1995909539"/>
                    </a:ext>
                  </a:extLst>
                </a:gridCol>
              </a:tblGrid>
              <a:tr h="406161">
                <a:tc>
                  <a:txBody>
                    <a:bodyPr/>
                    <a:lstStyle/>
                    <a:p>
                      <a:pPr algn="l" fontAlgn="b"/>
                      <a:r>
                        <a:rPr lang="en-GB" sz="800" b="1" i="0" u="none" strike="noStrike" dirty="0">
                          <a:solidFill>
                            <a:srgbClr val="FFFFFF"/>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Actual</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635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Annual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w="635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Outturn</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800" b="1" i="0" u="none" strike="noStrike" dirty="0">
                          <a:solidFill>
                            <a:srgbClr val="FFFFFF"/>
                          </a:solidFill>
                          <a:effectLst/>
                          <a:latin typeface="Arial" panose="020B0604020202020204" pitchFamily="34" charset="0"/>
                        </a:rPr>
                        <a:t>Movement From </a:t>
                      </a:r>
                      <a:r>
                        <a:rPr lang="en-GB" sz="800" b="1" i="0" u="none" strike="noStrike" dirty="0" smtClean="0">
                          <a:solidFill>
                            <a:srgbClr val="FFFFFF"/>
                          </a:solidFill>
                          <a:effectLst/>
                          <a:latin typeface="Arial" panose="020B0604020202020204" pitchFamily="34" charset="0"/>
                        </a:rPr>
                        <a:t>M2</a:t>
                      </a:r>
                      <a:endParaRPr lang="en-GB" sz="800" b="1" i="0" u="none" strike="noStrike" dirty="0">
                        <a:solidFill>
                          <a:srgbClr val="FFFFFF"/>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a16="http://schemas.microsoft.com/office/drawing/2014/main" val="3112869382"/>
                  </a:ext>
                </a:extLst>
              </a:tr>
              <a:tr h="135387">
                <a:tc>
                  <a:txBody>
                    <a:bodyPr/>
                    <a:lstStyle/>
                    <a:p>
                      <a:pPr algn="l" fontAlgn="b"/>
                      <a:r>
                        <a:rPr lang="en-GB" sz="800" b="0" i="0" u="none" strike="noStrike" dirty="0">
                          <a:solidFill>
                            <a:srgbClr val="000000"/>
                          </a:solidFill>
                          <a:effectLst/>
                          <a:latin typeface="Arial" panose="020B0604020202020204" pitchFamily="34" charset="0"/>
                        </a:rPr>
                        <a:t>Prescribing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10,749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10,374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10,749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10,374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336</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84486736"/>
                  </a:ext>
                </a:extLst>
              </a:tr>
              <a:tr h="135387">
                <a:tc>
                  <a:txBody>
                    <a:bodyPr/>
                    <a:lstStyle/>
                    <a:p>
                      <a:pPr algn="l" fontAlgn="b"/>
                      <a:r>
                        <a:rPr lang="en-GB" sz="800" b="0" i="0" u="none" strike="noStrike" dirty="0">
                          <a:solidFill>
                            <a:srgbClr val="000000"/>
                          </a:solidFill>
                          <a:effectLst/>
                          <a:latin typeface="Arial" panose="020B0604020202020204" pitchFamily="34" charset="0"/>
                        </a:rPr>
                        <a:t>Delegated Co-commissioning</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10,331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10,571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10,331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10,571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(133)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8743358"/>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Out</a:t>
                      </a:r>
                      <a:r>
                        <a:rPr lang="en-GB" sz="800" b="0" i="0" u="none" strike="noStrike" baseline="0" dirty="0" smtClean="0">
                          <a:solidFill>
                            <a:srgbClr val="000000"/>
                          </a:solidFill>
                          <a:effectLst/>
                          <a:latin typeface="Arial" panose="020B0604020202020204" pitchFamily="34" charset="0"/>
                        </a:rPr>
                        <a:t> of Hours</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615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615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615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615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48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29033721"/>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Local</a:t>
                      </a:r>
                      <a:r>
                        <a:rPr lang="en-GB" sz="800" b="0" i="0" u="none" strike="noStrike" baseline="0" dirty="0" smtClean="0">
                          <a:solidFill>
                            <a:srgbClr val="000000"/>
                          </a:solidFill>
                          <a:effectLst/>
                          <a:latin typeface="Arial" panose="020B0604020202020204" pitchFamily="34" charset="0"/>
                        </a:rPr>
                        <a:t> Enhanced Services</a:t>
                      </a:r>
                      <a:r>
                        <a:rPr lang="en-GB" sz="800" b="0" i="0" u="none" strike="noStrike" dirty="0" smtClean="0">
                          <a:solidFill>
                            <a:srgbClr val="000000"/>
                          </a:solidFill>
                          <a:effectLst/>
                          <a:latin typeface="Arial" panose="020B0604020202020204" pitchFamily="34" charset="0"/>
                        </a:rPr>
                        <a:t> </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387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406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387</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406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1586725"/>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Central</a:t>
                      </a:r>
                      <a:r>
                        <a:rPr lang="en-GB" sz="800" b="0" i="0" u="none" strike="noStrike" baseline="0" dirty="0" smtClean="0">
                          <a:solidFill>
                            <a:srgbClr val="000000"/>
                          </a:solidFill>
                          <a:effectLst/>
                          <a:latin typeface="Arial" panose="020B0604020202020204" pitchFamily="34" charset="0"/>
                        </a:rPr>
                        <a:t> Drugs</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350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374</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350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(4)</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42676444"/>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Primary</a:t>
                      </a:r>
                      <a:r>
                        <a:rPr lang="en-GB" sz="800" b="0" i="0" u="none" strike="noStrike" baseline="0" dirty="0" smtClean="0">
                          <a:solidFill>
                            <a:srgbClr val="000000"/>
                          </a:solidFill>
                          <a:effectLst/>
                          <a:latin typeface="Arial" panose="020B0604020202020204" pitchFamily="34" charset="0"/>
                        </a:rPr>
                        <a:t> care IT</a:t>
                      </a:r>
                      <a:r>
                        <a:rPr lang="en-GB" sz="800" b="0" i="0" u="none" strike="noStrike" dirty="0" smtClean="0">
                          <a:solidFill>
                            <a:srgbClr val="000000"/>
                          </a:solidFill>
                          <a:effectLst/>
                          <a:latin typeface="Arial" panose="020B0604020202020204" pitchFamily="34" charset="0"/>
                        </a:rPr>
                        <a:t> </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295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252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43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295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252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43</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09599802"/>
                  </a:ext>
                </a:extLst>
              </a:tr>
              <a:tr h="135387">
                <a:tc>
                  <a:txBody>
                    <a:bodyPr/>
                    <a:lstStyle/>
                    <a:p>
                      <a:pPr algn="l" fontAlgn="b"/>
                      <a:r>
                        <a:rPr lang="en-GB" sz="800" b="0" i="0" u="none" strike="noStrike" dirty="0">
                          <a:solidFill>
                            <a:srgbClr val="000000"/>
                          </a:solidFill>
                          <a:effectLst/>
                          <a:latin typeface="Arial" panose="020B0604020202020204" pitchFamily="34" charset="0"/>
                        </a:rPr>
                        <a:t>Medicines Management - Clinical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127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125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127</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125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01418489"/>
                  </a:ext>
                </a:extLst>
              </a:tr>
              <a:tr h="135387">
                <a:tc>
                  <a:txBody>
                    <a:bodyPr/>
                    <a:lstStyle/>
                    <a:p>
                      <a:pPr algn="l" fontAlgn="b"/>
                      <a:r>
                        <a:rPr lang="en-GB" sz="800" b="0" i="0" u="none" strike="noStrike" dirty="0">
                          <a:solidFill>
                            <a:srgbClr val="000000"/>
                          </a:solidFill>
                          <a:effectLst/>
                          <a:latin typeface="Arial" panose="020B0604020202020204" pitchFamily="34" charset="0"/>
                        </a:rPr>
                        <a:t>Oxygen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79250617"/>
                  </a:ext>
                </a:extLst>
              </a:tr>
              <a:tr h="135387">
                <a:tc>
                  <a:txBody>
                    <a:bodyPr/>
                    <a:lstStyle/>
                    <a:p>
                      <a:pPr algn="l" fontAlgn="b"/>
                      <a:r>
                        <a:rPr lang="en-GB" sz="800" b="0" i="0" u="none" strike="noStrike" dirty="0">
                          <a:solidFill>
                            <a:srgbClr val="000000"/>
                          </a:solidFill>
                          <a:effectLst/>
                          <a:latin typeface="Arial" panose="020B0604020202020204" pitchFamily="34" charset="0"/>
                        </a:rPr>
                        <a:t>Commissioning Schemes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79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79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84</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60198271"/>
                  </a:ext>
                </a:extLst>
              </a:tr>
              <a:tr h="135387">
                <a:tc>
                  <a:txBody>
                    <a:bodyPr/>
                    <a:lstStyle/>
                    <a:p>
                      <a:pPr algn="l" fontAlgn="b"/>
                      <a:r>
                        <a:rPr lang="en-GB" sz="800" b="0" i="0" u="none" strike="noStrike" dirty="0">
                          <a:solidFill>
                            <a:srgbClr val="000000"/>
                          </a:solidFill>
                          <a:effectLst/>
                          <a:latin typeface="Arial" panose="020B0604020202020204" pitchFamily="34" charset="0"/>
                        </a:rPr>
                        <a:t>Primary Care Investments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58714411"/>
                  </a:ext>
                </a:extLst>
              </a:tr>
              <a:tr h="135387">
                <a:tc>
                  <a:txBody>
                    <a:bodyPr/>
                    <a:lstStyle/>
                    <a:p>
                      <a:pPr algn="l" fontAlgn="b"/>
                      <a:r>
                        <a:rPr lang="en-GB" sz="800" b="0" i="0" u="none" strike="noStrike" dirty="0">
                          <a:solidFill>
                            <a:srgbClr val="000000"/>
                          </a:solidFill>
                          <a:effectLst/>
                          <a:latin typeface="Arial" panose="020B0604020202020204" pitchFamily="34" charset="0"/>
                        </a:rPr>
                        <a:t>GP FORWARD VIEW</a:t>
                      </a:r>
                    </a:p>
                  </a:txBody>
                  <a:tcPr marL="4835" marR="4835" marT="4835" marB="0" anchor="b">
                    <a:lnL w="1270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extLst>
                  <a:ext uri="{0D108BD9-81ED-4DB2-BD59-A6C34878D82A}">
                    <a16:rowId xmlns:a16="http://schemas.microsoft.com/office/drawing/2014/main" val="2022499528"/>
                  </a:ext>
                </a:extLst>
              </a:tr>
              <a:tr h="140222">
                <a:tc>
                  <a:txBody>
                    <a:bodyPr/>
                    <a:lstStyle/>
                    <a:p>
                      <a:pPr algn="l" fontAlgn="b"/>
                      <a:r>
                        <a:rPr lang="en-GB" sz="800" b="1" i="0" u="none" strike="noStrike" dirty="0">
                          <a:solidFill>
                            <a:srgbClr val="000000"/>
                          </a:solidFill>
                          <a:effectLst/>
                          <a:latin typeface="Arial" panose="020B0604020202020204" pitchFamily="34" charset="0"/>
                        </a:rPr>
                        <a:t>Total - Primary Care</a:t>
                      </a:r>
                    </a:p>
                  </a:txBody>
                  <a:tcPr marL="4835" marR="4835" marT="4835" marB="0" anchor="b">
                    <a:lnL w="1270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23,061</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22,864</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197</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23,061</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22,864</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197</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1" i="0" u="none" strike="noStrike" dirty="0" smtClean="0">
                          <a:solidFill>
                            <a:srgbClr val="000000"/>
                          </a:solidFill>
                          <a:effectLst/>
                          <a:latin typeface="Arial" panose="020B0604020202020204" pitchFamily="34" charset="0"/>
                        </a:rPr>
                        <a:t>244</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66092"/>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0494548"/>
                  </a:ext>
                </a:extLst>
              </a:tr>
            </a:tbl>
          </a:graphicData>
        </a:graphic>
      </p:graphicFrame>
    </p:spTree>
    <p:extLst>
      <p:ext uri="{BB962C8B-B14F-4D97-AF65-F5344CB8AC3E}">
        <p14:creationId xmlns:p14="http://schemas.microsoft.com/office/powerpoint/2010/main" val="15095299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2"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Continuing Care</a:t>
            </a:r>
          </a:p>
        </p:txBody>
      </p:sp>
      <p:sp>
        <p:nvSpPr>
          <p:cNvPr id="9" name="Slide Number Placeholder 1"/>
          <p:cNvSpPr>
            <a:spLocks noGrp="1"/>
          </p:cNvSpPr>
          <p:nvPr>
            <p:ph type="sldNum" sz="quarter" idx="4294967295"/>
          </p:nvPr>
        </p:nvSpPr>
        <p:spPr>
          <a:xfrm>
            <a:off x="7068418" y="6332808"/>
            <a:ext cx="2049780" cy="363773"/>
          </a:xfrm>
        </p:spPr>
        <p:txBody>
          <a:bodyPr/>
          <a:lstStyle/>
          <a:p>
            <a:pPr>
              <a:defRPr/>
            </a:pPr>
            <a:fld id="{613EADDF-3545-4E98-B654-1563625629F2}" type="slidenum">
              <a:rPr lang="en-US" altLang="en-US" smtClean="0"/>
              <a:pPr>
                <a:defRPr/>
              </a:pPr>
              <a:t>8</a:t>
            </a:fld>
            <a:endParaRPr lang="en-US" altLang="en-US" dirty="0"/>
          </a:p>
        </p:txBody>
      </p:sp>
      <p:graphicFrame>
        <p:nvGraphicFramePr>
          <p:cNvPr id="3" name="Table 2"/>
          <p:cNvGraphicFramePr>
            <a:graphicFrameLocks noGrp="1"/>
          </p:cNvGraphicFramePr>
          <p:nvPr>
            <p:extLst/>
          </p:nvPr>
        </p:nvGraphicFramePr>
        <p:xfrm>
          <a:off x="457200" y="540000"/>
          <a:ext cx="8229600" cy="1629479"/>
        </p:xfrm>
        <a:graphic>
          <a:graphicData uri="http://schemas.openxmlformats.org/drawingml/2006/table">
            <a:tbl>
              <a:tblPr/>
              <a:tblGrid>
                <a:gridCol w="3075221">
                  <a:extLst>
                    <a:ext uri="{9D8B030D-6E8A-4147-A177-3AD203B41FA5}">
                      <a16:colId xmlns:a16="http://schemas.microsoft.com/office/drawing/2014/main" val="4188122893"/>
                    </a:ext>
                  </a:extLst>
                </a:gridCol>
                <a:gridCol w="1025074">
                  <a:extLst>
                    <a:ext uri="{9D8B030D-6E8A-4147-A177-3AD203B41FA5}">
                      <a16:colId xmlns:a16="http://schemas.microsoft.com/office/drawing/2014/main" val="3141745370"/>
                    </a:ext>
                  </a:extLst>
                </a:gridCol>
                <a:gridCol w="638253">
                  <a:extLst>
                    <a:ext uri="{9D8B030D-6E8A-4147-A177-3AD203B41FA5}">
                      <a16:colId xmlns:a16="http://schemas.microsoft.com/office/drawing/2014/main" val="761248534"/>
                    </a:ext>
                  </a:extLst>
                </a:gridCol>
                <a:gridCol w="783311">
                  <a:extLst>
                    <a:ext uri="{9D8B030D-6E8A-4147-A177-3AD203B41FA5}">
                      <a16:colId xmlns:a16="http://schemas.microsoft.com/office/drawing/2014/main" val="1113696054"/>
                    </a:ext>
                  </a:extLst>
                </a:gridCol>
                <a:gridCol w="841334">
                  <a:extLst>
                    <a:ext uri="{9D8B030D-6E8A-4147-A177-3AD203B41FA5}">
                      <a16:colId xmlns:a16="http://schemas.microsoft.com/office/drawing/2014/main" val="3829085649"/>
                    </a:ext>
                  </a:extLst>
                </a:gridCol>
                <a:gridCol w="512537">
                  <a:extLst>
                    <a:ext uri="{9D8B030D-6E8A-4147-A177-3AD203B41FA5}">
                      <a16:colId xmlns:a16="http://schemas.microsoft.com/office/drawing/2014/main" val="2827038160"/>
                    </a:ext>
                  </a:extLst>
                </a:gridCol>
                <a:gridCol w="522207">
                  <a:extLst>
                    <a:ext uri="{9D8B030D-6E8A-4147-A177-3AD203B41FA5}">
                      <a16:colId xmlns:a16="http://schemas.microsoft.com/office/drawing/2014/main" val="1200436224"/>
                    </a:ext>
                  </a:extLst>
                </a:gridCol>
                <a:gridCol w="96705">
                  <a:extLst>
                    <a:ext uri="{9D8B030D-6E8A-4147-A177-3AD203B41FA5}">
                      <a16:colId xmlns:a16="http://schemas.microsoft.com/office/drawing/2014/main" val="3204379483"/>
                    </a:ext>
                  </a:extLst>
                </a:gridCol>
                <a:gridCol w="734958">
                  <a:extLst>
                    <a:ext uri="{9D8B030D-6E8A-4147-A177-3AD203B41FA5}">
                      <a16:colId xmlns:a16="http://schemas.microsoft.com/office/drawing/2014/main" val="1113791923"/>
                    </a:ext>
                  </a:extLst>
                </a:gridCol>
              </a:tblGrid>
              <a:tr h="406161">
                <a:tc>
                  <a:txBody>
                    <a:bodyPr/>
                    <a:lstStyle/>
                    <a:p>
                      <a:pPr algn="l" fontAlgn="b"/>
                      <a:r>
                        <a:rPr lang="en-GB" sz="800" b="1" i="0" u="none" strike="noStrike" dirty="0">
                          <a:solidFill>
                            <a:srgbClr val="FFFFFF"/>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Actual</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635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Annual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w="635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Outturn</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800" b="1" i="0" u="none" strike="noStrike" dirty="0">
                          <a:solidFill>
                            <a:srgbClr val="FFFFFF"/>
                          </a:solidFill>
                          <a:effectLst/>
                          <a:latin typeface="Arial" panose="020B0604020202020204" pitchFamily="34" charset="0"/>
                        </a:rPr>
                        <a:t>Movement From </a:t>
                      </a:r>
                      <a:r>
                        <a:rPr lang="en-GB" sz="800" b="1" i="0" u="none" strike="noStrike" dirty="0" smtClean="0">
                          <a:solidFill>
                            <a:srgbClr val="FFFFFF"/>
                          </a:solidFill>
                          <a:effectLst/>
                          <a:latin typeface="Arial" panose="020B0604020202020204" pitchFamily="34" charset="0"/>
                        </a:rPr>
                        <a:t>M2</a:t>
                      </a:r>
                      <a:endParaRPr lang="en-GB" sz="800" b="1" i="0" u="none" strike="noStrike" dirty="0">
                        <a:solidFill>
                          <a:srgbClr val="FFFFFF"/>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a16="http://schemas.microsoft.com/office/drawing/2014/main" val="627965776"/>
                  </a:ext>
                </a:extLst>
              </a:tr>
              <a:tr h="135387">
                <a:tc>
                  <a:txBody>
                    <a:bodyPr/>
                    <a:lstStyle/>
                    <a:p>
                      <a:pPr algn="l" fontAlgn="b"/>
                      <a:r>
                        <a:rPr lang="en-GB" sz="800" b="0" i="0" u="none" strike="noStrike" dirty="0">
                          <a:solidFill>
                            <a:srgbClr val="000000"/>
                          </a:solidFill>
                          <a:effectLst/>
                          <a:latin typeface="Arial" panose="020B0604020202020204" pitchFamily="34" charset="0"/>
                        </a:rPr>
                        <a:t>Adult Joint Funded Continuing Care Personal Health Budgets</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64176083"/>
                  </a:ext>
                </a:extLst>
              </a:tr>
              <a:tr h="135387">
                <a:tc>
                  <a:txBody>
                    <a:bodyPr/>
                    <a:lstStyle/>
                    <a:p>
                      <a:pPr algn="l" fontAlgn="b"/>
                      <a:r>
                        <a:rPr lang="en-GB" sz="800" b="0" i="0" u="none" strike="noStrike" dirty="0">
                          <a:solidFill>
                            <a:srgbClr val="000000"/>
                          </a:solidFill>
                          <a:effectLst/>
                          <a:latin typeface="Arial" panose="020B0604020202020204" pitchFamily="34" charset="0"/>
                        </a:rPr>
                        <a:t>CHC Adult Fully Funded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2,265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1,938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327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2,265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1,938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327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87</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86794829"/>
                  </a:ext>
                </a:extLst>
              </a:tr>
              <a:tr h="135387">
                <a:tc>
                  <a:txBody>
                    <a:bodyPr/>
                    <a:lstStyle/>
                    <a:p>
                      <a:pPr algn="l" fontAlgn="b"/>
                      <a:r>
                        <a:rPr lang="en-GB" sz="800" b="0" i="0" u="none" strike="noStrike" dirty="0">
                          <a:solidFill>
                            <a:srgbClr val="000000"/>
                          </a:solidFill>
                          <a:effectLst/>
                          <a:latin typeface="Arial" panose="020B0604020202020204" pitchFamily="34" charset="0"/>
                        </a:rPr>
                        <a:t>CHC Adult Joint Funded</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150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135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150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135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24844563"/>
                  </a:ext>
                </a:extLst>
              </a:tr>
              <a:tr h="135387">
                <a:tc>
                  <a:txBody>
                    <a:bodyPr/>
                    <a:lstStyle/>
                    <a:p>
                      <a:pPr algn="l" fontAlgn="b"/>
                      <a:r>
                        <a:rPr lang="en-GB" sz="800" b="0" i="0" u="none" strike="noStrike" dirty="0">
                          <a:solidFill>
                            <a:srgbClr val="000000"/>
                          </a:solidFill>
                          <a:effectLst/>
                          <a:latin typeface="Arial" panose="020B0604020202020204" pitchFamily="34" charset="0"/>
                        </a:rPr>
                        <a:t>CHC Adult Personal Health Budgets</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862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797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862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797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83344778"/>
                  </a:ext>
                </a:extLst>
              </a:tr>
              <a:tr h="135387">
                <a:tc>
                  <a:txBody>
                    <a:bodyPr/>
                    <a:lstStyle/>
                    <a:p>
                      <a:pPr algn="l" fontAlgn="b"/>
                      <a:r>
                        <a:rPr lang="en-GB" sz="800" b="0" i="0" u="none" strike="noStrike" dirty="0">
                          <a:solidFill>
                            <a:srgbClr val="000000"/>
                          </a:solidFill>
                          <a:effectLst/>
                          <a:latin typeface="Arial" panose="020B0604020202020204" pitchFamily="34" charset="0"/>
                        </a:rPr>
                        <a:t>CHC Assessment &amp; Support</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291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236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291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236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55</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55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47858225"/>
                  </a:ext>
                </a:extLst>
              </a:tr>
              <a:tr h="135387">
                <a:tc>
                  <a:txBody>
                    <a:bodyPr/>
                    <a:lstStyle/>
                    <a:p>
                      <a:pPr algn="l" fontAlgn="b"/>
                      <a:r>
                        <a:rPr lang="en-GB" sz="800" b="0" i="0" u="none" strike="noStrike" dirty="0">
                          <a:solidFill>
                            <a:srgbClr val="000000"/>
                          </a:solidFill>
                          <a:effectLst/>
                          <a:latin typeface="Arial" panose="020B0604020202020204" pitchFamily="34" charset="0"/>
                        </a:rPr>
                        <a:t>Children's CHC Personal Health Budgets</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16016415"/>
                  </a:ext>
                </a:extLst>
              </a:tr>
              <a:tr h="135387">
                <a:tc>
                  <a:txBody>
                    <a:bodyPr/>
                    <a:lstStyle/>
                    <a:p>
                      <a:pPr algn="l" fontAlgn="b"/>
                      <a:r>
                        <a:rPr lang="en-GB" sz="800" b="0" i="0" u="none" strike="noStrike" dirty="0">
                          <a:solidFill>
                            <a:srgbClr val="000000"/>
                          </a:solidFill>
                          <a:effectLst/>
                          <a:latin typeface="Arial" panose="020B0604020202020204" pitchFamily="34" charset="0"/>
                        </a:rPr>
                        <a:t>Children's Continuing Care</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29</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50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(20)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(25)</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94144110"/>
                  </a:ext>
                </a:extLst>
              </a:tr>
              <a:tr h="135387">
                <a:tc>
                  <a:txBody>
                    <a:bodyPr/>
                    <a:lstStyle/>
                    <a:p>
                      <a:pPr algn="l" fontAlgn="b"/>
                      <a:r>
                        <a:rPr lang="en-GB" sz="800" b="0" i="0" u="none" strike="noStrike" dirty="0">
                          <a:solidFill>
                            <a:srgbClr val="000000"/>
                          </a:solidFill>
                          <a:effectLst/>
                          <a:latin typeface="Arial" panose="020B0604020202020204" pitchFamily="34" charset="0"/>
                        </a:rPr>
                        <a:t>Funded Nursing Care </a:t>
                      </a:r>
                    </a:p>
                  </a:txBody>
                  <a:tcPr marL="4835" marR="4835" marT="4835" marB="0" anchor="b">
                    <a:lnL w="1270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518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550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(32)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518</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550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(32)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(33)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extLst>
                  <a:ext uri="{0D108BD9-81ED-4DB2-BD59-A6C34878D82A}">
                    <a16:rowId xmlns:a16="http://schemas.microsoft.com/office/drawing/2014/main" val="290176920"/>
                  </a:ext>
                </a:extLst>
              </a:tr>
              <a:tr h="140222">
                <a:tc>
                  <a:txBody>
                    <a:bodyPr/>
                    <a:lstStyle/>
                    <a:p>
                      <a:pPr algn="l" fontAlgn="b"/>
                      <a:r>
                        <a:rPr lang="en-GB" sz="800" b="1" i="0" u="none" strike="noStrike" dirty="0">
                          <a:solidFill>
                            <a:srgbClr val="000000"/>
                          </a:solidFill>
                          <a:effectLst/>
                          <a:latin typeface="Arial" panose="020B0604020202020204" pitchFamily="34" charset="0"/>
                        </a:rPr>
                        <a:t>Total - Continuing Care</a:t>
                      </a:r>
                    </a:p>
                  </a:txBody>
                  <a:tcPr marL="4835" marR="4835" marT="4835" marB="0" anchor="b">
                    <a:lnL w="1270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4,126</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3,754</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372</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4,126</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3,754</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372</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1" i="0" u="none" strike="noStrike" dirty="0" smtClean="0">
                          <a:solidFill>
                            <a:srgbClr val="000000"/>
                          </a:solidFill>
                          <a:effectLst/>
                          <a:latin typeface="Arial" panose="020B0604020202020204" pitchFamily="34" charset="0"/>
                        </a:rPr>
                        <a:t>53</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66092"/>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587856"/>
                  </a:ext>
                </a:extLst>
              </a:tr>
            </a:tbl>
          </a:graphicData>
        </a:graphic>
      </p:graphicFrame>
      <p:sp>
        <p:nvSpPr>
          <p:cNvPr id="2" name="Rectangle 1"/>
          <p:cNvSpPr/>
          <p:nvPr/>
        </p:nvSpPr>
        <p:spPr>
          <a:xfrm>
            <a:off x="398281" y="2576742"/>
            <a:ext cx="8383437" cy="2123658"/>
          </a:xfrm>
          <a:prstGeom prst="rect">
            <a:avLst/>
          </a:prstGeom>
        </p:spPr>
        <p:txBody>
          <a:bodyPr wrap="square">
            <a:spAutoFit/>
          </a:bodyPr>
          <a:lstStyle/>
          <a:p>
            <a:pPr lvl="0">
              <a:spcAft>
                <a:spcPts val="0"/>
              </a:spcAft>
            </a:pPr>
            <a:r>
              <a:rPr lang="en-GB" sz="1100" b="1" dirty="0" smtClean="0">
                <a:latin typeface="Arial" panose="020B0604020202020204" pitchFamily="34" charset="0"/>
                <a:cs typeface="Arial" panose="020B0604020202020204" pitchFamily="34" charset="0"/>
              </a:rPr>
              <a:t>Continuing Healthcare</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overall CHC is underspending at month 3. This is mainly due to the profiling of the budgets. There is additional budget for the financial year relating to Winter Pressures which is not anticipated to be spent until later in the financial year. Budget is spread equally over the year. There is an overspend on the Glossop packages, this is mainly due to a change in the mix of individuals in the past 3 to 6 months. There is one high cost PHB that was not included in the original planning which accounts for most of this variance.</a:t>
            </a:r>
          </a:p>
          <a:p>
            <a:pPr lvl="0">
              <a:spcAft>
                <a:spcPts val="0"/>
              </a:spcAft>
            </a:pPr>
            <a:endParaRPr lang="en-GB" sz="1100" dirty="0">
              <a:latin typeface="Arial" panose="020B0604020202020204" pitchFamily="34" charset="0"/>
              <a:cs typeface="Arial" panose="020B0604020202020204" pitchFamily="34" charset="0"/>
            </a:endParaRPr>
          </a:p>
          <a:p>
            <a:pPr lvl="0">
              <a:spcAft>
                <a:spcPts val="0"/>
              </a:spcAft>
            </a:pPr>
            <a:r>
              <a:rPr lang="en-GB" sz="1100" b="1" dirty="0" smtClean="0">
                <a:latin typeface="Arial" panose="020B0604020202020204" pitchFamily="34" charset="0"/>
                <a:cs typeface="Arial" panose="020B0604020202020204" pitchFamily="34" charset="0"/>
              </a:rPr>
              <a:t>Funded Nursing Care</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is overspending by (£32k) YTD. There is a pressure from the 11.5% increase uplift against the FNC rates which were not anticipated. However this has been offset with budgets being planned at pre-COVID levels of individuals with a FNC package which has not yet materialised. If the activity starts to increase this will create a further financial pressure.</a:t>
            </a:r>
          </a:p>
          <a:p>
            <a:pPr lvl="0">
              <a:spcAft>
                <a:spcPts val="0"/>
              </a:spcAft>
            </a:pPr>
            <a:endParaRPr lang="en-GB" sz="1100" b="1" u="sng" dirty="0" smtClean="0">
              <a:latin typeface="Arial" panose="020B0604020202020204" pitchFamily="34" charset="0"/>
              <a:cs typeface="Arial" panose="020B0604020202020204" pitchFamily="34" charset="0"/>
            </a:endParaRPr>
          </a:p>
          <a:p>
            <a:pPr lvl="0">
              <a:spcAft>
                <a:spcPts val="0"/>
              </a:spcAft>
            </a:pPr>
            <a:r>
              <a:rPr lang="en-GB" sz="1100" b="1" dirty="0" smtClean="0">
                <a:latin typeface="Arial" panose="020B0604020202020204" pitchFamily="34" charset="0"/>
                <a:cs typeface="Arial" panose="020B0604020202020204" pitchFamily="34" charset="0"/>
              </a:rPr>
              <a:t>Restitutions</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the restitution provision has been restated this month based on current packages that are still awaiting completing. There</a:t>
            </a:r>
            <a:r>
              <a:rPr lang="en-GB" sz="1100" b="1"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are 2 high cost packages that have been deemed not eligible, but then a further 2 new packages which have been received.</a:t>
            </a: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32701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4762" y="1"/>
            <a:ext cx="914876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669" tIns="45834" rIns="91669" bIns="45834">
            <a:spAutoFit/>
          </a:bodyPr>
          <a:lstStyle>
            <a:lvl1pPr marL="177800">
              <a:defRPr>
                <a:solidFill>
                  <a:srgbClr val="000000"/>
                </a:solidFill>
                <a:latin typeface="Calibri" pitchFamily="34" charset="0"/>
                <a:ea typeface="Calibri" pitchFamily="34" charset="0"/>
                <a:cs typeface="Calibri" pitchFamily="34" charset="0"/>
                <a:sym typeface="Calibri" pitchFamily="34" charset="0"/>
              </a:defRPr>
            </a:lvl1pPr>
            <a:lvl2pPr>
              <a:defRPr>
                <a:solidFill>
                  <a:srgbClr val="000000"/>
                </a:solidFill>
                <a:latin typeface="Calibri" pitchFamily="34" charset="0"/>
                <a:ea typeface="Calibri" pitchFamily="34" charset="0"/>
                <a:cs typeface="Calibri" pitchFamily="34" charset="0"/>
                <a:sym typeface="Calibri" pitchFamily="34" charset="0"/>
              </a:defRPr>
            </a:lvl2pPr>
            <a:lvl3pPr>
              <a:defRPr>
                <a:solidFill>
                  <a:srgbClr val="000000"/>
                </a:solidFill>
                <a:latin typeface="Calibri" pitchFamily="34" charset="0"/>
                <a:ea typeface="Calibri" pitchFamily="34" charset="0"/>
                <a:cs typeface="Calibri" pitchFamily="34" charset="0"/>
                <a:sym typeface="Calibri" pitchFamily="34" charset="0"/>
              </a:defRPr>
            </a:lvl3pPr>
            <a:lvl4pPr>
              <a:defRPr>
                <a:solidFill>
                  <a:srgbClr val="000000"/>
                </a:solidFill>
                <a:latin typeface="Calibri" pitchFamily="34" charset="0"/>
                <a:ea typeface="Calibri" pitchFamily="34" charset="0"/>
                <a:cs typeface="Calibri" pitchFamily="34" charset="0"/>
                <a:sym typeface="Calibri" pitchFamily="34" charset="0"/>
              </a:defRPr>
            </a:lvl4pPr>
            <a:lvl5pPr>
              <a:defRPr>
                <a:solidFill>
                  <a:srgbClr val="000000"/>
                </a:solidFill>
                <a:latin typeface="Calibri" pitchFamily="34" charset="0"/>
                <a:ea typeface="Calibri" pitchFamily="34" charset="0"/>
                <a:cs typeface="Calibri" pitchFamily="34" charset="0"/>
                <a:sym typeface="Calibri" pitchFamily="34" charset="0"/>
              </a:defRPr>
            </a:lvl5pPr>
            <a:lvl6pPr marL="22780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6pPr>
            <a:lvl7pPr marL="27352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7pPr>
            <a:lvl8pPr marL="31924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8pPr>
            <a:lvl9pPr marL="3649663" indent="1588" eaLnBrk="0" fontAlgn="base" hangingPunct="0">
              <a:spcBef>
                <a:spcPct val="0"/>
              </a:spcBef>
              <a:spcAft>
                <a:spcPct val="0"/>
              </a:spcAft>
              <a:defRPr>
                <a:solidFill>
                  <a:srgbClr val="000000"/>
                </a:solidFill>
                <a:latin typeface="Calibri" pitchFamily="34" charset="0"/>
                <a:ea typeface="Calibri" pitchFamily="34" charset="0"/>
                <a:cs typeface="Calibri" pitchFamily="34" charset="0"/>
                <a:sym typeface="Calibri" pitchFamily="34" charset="0"/>
              </a:defRPr>
            </a:lvl9pPr>
          </a:lstStyle>
          <a:p>
            <a:r>
              <a:rPr lang="en-GB" altLang="en-US" sz="2400" b="1" dirty="0">
                <a:solidFill>
                  <a:srgbClr val="FFFFFF"/>
                </a:solidFill>
              </a:rPr>
              <a:t>Community</a:t>
            </a:r>
          </a:p>
        </p:txBody>
      </p:sp>
      <p:sp>
        <p:nvSpPr>
          <p:cNvPr id="8" name="Slide Number Placeholder 1"/>
          <p:cNvSpPr>
            <a:spLocks noGrp="1"/>
          </p:cNvSpPr>
          <p:nvPr>
            <p:ph type="sldNum" sz="quarter" idx="4294967295"/>
          </p:nvPr>
        </p:nvSpPr>
        <p:spPr>
          <a:xfrm>
            <a:off x="7068418" y="6332808"/>
            <a:ext cx="2049780" cy="363773"/>
          </a:xfrm>
        </p:spPr>
        <p:txBody>
          <a:bodyPr/>
          <a:lstStyle/>
          <a:p>
            <a:pPr>
              <a:defRPr/>
            </a:pPr>
            <a:fld id="{613EADDF-3545-4E98-B654-1563625629F2}" type="slidenum">
              <a:rPr lang="en-US" altLang="en-US" smtClean="0"/>
              <a:pPr>
                <a:defRPr/>
              </a:pPr>
              <a:t>9</a:t>
            </a:fld>
            <a:endParaRPr lang="en-US" altLang="en-US" dirty="0"/>
          </a:p>
        </p:txBody>
      </p:sp>
      <p:sp>
        <p:nvSpPr>
          <p:cNvPr id="6" name="Rectangle 5"/>
          <p:cNvSpPr/>
          <p:nvPr/>
        </p:nvSpPr>
        <p:spPr>
          <a:xfrm>
            <a:off x="251520" y="1992848"/>
            <a:ext cx="8640960" cy="1770678"/>
          </a:xfrm>
          <a:prstGeom prst="rect">
            <a:avLst/>
          </a:prstGeom>
        </p:spPr>
        <p:txBody>
          <a:bodyPr wrap="square">
            <a:spAutoFit/>
          </a:bodyPr>
          <a:lstStyle/>
          <a:p>
            <a:pPr lvl="0">
              <a:lnSpc>
                <a:spcPct val="107000"/>
              </a:lnSpc>
              <a:spcAft>
                <a:spcPts val="800"/>
              </a:spcAft>
              <a:tabLst>
                <a:tab pos="457200" algn="l"/>
              </a:tabLst>
            </a:pPr>
            <a:r>
              <a:rPr lang="en-GB" sz="1100" dirty="0" smtClean="0">
                <a:latin typeface="Arial" panose="020B0604020202020204" pitchFamily="34" charset="0"/>
                <a:cs typeface="Arial" panose="020B0604020202020204" pitchFamily="34" charset="0"/>
              </a:rPr>
              <a:t>Community services are underspent by £66k at the end of quarter 1.</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The </a:t>
            </a:r>
            <a:r>
              <a:rPr lang="en-GB" sz="1100" dirty="0">
                <a:latin typeface="Arial" panose="020B0604020202020204" pitchFamily="34" charset="0"/>
                <a:cs typeface="Arial" panose="020B0604020202020204" pitchFamily="34" charset="0"/>
              </a:rPr>
              <a:t>majority of the community services budget relates to services provided by the ICFT, which is within the scope of the block contract. </a:t>
            </a:r>
          </a:p>
          <a:p>
            <a:pPr lvl="0">
              <a:lnSpc>
                <a:spcPct val="107000"/>
              </a:lnSpc>
              <a:spcAft>
                <a:spcPts val="800"/>
              </a:spcAft>
              <a:tabLst>
                <a:tab pos="457200" algn="l"/>
              </a:tabLst>
            </a:pPr>
            <a:r>
              <a:rPr lang="en-GB" sz="1100" b="1" dirty="0" smtClean="0">
                <a:latin typeface="Arial" panose="020B0604020202020204" pitchFamily="34" charset="0"/>
                <a:cs typeface="Arial" panose="020B0604020202020204" pitchFamily="34" charset="0"/>
              </a:rPr>
              <a:t>Hospices – </a:t>
            </a:r>
            <a:r>
              <a:rPr lang="en-GB" sz="1100" dirty="0" smtClean="0">
                <a:latin typeface="Arial" panose="020B0604020202020204" pitchFamily="34" charset="0"/>
                <a:cs typeface="Arial" panose="020B0604020202020204" pitchFamily="34" charset="0"/>
              </a:rPr>
              <a:t>This relates to spend with Willow Wood Hospice and Francis House. These are block contracts and in line with budget.</a:t>
            </a:r>
          </a:p>
          <a:p>
            <a:pPr lvl="0">
              <a:lnSpc>
                <a:spcPct val="107000"/>
              </a:lnSpc>
              <a:spcAft>
                <a:spcPts val="800"/>
              </a:spcAft>
              <a:tabLst>
                <a:tab pos="457200" algn="l"/>
              </a:tabLst>
            </a:pPr>
            <a:r>
              <a:rPr lang="en-GB" sz="1100" b="1" dirty="0" smtClean="0">
                <a:latin typeface="Arial" panose="020B0604020202020204" pitchFamily="34" charset="0"/>
                <a:cs typeface="Arial" panose="020B0604020202020204" pitchFamily="34" charset="0"/>
              </a:rPr>
              <a:t>Wheelchair Service – </a:t>
            </a:r>
            <a:r>
              <a:rPr lang="en-GB" sz="1100" dirty="0" smtClean="0">
                <a:latin typeface="Arial" panose="020B0604020202020204" pitchFamily="34" charset="0"/>
                <a:cs typeface="Arial" panose="020B0604020202020204" pitchFamily="34" charset="0"/>
              </a:rPr>
              <a:t>Similar to above this is a block contract with Ross Care for the wheelchair service. Spend is in line with budget at the end of quarter 1.</a:t>
            </a:r>
            <a:endParaRPr lang="en-GB" sz="1100" b="1" dirty="0">
              <a:latin typeface="Arial" panose="020B0604020202020204" pitchFamily="34" charset="0"/>
              <a:cs typeface="Arial" panose="020B0604020202020204" pitchFamily="34" charset="0"/>
            </a:endParaRPr>
          </a:p>
          <a:p>
            <a:pPr lvl="0">
              <a:lnSpc>
                <a:spcPct val="107000"/>
              </a:lnSpc>
              <a:spcAft>
                <a:spcPts val="800"/>
              </a:spcAft>
              <a:tabLst>
                <a:tab pos="457200" algn="l"/>
              </a:tabLst>
            </a:pPr>
            <a:endParaRPr lang="en-GB" sz="1100" dirty="0" smtClean="0">
              <a:latin typeface="Arial" panose="020B0604020202020204" pitchFamily="34" charset="0"/>
              <a:cs typeface="Arial" panose="020B0604020202020204" pitchFamily="34" charset="0"/>
            </a:endParaRPr>
          </a:p>
          <a:p>
            <a:pPr marL="342900" lvl="0" indent="-342900">
              <a:lnSpc>
                <a:spcPct val="107000"/>
              </a:lnSpc>
              <a:spcAft>
                <a:spcPts val="800"/>
              </a:spcAft>
              <a:buFont typeface="Arial" panose="020B0604020202020204" pitchFamily="34" charset="0"/>
              <a:buChar char="•"/>
              <a:tabLst>
                <a:tab pos="457200" algn="l"/>
              </a:tabLst>
            </a:pPr>
            <a:endParaRPr lang="en-GB" sz="11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457200" y="540000"/>
          <a:ext cx="8229600" cy="1223318"/>
        </p:xfrm>
        <a:graphic>
          <a:graphicData uri="http://schemas.openxmlformats.org/drawingml/2006/table">
            <a:tbl>
              <a:tblPr/>
              <a:tblGrid>
                <a:gridCol w="3075221">
                  <a:extLst>
                    <a:ext uri="{9D8B030D-6E8A-4147-A177-3AD203B41FA5}">
                      <a16:colId xmlns:a16="http://schemas.microsoft.com/office/drawing/2014/main" val="1357341829"/>
                    </a:ext>
                  </a:extLst>
                </a:gridCol>
                <a:gridCol w="1025074">
                  <a:extLst>
                    <a:ext uri="{9D8B030D-6E8A-4147-A177-3AD203B41FA5}">
                      <a16:colId xmlns:a16="http://schemas.microsoft.com/office/drawing/2014/main" val="4203220910"/>
                    </a:ext>
                  </a:extLst>
                </a:gridCol>
                <a:gridCol w="638253">
                  <a:extLst>
                    <a:ext uri="{9D8B030D-6E8A-4147-A177-3AD203B41FA5}">
                      <a16:colId xmlns:a16="http://schemas.microsoft.com/office/drawing/2014/main" val="343010418"/>
                    </a:ext>
                  </a:extLst>
                </a:gridCol>
                <a:gridCol w="783311">
                  <a:extLst>
                    <a:ext uri="{9D8B030D-6E8A-4147-A177-3AD203B41FA5}">
                      <a16:colId xmlns:a16="http://schemas.microsoft.com/office/drawing/2014/main" val="347741476"/>
                    </a:ext>
                  </a:extLst>
                </a:gridCol>
                <a:gridCol w="841334">
                  <a:extLst>
                    <a:ext uri="{9D8B030D-6E8A-4147-A177-3AD203B41FA5}">
                      <a16:colId xmlns:a16="http://schemas.microsoft.com/office/drawing/2014/main" val="540706179"/>
                    </a:ext>
                  </a:extLst>
                </a:gridCol>
                <a:gridCol w="512537">
                  <a:extLst>
                    <a:ext uri="{9D8B030D-6E8A-4147-A177-3AD203B41FA5}">
                      <a16:colId xmlns:a16="http://schemas.microsoft.com/office/drawing/2014/main" val="1211045130"/>
                    </a:ext>
                  </a:extLst>
                </a:gridCol>
                <a:gridCol w="522207">
                  <a:extLst>
                    <a:ext uri="{9D8B030D-6E8A-4147-A177-3AD203B41FA5}">
                      <a16:colId xmlns:a16="http://schemas.microsoft.com/office/drawing/2014/main" val="3324973696"/>
                    </a:ext>
                  </a:extLst>
                </a:gridCol>
                <a:gridCol w="96705">
                  <a:extLst>
                    <a:ext uri="{9D8B030D-6E8A-4147-A177-3AD203B41FA5}">
                      <a16:colId xmlns:a16="http://schemas.microsoft.com/office/drawing/2014/main" val="1844355528"/>
                    </a:ext>
                  </a:extLst>
                </a:gridCol>
                <a:gridCol w="734958">
                  <a:extLst>
                    <a:ext uri="{9D8B030D-6E8A-4147-A177-3AD203B41FA5}">
                      <a16:colId xmlns:a16="http://schemas.microsoft.com/office/drawing/2014/main" val="2340926835"/>
                    </a:ext>
                  </a:extLst>
                </a:gridCol>
              </a:tblGrid>
              <a:tr h="406161">
                <a:tc>
                  <a:txBody>
                    <a:bodyPr/>
                    <a:lstStyle/>
                    <a:p>
                      <a:pPr algn="l" fontAlgn="b"/>
                      <a:r>
                        <a:rPr lang="en-GB" sz="800" b="1" i="0" u="none" strike="noStrike" dirty="0">
                          <a:solidFill>
                            <a:srgbClr val="FFFFFF"/>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Actual</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YTD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635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Annual Budget</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w="6350" cap="flat" cmpd="sng" algn="ctr">
                      <a:solidFill>
                        <a:srgbClr val="1F497D"/>
                      </a:solidFill>
                      <a:prstDash val="solid"/>
                      <a:round/>
                      <a:headEnd type="none" w="med" len="med"/>
                      <a:tailEnd type="none" w="med" len="med"/>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Outturn</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a:noFill/>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ctr" fontAlgn="b"/>
                      <a:r>
                        <a:rPr lang="en-GB" sz="800" b="1" i="0" u="none" strike="noStrike" dirty="0">
                          <a:solidFill>
                            <a:srgbClr val="FFFFFF"/>
                          </a:solidFill>
                          <a:effectLst/>
                          <a:latin typeface="Arial" panose="020B0604020202020204" pitchFamily="34" charset="0"/>
                        </a:rPr>
                        <a:t>Forecast Variance</a:t>
                      </a:r>
                      <a:br>
                        <a:rPr lang="en-GB" sz="800" b="1" i="0" u="none" strike="noStrike" dirty="0">
                          <a:solidFill>
                            <a:srgbClr val="FFFFFF"/>
                          </a:solidFill>
                          <a:effectLst/>
                          <a:latin typeface="Arial" panose="020B0604020202020204" pitchFamily="34" charset="0"/>
                        </a:rPr>
                      </a:br>
                      <a:r>
                        <a:rPr lang="en-GB" sz="800" b="1" i="0" u="none" strike="noStrike" dirty="0">
                          <a:solidFill>
                            <a:srgbClr val="FFFFFF"/>
                          </a:solidFill>
                          <a:effectLst/>
                          <a:latin typeface="Arial" panose="020B0604020202020204" pitchFamily="34" charset="0"/>
                        </a:rPr>
                        <a:t>£000's</a:t>
                      </a:r>
                    </a:p>
                  </a:txBody>
                  <a:tcPr marL="4835" marR="4835" marT="4835" marB="0" anchor="b">
                    <a:lnL>
                      <a:noFill/>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4F81BD"/>
                    </a:solidFill>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GB" sz="800" b="1" i="0" u="none" strike="noStrike" dirty="0">
                          <a:solidFill>
                            <a:srgbClr val="FFFFFF"/>
                          </a:solidFill>
                          <a:effectLst/>
                          <a:latin typeface="Arial" panose="020B0604020202020204" pitchFamily="34" charset="0"/>
                        </a:rPr>
                        <a:t>Movement From </a:t>
                      </a:r>
                      <a:r>
                        <a:rPr lang="en-GB" sz="800" b="1" i="0" u="none" strike="noStrike" dirty="0" smtClean="0">
                          <a:solidFill>
                            <a:srgbClr val="FFFFFF"/>
                          </a:solidFill>
                          <a:effectLst/>
                          <a:latin typeface="Arial" panose="020B0604020202020204" pitchFamily="34" charset="0"/>
                        </a:rPr>
                        <a:t>M2</a:t>
                      </a:r>
                      <a:endParaRPr lang="en-GB" sz="800" b="1" i="0" u="none" strike="noStrike" dirty="0">
                        <a:solidFill>
                          <a:srgbClr val="FFFFFF"/>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a16="http://schemas.microsoft.com/office/drawing/2014/main" val="3251659212"/>
                  </a:ext>
                </a:extLst>
              </a:tr>
              <a:tr h="135387">
                <a:tc>
                  <a:txBody>
                    <a:bodyPr/>
                    <a:lstStyle/>
                    <a:p>
                      <a:pPr algn="l" fontAlgn="b"/>
                      <a:r>
                        <a:rPr lang="en-GB" sz="800" b="0" i="0" u="none" strike="noStrike" dirty="0">
                          <a:solidFill>
                            <a:srgbClr val="000000"/>
                          </a:solidFill>
                          <a:effectLst/>
                          <a:latin typeface="Arial" panose="020B0604020202020204" pitchFamily="34" charset="0"/>
                        </a:rPr>
                        <a:t>Community Services </a:t>
                      </a: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8,800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8,762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8,800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8,762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38</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173</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20128986"/>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Hospices</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181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180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181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180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92583485"/>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Wheelchair</a:t>
                      </a:r>
                      <a:r>
                        <a:rPr lang="en-GB" sz="800" b="0" i="0" u="none" strike="noStrike" baseline="0" dirty="0" smtClean="0">
                          <a:solidFill>
                            <a:srgbClr val="000000"/>
                          </a:solidFill>
                          <a:effectLst/>
                          <a:latin typeface="Arial" panose="020B0604020202020204" pitchFamily="34" charset="0"/>
                        </a:rPr>
                        <a:t> Service</a:t>
                      </a:r>
                      <a:r>
                        <a:rPr lang="en-GB" sz="800" b="0" i="0" u="none" strike="noStrike" dirty="0" smtClean="0">
                          <a:solidFill>
                            <a:srgbClr val="000000"/>
                          </a:solidFill>
                          <a:effectLst/>
                          <a:latin typeface="Arial" panose="020B0604020202020204" pitchFamily="34" charset="0"/>
                        </a:rPr>
                        <a:t> </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130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129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130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129</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1</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03885207"/>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Palliative</a:t>
                      </a:r>
                      <a:r>
                        <a:rPr lang="en-GB" sz="800" b="0" i="0" u="none" strike="noStrike" baseline="0" dirty="0" smtClean="0">
                          <a:solidFill>
                            <a:srgbClr val="000000"/>
                          </a:solidFill>
                          <a:effectLst/>
                          <a:latin typeface="Arial" panose="020B0604020202020204" pitchFamily="34" charset="0"/>
                        </a:rPr>
                        <a:t> Care</a:t>
                      </a:r>
                      <a:r>
                        <a:rPr lang="en-GB" sz="800" b="0" i="0" u="none" strike="noStrike" dirty="0" smtClean="0">
                          <a:solidFill>
                            <a:srgbClr val="000000"/>
                          </a:solidFill>
                          <a:effectLst/>
                          <a:latin typeface="Arial" panose="020B0604020202020204" pitchFamily="34" charset="0"/>
                        </a:rPr>
                        <a:t> </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37</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32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a:noFill/>
                    </a:lnB>
                  </a:tcPr>
                </a:tc>
                <a:tc>
                  <a:txBody>
                    <a:bodyPr/>
                    <a:lstStyle/>
                    <a:p>
                      <a:pPr algn="r" fontAlgn="b"/>
                      <a:r>
                        <a:rPr lang="en-GB" sz="800" b="0" i="0" u="none" strike="noStrike" dirty="0" smtClean="0">
                          <a:solidFill>
                            <a:srgbClr val="000000"/>
                          </a:solidFill>
                          <a:effectLst/>
                          <a:latin typeface="Arial" panose="020B0604020202020204" pitchFamily="34" charset="0"/>
                        </a:rPr>
                        <a:t>6</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a:noFill/>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6</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16937951"/>
                  </a:ext>
                </a:extLst>
              </a:tr>
              <a:tr h="135387">
                <a:tc>
                  <a:txBody>
                    <a:bodyPr/>
                    <a:lstStyle/>
                    <a:p>
                      <a:pPr algn="l" fontAlgn="b"/>
                      <a:r>
                        <a:rPr lang="en-GB" sz="800" b="0" i="0" u="none" strike="noStrike" dirty="0" smtClean="0">
                          <a:solidFill>
                            <a:srgbClr val="000000"/>
                          </a:solidFill>
                          <a:effectLst/>
                          <a:latin typeface="Arial" panose="020B0604020202020204" pitchFamily="34" charset="0"/>
                        </a:rPr>
                        <a:t>INTERMEDIATE</a:t>
                      </a:r>
                      <a:r>
                        <a:rPr lang="en-GB" sz="800" b="0" i="0" u="none" strike="noStrike" baseline="0" dirty="0" smtClean="0">
                          <a:solidFill>
                            <a:srgbClr val="000000"/>
                          </a:solidFill>
                          <a:effectLst/>
                          <a:latin typeface="Arial" panose="020B0604020202020204" pitchFamily="34" charset="0"/>
                        </a:rPr>
                        <a:t> CARE</a:t>
                      </a:r>
                      <a:r>
                        <a:rPr lang="en-GB" sz="800" b="0" i="0" u="none" strike="noStrike" dirty="0" smtClean="0">
                          <a:solidFill>
                            <a:srgbClr val="000000"/>
                          </a:solidFill>
                          <a:effectLst/>
                          <a:latin typeface="Arial" panose="020B0604020202020204" pitchFamily="34" charset="0"/>
                        </a:rPr>
                        <a:t> </a:t>
                      </a:r>
                      <a:endParaRPr lang="en-GB" sz="800" b="0" i="0" u="none" strike="noStrike" dirty="0">
                        <a:solidFill>
                          <a:srgbClr val="000000"/>
                        </a:solidFill>
                        <a:effectLst/>
                        <a:latin typeface="Arial" panose="020B0604020202020204" pitchFamily="34" charset="0"/>
                      </a:endParaRPr>
                    </a:p>
                  </a:txBody>
                  <a:tcPr marL="4835" marR="4835" marT="4835" marB="0" anchor="b">
                    <a:lnL w="1270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22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22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22</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a:noFill/>
                    </a:lnR>
                    <a:lnT>
                      <a:noFill/>
                    </a:lnT>
                    <a:lnB w="6350" cap="flat" cmpd="sng" algn="ctr">
                      <a:solidFill>
                        <a:srgbClr val="366092"/>
                      </a:solidFill>
                      <a:prstDash val="solid"/>
                      <a:round/>
                      <a:headEnd type="none" w="med" len="med"/>
                      <a:tailEnd type="none" w="med" len="med"/>
                    </a:lnB>
                  </a:tcPr>
                </a:tc>
                <a:tc>
                  <a:txBody>
                    <a:bodyPr/>
                    <a:lstStyle/>
                    <a:p>
                      <a:pPr algn="r" fontAlgn="b"/>
                      <a:r>
                        <a:rPr lang="en-GB" sz="800" b="0" i="0" u="none" strike="noStrike" dirty="0" smtClean="0">
                          <a:solidFill>
                            <a:srgbClr val="000000"/>
                          </a:solidFill>
                          <a:effectLst/>
                          <a:latin typeface="Arial" panose="020B0604020202020204" pitchFamily="34" charset="0"/>
                        </a:rPr>
                        <a:t>22</a:t>
                      </a:r>
                      <a:endParaRPr lang="en-GB" sz="800" b="0"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0" i="0" u="none" strike="noStrike" dirty="0" smtClean="0">
                          <a:solidFill>
                            <a:srgbClr val="000000"/>
                          </a:solidFill>
                          <a:effectLst/>
                          <a:latin typeface="Arial" panose="020B0604020202020204" pitchFamily="34" charset="0"/>
                        </a:rPr>
                        <a:t>0</a:t>
                      </a:r>
                      <a:endParaRPr lang="en-GB" sz="800" b="0"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extLst>
                  <a:ext uri="{0D108BD9-81ED-4DB2-BD59-A6C34878D82A}">
                    <a16:rowId xmlns:a16="http://schemas.microsoft.com/office/drawing/2014/main" val="1837686996"/>
                  </a:ext>
                </a:extLst>
              </a:tr>
              <a:tr h="140222">
                <a:tc>
                  <a:txBody>
                    <a:bodyPr/>
                    <a:lstStyle/>
                    <a:p>
                      <a:pPr algn="l" fontAlgn="b"/>
                      <a:r>
                        <a:rPr lang="en-GB" sz="800" b="1" i="0" u="none" strike="noStrike" dirty="0">
                          <a:solidFill>
                            <a:srgbClr val="000000"/>
                          </a:solidFill>
                          <a:effectLst/>
                          <a:latin typeface="Arial" panose="020B0604020202020204" pitchFamily="34" charset="0"/>
                        </a:rPr>
                        <a:t>Total - Community</a:t>
                      </a:r>
                    </a:p>
                  </a:txBody>
                  <a:tcPr marL="4835" marR="4835" marT="4835" marB="0" anchor="b">
                    <a:lnL w="1270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9,170</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9,103</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66</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635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9,170</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1F497D"/>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9,103</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a:noFill/>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fontAlgn="b"/>
                      <a:r>
                        <a:rPr lang="en-GB" sz="800" b="1" i="0" u="none" strike="noStrike" dirty="0" smtClean="0">
                          <a:solidFill>
                            <a:srgbClr val="000000"/>
                          </a:solidFill>
                          <a:effectLst/>
                          <a:latin typeface="Arial" panose="020B0604020202020204" pitchFamily="34" charset="0"/>
                        </a:rPr>
                        <a:t>66</a:t>
                      </a:r>
                      <a:endParaRPr lang="en-GB" sz="800" b="1" i="0" u="none" strike="noStrike" dirty="0">
                        <a:solidFill>
                          <a:srgbClr val="000000"/>
                        </a:solidFill>
                        <a:effectLst/>
                        <a:latin typeface="Arial" panose="020B0604020202020204" pitchFamily="34" charset="0"/>
                      </a:endParaRPr>
                    </a:p>
                  </a:txBody>
                  <a:tcPr marL="4835" marR="4835" marT="4835" marB="0" anchor="b">
                    <a:lnL>
                      <a:noFill/>
                    </a:lnL>
                    <a:lnR w="12700" cap="flat" cmpd="sng" algn="ctr">
                      <a:solidFill>
                        <a:srgbClr val="1F497D"/>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Arial" panose="020B0604020202020204" pitchFamily="34" charset="0"/>
                        </a:rPr>
                        <a:t> </a:t>
                      </a:r>
                    </a:p>
                  </a:txBody>
                  <a:tcPr marL="4835" marR="4835" marT="4835" marB="0" anchor="b">
                    <a:lnL w="12700" cap="flat" cmpd="sng" algn="ctr">
                      <a:solidFill>
                        <a:srgbClr val="1F497D"/>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GB" sz="800" b="1" i="0" u="none" strike="noStrike" dirty="0" smtClean="0">
                          <a:solidFill>
                            <a:srgbClr val="000000"/>
                          </a:solidFill>
                          <a:effectLst/>
                          <a:latin typeface="Arial" panose="020B0604020202020204" pitchFamily="34" charset="0"/>
                        </a:rPr>
                        <a:t>180</a:t>
                      </a:r>
                      <a:endParaRPr lang="en-GB" sz="800" b="1" i="0" u="none" strike="noStrike" dirty="0">
                        <a:solidFill>
                          <a:srgbClr val="000000"/>
                        </a:solidFill>
                        <a:effectLst/>
                        <a:latin typeface="Arial" panose="020B0604020202020204" pitchFamily="34" charset="0"/>
                      </a:endParaRPr>
                    </a:p>
                  </a:txBody>
                  <a:tcPr marL="4835" marR="4835" marT="4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66092"/>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907596"/>
                  </a:ext>
                </a:extLst>
              </a:tr>
            </a:tbl>
          </a:graphicData>
        </a:graphic>
      </p:graphicFrame>
    </p:spTree>
    <p:extLst>
      <p:ext uri="{BB962C8B-B14F-4D97-AF65-F5344CB8AC3E}">
        <p14:creationId xmlns:p14="http://schemas.microsoft.com/office/powerpoint/2010/main" val="245228426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Calibri"/>
        <a:ea typeface="Calibri"/>
        <a:cs typeface="Calibri"/>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pitchFamily="-101" charset="0"/>
            <a:ea typeface="Calibri" pitchFamily="-101" charset="0"/>
            <a:cs typeface="Calibri" pitchFamily="-101" charset="0"/>
            <a:sym typeface="Calibri" pitchFamily="-101"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pitchFamily="-101" charset="0"/>
            <a:ea typeface="Calibri" pitchFamily="-101" charset="0"/>
            <a:cs typeface="Calibri" pitchFamily="-101" charset="0"/>
            <a:sym typeface="Calibri" pitchFamily="-101"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36449</TotalTime>
  <Words>11338</Words>
  <Application>Microsoft Office PowerPoint</Application>
  <PresentationFormat>Custom</PresentationFormat>
  <Paragraphs>2386</Paragraphs>
  <Slides>42</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Boulger David</dc:creator>
  <cp:lastModifiedBy>Clare Gee</cp:lastModifiedBy>
  <cp:revision>1035</cp:revision>
  <cp:lastPrinted>2017-04-10T09:52:40Z</cp:lastPrinted>
  <dcterms:modified xsi:type="dcterms:W3CDTF">2022-09-29T14:06:43Z</dcterms:modified>
</cp:coreProperties>
</file>