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92" r:id="rId5"/>
    <p:sldId id="319" r:id="rId6"/>
    <p:sldId id="331" r:id="rId7"/>
    <p:sldId id="370" r:id="rId8"/>
    <p:sldId id="371" r:id="rId9"/>
    <p:sldId id="366" r:id="rId10"/>
    <p:sldId id="367" r:id="rId11"/>
    <p:sldId id="372" r:id="rId12"/>
    <p:sldId id="373"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pson Tracey" initials="ST" lastIdx="6" clrIdx="0"/>
  <p:cmAuthor id="1" name="Stephen Beswick" initials="SB" lastIdx="0" clrIdx="1"/>
  <p:cmAuthor id="2" name="Heather Green" initials="HG" lastIdx="2" clrIdx="2"/>
  <p:cmAuthor id="3" name="Thomas Wilkinson" initials="TW" lastIdx="6" clrIdx="3"/>
  <p:cmAuthor id="4" name="Milner David" initials="MD" lastIdx="1" clrIdx="4">
    <p:extLst>
      <p:ext uri="{19B8F6BF-5375-455C-9EA6-DF929625EA0E}">
        <p15:presenceInfo xmlns:p15="http://schemas.microsoft.com/office/powerpoint/2012/main" userId="S-1-5-21-3263748098-1312230881-2887264451-52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00" autoAdjust="0"/>
  </p:normalViewPr>
  <p:slideViewPr>
    <p:cSldViewPr>
      <p:cViewPr varScale="1">
        <p:scale>
          <a:sx n="73" d="100"/>
          <a:sy n="73" d="100"/>
        </p:scale>
        <p:origin x="1320" y="84"/>
      </p:cViewPr>
      <p:guideLst>
        <p:guide orient="horz" pos="2160"/>
        <p:guide pos="2880"/>
      </p:guideLst>
    </p:cSldViewPr>
  </p:slideViewPr>
  <p:notesTextViewPr>
    <p:cViewPr>
      <p:scale>
        <a:sx n="1" d="1"/>
        <a:sy n="1" d="1"/>
      </p:scale>
      <p:origin x="0" y="0"/>
    </p:cViewPr>
  </p:notesTextViewPr>
  <p:sorterViewPr>
    <p:cViewPr>
      <p:scale>
        <a:sx n="100" d="100"/>
        <a:sy n="100" d="100"/>
      </p:scale>
      <p:origin x="0" y="11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8AD3FDD-AC86-4CDD-AF71-4588DBF7DEC1}" type="datetimeFigureOut">
              <a:rPr lang="en-GB" smtClean="0"/>
              <a:t>29/09/2022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A1728F-8D4F-4FBA-8025-2863C8EA0922}" type="slidenum">
              <a:rPr lang="en-GB" smtClean="0"/>
              <a:t>‹#›</a:t>
            </a:fld>
            <a:endParaRPr lang="en-GB" dirty="0"/>
          </a:p>
        </p:txBody>
      </p:sp>
    </p:spTree>
    <p:extLst>
      <p:ext uri="{BB962C8B-B14F-4D97-AF65-F5344CB8AC3E}">
        <p14:creationId xmlns:p14="http://schemas.microsoft.com/office/powerpoint/2010/main" val="186970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8975"/>
            <a:ext cx="4598987" cy="3449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721604-7A4E-4263-977D-227704AAF88C}" type="slidenum">
              <a:rPr lang="en-GB" smtClean="0"/>
              <a:t>1</a:t>
            </a:fld>
            <a:endParaRPr lang="en-GB" dirty="0"/>
          </a:p>
        </p:txBody>
      </p:sp>
    </p:spTree>
    <p:extLst>
      <p:ext uri="{BB962C8B-B14F-4D97-AF65-F5344CB8AC3E}">
        <p14:creationId xmlns:p14="http://schemas.microsoft.com/office/powerpoint/2010/main" val="2911968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7575" y="744538"/>
            <a:ext cx="4962525" cy="3722687"/>
          </a:xfrm>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Calibri" pitchFamily="34" charset="0"/>
              <a:ea typeface="Calibri" pitchFamily="34" charset="0"/>
              <a:cs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57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1401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409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410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03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459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190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938233-E711-46D7-850D-5D410E2D1ECB}"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smtClean="0"/>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6177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E03EF2D-9DF6-4512-A54B-D004732D21CF}"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smtClean="0"/>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89720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3C7B82-4171-436B-B9F3-6E0F27A843B2}"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smtClean="0"/>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267676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3A8520-5F5F-4E57-A414-18DD514654A5}"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smtClean="0"/>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7697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4E0D0A-6881-487E-A72E-EDAB2759FC78}" type="datetime1">
              <a:rPr lang="en-GB" smtClean="0"/>
              <a:t>29/09/2022</a:t>
            </a:fld>
            <a:endParaRPr lang="en-GB" dirty="0"/>
          </a:p>
        </p:txBody>
      </p:sp>
      <p:sp>
        <p:nvSpPr>
          <p:cNvPr id="5" name="Footer Placeholder 4"/>
          <p:cNvSpPr>
            <a:spLocks noGrp="1"/>
          </p:cNvSpPr>
          <p:nvPr>
            <p:ph type="ftr" sz="quarter" idx="11"/>
          </p:nvPr>
        </p:nvSpPr>
        <p:spPr/>
        <p:txBody>
          <a:bodyPr/>
          <a:lstStyle/>
          <a:p>
            <a:r>
              <a:rPr lang="en-GB" smtClean="0"/>
              <a:t>Financial Year Ending 31 March 2021</a:t>
            </a:r>
            <a:endParaRPr lang="en-GB" dirty="0"/>
          </a:p>
        </p:txBody>
      </p:sp>
      <p:sp>
        <p:nvSpPr>
          <p:cNvPr id="6" name="Slide Number Placeholder 5"/>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49344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2C26F7-CA9E-4B2F-8E62-F5492D8F0405}" type="datetime1">
              <a:rPr lang="en-GB" smtClean="0"/>
              <a:t>29/09/2022</a:t>
            </a:fld>
            <a:endParaRPr lang="en-GB" dirty="0"/>
          </a:p>
        </p:txBody>
      </p:sp>
      <p:sp>
        <p:nvSpPr>
          <p:cNvPr id="6" name="Footer Placeholder 5"/>
          <p:cNvSpPr>
            <a:spLocks noGrp="1"/>
          </p:cNvSpPr>
          <p:nvPr>
            <p:ph type="ftr" sz="quarter" idx="11"/>
          </p:nvPr>
        </p:nvSpPr>
        <p:spPr/>
        <p:txBody>
          <a:bodyPr/>
          <a:lstStyle/>
          <a:p>
            <a:r>
              <a:rPr lang="en-GB" smtClean="0"/>
              <a:t>Financial Year Ending 31 March 2021</a:t>
            </a:r>
            <a:endParaRPr lang="en-GB" dirty="0"/>
          </a:p>
        </p:txBody>
      </p:sp>
      <p:sp>
        <p:nvSpPr>
          <p:cNvPr id="7" name="Slide Number Placeholder 6"/>
          <p:cNvSpPr>
            <a:spLocks noGrp="1"/>
          </p:cNvSpPr>
          <p:nvPr>
            <p:ph type="sldNum" sz="quarter" idx="12"/>
          </p:nvPr>
        </p:nvSpPr>
        <p:spPr/>
        <p:txBody>
          <a:bodyPr/>
          <a:lstStyle/>
          <a:p>
            <a:fld id="{9E0A2AB0-D368-4C2E-BC4B-64C9B086E260}" type="slidenum">
              <a:rPr lang="en-GB" smtClean="0"/>
              <a:t>‹#›</a:t>
            </a:fld>
            <a:endParaRPr lang="en-GB" dirty="0"/>
          </a:p>
        </p:txBody>
      </p:sp>
      <p:sp>
        <p:nvSpPr>
          <p:cNvPr id="8" name="TextBox 7"/>
          <p:cNvSpPr txBox="1"/>
          <p:nvPr userDrawn="1"/>
        </p:nvSpPr>
        <p:spPr>
          <a:xfrm rot="19141367" flipH="1">
            <a:off x="-161596" y="1892448"/>
            <a:ext cx="9144000" cy="2923877"/>
          </a:xfrm>
          <a:prstGeom prst="rect">
            <a:avLst/>
          </a:prstGeom>
          <a:noFill/>
        </p:spPr>
        <p:txBody>
          <a:bodyPr wrap="square" rtlCol="0">
            <a:spAutoFit/>
          </a:bodyPr>
          <a:lstStyle/>
          <a:p>
            <a:pPr algn="ctr"/>
            <a:r>
              <a:rPr lang="en-GB" sz="16600" dirty="0" smtClean="0">
                <a:ln w="19050">
                  <a:solidFill>
                    <a:schemeClr val="tx1"/>
                  </a:solidFill>
                </a:ln>
                <a:noFill/>
              </a:rPr>
              <a:t>DRAFT</a:t>
            </a:r>
          </a:p>
          <a:p>
            <a:pPr algn="ctr"/>
            <a:r>
              <a:rPr lang="en-GB" dirty="0" smtClean="0"/>
              <a:t>Data subject to change</a:t>
            </a:r>
            <a:endParaRPr lang="en-GB" dirty="0"/>
          </a:p>
        </p:txBody>
      </p:sp>
    </p:spTree>
    <p:extLst>
      <p:ext uri="{BB962C8B-B14F-4D97-AF65-F5344CB8AC3E}">
        <p14:creationId xmlns:p14="http://schemas.microsoft.com/office/powerpoint/2010/main" val="211383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50C5C39-493C-4233-85AD-45C884126241}" type="datetime1">
              <a:rPr lang="en-GB" smtClean="0"/>
              <a:t>29/09/2022</a:t>
            </a:fld>
            <a:endParaRPr lang="en-GB" dirty="0"/>
          </a:p>
        </p:txBody>
      </p:sp>
      <p:sp>
        <p:nvSpPr>
          <p:cNvPr id="8" name="Footer Placeholder 7"/>
          <p:cNvSpPr>
            <a:spLocks noGrp="1"/>
          </p:cNvSpPr>
          <p:nvPr>
            <p:ph type="ftr" sz="quarter" idx="11"/>
          </p:nvPr>
        </p:nvSpPr>
        <p:spPr/>
        <p:txBody>
          <a:bodyPr/>
          <a:lstStyle/>
          <a:p>
            <a:r>
              <a:rPr lang="en-GB" smtClean="0"/>
              <a:t>Financial Year Ending 31 March 2021</a:t>
            </a:r>
            <a:endParaRPr lang="en-GB" dirty="0"/>
          </a:p>
        </p:txBody>
      </p:sp>
      <p:sp>
        <p:nvSpPr>
          <p:cNvPr id="9" name="Slide Number Placeholder 8"/>
          <p:cNvSpPr>
            <a:spLocks noGrp="1"/>
          </p:cNvSpPr>
          <p:nvPr>
            <p:ph type="sldNum" sz="quarter" idx="12"/>
          </p:nvPr>
        </p:nvSpPr>
        <p:spPr/>
        <p:txBody>
          <a:bodyPr/>
          <a:lstStyle/>
          <a:p>
            <a:fld id="{9E0A2AB0-D368-4C2E-BC4B-64C9B086E260}" type="slidenum">
              <a:rPr lang="en-GB" smtClean="0"/>
              <a:t>‹#›</a:t>
            </a:fld>
            <a:endParaRPr lang="en-GB" dirty="0"/>
          </a:p>
        </p:txBody>
      </p:sp>
      <p:sp>
        <p:nvSpPr>
          <p:cNvPr id="10" name="TextBox 9"/>
          <p:cNvSpPr txBox="1"/>
          <p:nvPr userDrawn="1"/>
        </p:nvSpPr>
        <p:spPr>
          <a:xfrm rot="19141367" flipH="1">
            <a:off x="-161596" y="1892448"/>
            <a:ext cx="9144000" cy="2923877"/>
          </a:xfrm>
          <a:prstGeom prst="rect">
            <a:avLst/>
          </a:prstGeom>
          <a:noFill/>
        </p:spPr>
        <p:txBody>
          <a:bodyPr wrap="square" rtlCol="0">
            <a:spAutoFit/>
          </a:bodyPr>
          <a:lstStyle/>
          <a:p>
            <a:pPr algn="ctr"/>
            <a:r>
              <a:rPr lang="en-GB" sz="16600" dirty="0" smtClean="0">
                <a:ln w="19050">
                  <a:solidFill>
                    <a:schemeClr val="tx1"/>
                  </a:solidFill>
                </a:ln>
                <a:noFill/>
              </a:rPr>
              <a:t>DRAFT</a:t>
            </a:r>
          </a:p>
          <a:p>
            <a:pPr algn="ctr"/>
            <a:r>
              <a:rPr lang="en-GB" dirty="0" smtClean="0"/>
              <a:t>Data subject to change</a:t>
            </a:r>
            <a:endParaRPr lang="en-GB" dirty="0"/>
          </a:p>
        </p:txBody>
      </p:sp>
    </p:spTree>
    <p:extLst>
      <p:ext uri="{BB962C8B-B14F-4D97-AF65-F5344CB8AC3E}">
        <p14:creationId xmlns:p14="http://schemas.microsoft.com/office/powerpoint/2010/main" val="241101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011469-6E4C-4F9B-AD70-30B6362A6E24}" type="datetime1">
              <a:rPr lang="en-GB" smtClean="0"/>
              <a:t>29/09/2022</a:t>
            </a:fld>
            <a:endParaRPr lang="en-GB" dirty="0"/>
          </a:p>
        </p:txBody>
      </p:sp>
      <p:sp>
        <p:nvSpPr>
          <p:cNvPr id="4" name="Footer Placeholder 3"/>
          <p:cNvSpPr>
            <a:spLocks noGrp="1"/>
          </p:cNvSpPr>
          <p:nvPr>
            <p:ph type="ftr" sz="quarter" idx="11"/>
          </p:nvPr>
        </p:nvSpPr>
        <p:spPr/>
        <p:txBody>
          <a:bodyPr/>
          <a:lstStyle/>
          <a:p>
            <a:r>
              <a:rPr lang="en-GB" smtClean="0"/>
              <a:t>Financial Year Ending 31 March 2021</a:t>
            </a:r>
            <a:endParaRPr lang="en-GB" dirty="0"/>
          </a:p>
        </p:txBody>
      </p:sp>
      <p:sp>
        <p:nvSpPr>
          <p:cNvPr id="5" name="Slide Number Placeholder 4"/>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885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F8880-D342-4035-B118-D38AB4242B74}" type="datetime1">
              <a:rPr lang="en-GB" smtClean="0"/>
              <a:t>29/09/2022</a:t>
            </a:fld>
            <a:endParaRPr lang="en-GB" dirty="0"/>
          </a:p>
        </p:txBody>
      </p:sp>
      <p:sp>
        <p:nvSpPr>
          <p:cNvPr id="3" name="Footer Placeholder 2"/>
          <p:cNvSpPr>
            <a:spLocks noGrp="1"/>
          </p:cNvSpPr>
          <p:nvPr>
            <p:ph type="ftr" sz="quarter" idx="11"/>
          </p:nvPr>
        </p:nvSpPr>
        <p:spPr/>
        <p:txBody>
          <a:bodyPr/>
          <a:lstStyle/>
          <a:p>
            <a:r>
              <a:rPr lang="en-GB" smtClean="0"/>
              <a:t>Financial Year Ending 31 March 2021</a:t>
            </a:r>
            <a:endParaRPr lang="en-GB" dirty="0"/>
          </a:p>
        </p:txBody>
      </p:sp>
      <p:sp>
        <p:nvSpPr>
          <p:cNvPr id="4" name="Slide Number Placeholder 3"/>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220299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8A1E-99AC-4D0D-8739-175C95829CC5}" type="datetime1">
              <a:rPr lang="en-GB" smtClean="0"/>
              <a:t>29/09/2022</a:t>
            </a:fld>
            <a:endParaRPr lang="en-GB" dirty="0"/>
          </a:p>
        </p:txBody>
      </p:sp>
      <p:sp>
        <p:nvSpPr>
          <p:cNvPr id="6" name="Footer Placeholder 5"/>
          <p:cNvSpPr>
            <a:spLocks noGrp="1"/>
          </p:cNvSpPr>
          <p:nvPr>
            <p:ph type="ftr" sz="quarter" idx="11"/>
          </p:nvPr>
        </p:nvSpPr>
        <p:spPr/>
        <p:txBody>
          <a:bodyPr/>
          <a:lstStyle/>
          <a:p>
            <a:r>
              <a:rPr lang="en-GB" smtClean="0"/>
              <a:t>Financial Year Ending 31 March 2021</a:t>
            </a:r>
            <a:endParaRPr lang="en-GB" dirty="0"/>
          </a:p>
        </p:txBody>
      </p:sp>
      <p:sp>
        <p:nvSpPr>
          <p:cNvPr id="7" name="Slide Number Placeholder 6"/>
          <p:cNvSpPr>
            <a:spLocks noGrp="1"/>
          </p:cNvSpPr>
          <p:nvPr>
            <p:ph type="sldNum" sz="quarter" idx="12"/>
          </p:nvPr>
        </p:nvSpPr>
        <p:spPr/>
        <p:txBody>
          <a:bodyPr/>
          <a:lstStyle/>
          <a:p>
            <a:fld id="{9E0A2AB0-D368-4C2E-BC4B-64C9B086E260}" type="slidenum">
              <a:rPr lang="en-GB" smtClean="0"/>
              <a:t>‹#›</a:t>
            </a:fld>
            <a:endParaRPr lang="en-GB" dirty="0"/>
          </a:p>
        </p:txBody>
      </p:sp>
      <p:sp>
        <p:nvSpPr>
          <p:cNvPr id="8" name="TextBox 7"/>
          <p:cNvSpPr txBox="1"/>
          <p:nvPr userDrawn="1"/>
        </p:nvSpPr>
        <p:spPr>
          <a:xfrm rot="19141367" flipH="1">
            <a:off x="-161596" y="1892448"/>
            <a:ext cx="9144000" cy="2923877"/>
          </a:xfrm>
          <a:prstGeom prst="rect">
            <a:avLst/>
          </a:prstGeom>
          <a:noFill/>
        </p:spPr>
        <p:txBody>
          <a:bodyPr wrap="square" rtlCol="0">
            <a:spAutoFit/>
          </a:bodyPr>
          <a:lstStyle/>
          <a:p>
            <a:pPr algn="ctr"/>
            <a:r>
              <a:rPr lang="en-GB" sz="16600" dirty="0" smtClean="0">
                <a:ln w="19050">
                  <a:solidFill>
                    <a:schemeClr val="tx1"/>
                  </a:solidFill>
                </a:ln>
                <a:noFill/>
              </a:rPr>
              <a:t>DRAFT</a:t>
            </a:r>
          </a:p>
          <a:p>
            <a:pPr algn="ctr"/>
            <a:r>
              <a:rPr lang="en-GB" dirty="0" smtClean="0"/>
              <a:t>Data subject to change</a:t>
            </a:r>
            <a:endParaRPr lang="en-GB" dirty="0"/>
          </a:p>
        </p:txBody>
      </p:sp>
    </p:spTree>
    <p:extLst>
      <p:ext uri="{BB962C8B-B14F-4D97-AF65-F5344CB8AC3E}">
        <p14:creationId xmlns:p14="http://schemas.microsoft.com/office/powerpoint/2010/main" val="402050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3DFD2-A08B-41BC-A076-CF4D29DFB842}" type="datetime1">
              <a:rPr lang="en-GB" smtClean="0"/>
              <a:t>29/09/2022</a:t>
            </a:fld>
            <a:endParaRPr lang="en-GB" dirty="0"/>
          </a:p>
        </p:txBody>
      </p:sp>
      <p:sp>
        <p:nvSpPr>
          <p:cNvPr id="6" name="Footer Placeholder 5"/>
          <p:cNvSpPr>
            <a:spLocks noGrp="1"/>
          </p:cNvSpPr>
          <p:nvPr>
            <p:ph type="ftr" sz="quarter" idx="11"/>
          </p:nvPr>
        </p:nvSpPr>
        <p:spPr/>
        <p:txBody>
          <a:bodyPr/>
          <a:lstStyle/>
          <a:p>
            <a:r>
              <a:rPr lang="en-GB" smtClean="0"/>
              <a:t>Financial Year Ending 31 March 2021</a:t>
            </a:r>
            <a:endParaRPr lang="en-GB" dirty="0"/>
          </a:p>
        </p:txBody>
      </p:sp>
      <p:sp>
        <p:nvSpPr>
          <p:cNvPr id="7" name="Slide Number Placeholder 6"/>
          <p:cNvSpPr>
            <a:spLocks noGrp="1"/>
          </p:cNvSpPr>
          <p:nvPr>
            <p:ph type="sldNum" sz="quarter" idx="12"/>
          </p:nvPr>
        </p:nvSpPr>
        <p:spPr/>
        <p:txBody>
          <a:bodyPr/>
          <a:lstStyle/>
          <a:p>
            <a:fld id="{9E0A2AB0-D368-4C2E-BC4B-64C9B086E260}" type="slidenum">
              <a:rPr lang="en-GB" smtClean="0"/>
              <a:t>‹#›</a:t>
            </a:fld>
            <a:endParaRPr lang="en-GB" dirty="0"/>
          </a:p>
        </p:txBody>
      </p:sp>
    </p:spTree>
    <p:extLst>
      <p:ext uri="{BB962C8B-B14F-4D97-AF65-F5344CB8AC3E}">
        <p14:creationId xmlns:p14="http://schemas.microsoft.com/office/powerpoint/2010/main" val="1170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996AB-958C-4639-8758-F4E32D035B99}" type="datetime1">
              <a:rPr lang="en-GB" smtClean="0"/>
              <a:t>29/09/2022</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Financial Year Ending 31 March 2021</a:t>
            </a:r>
            <a:endParaRPr lang="en-GB"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A2AB0-D368-4C2E-BC4B-64C9B086E260}" type="slidenum">
              <a:rPr lang="en-GB" smtClean="0"/>
              <a:t>‹#›</a:t>
            </a:fld>
            <a:endParaRPr lang="en-GB" dirty="0"/>
          </a:p>
        </p:txBody>
      </p:sp>
    </p:spTree>
    <p:extLst>
      <p:ext uri="{BB962C8B-B14F-4D97-AF65-F5344CB8AC3E}">
        <p14:creationId xmlns:p14="http://schemas.microsoft.com/office/powerpoint/2010/main" val="253323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224" y="1340768"/>
            <a:ext cx="8000186" cy="476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0265" y="6246228"/>
            <a:ext cx="9148396" cy="647981"/>
          </a:xfrm>
          <a:prstGeom prst="rect">
            <a:avLst/>
          </a:prstGeom>
          <a:solidFill>
            <a:schemeClr val="accent1"/>
          </a:solidFill>
          <a:ln>
            <a:noFill/>
          </a:ln>
          <a:effectLst/>
        </p:spPr>
        <p:txBody>
          <a:bodyPr wrap="square" lIns="91669" tIns="45834" rIns="91669" bIns="45834">
            <a:spAutoFit/>
          </a:bodyPr>
          <a:lstStyle/>
          <a:p>
            <a:endParaRPr lang="en-GB" sz="3600" dirty="0">
              <a:ln w="0"/>
              <a:solidFill>
                <a:srgbClr val="FFC000"/>
              </a:solidFill>
              <a:effectLst>
                <a:outerShdw blurRad="38100" dist="19050" dir="2700000" algn="tl" rotWithShape="0">
                  <a:schemeClr val="dk1">
                    <a:alpha val="40000"/>
                  </a:schemeClr>
                </a:outerShdw>
              </a:effectLst>
              <a:cs typeface="Calibri" panose="020F0502020204030204" pitchFamily="34" charset="0"/>
            </a:endParaRPr>
          </a:p>
        </p:txBody>
      </p:sp>
      <p:sp>
        <p:nvSpPr>
          <p:cNvPr id="46" name="Rectangle 45"/>
          <p:cNvSpPr/>
          <p:nvPr/>
        </p:nvSpPr>
        <p:spPr>
          <a:xfrm>
            <a:off x="0" y="0"/>
            <a:ext cx="9148396" cy="523450"/>
          </a:xfrm>
          <a:prstGeom prst="rect">
            <a:avLst/>
          </a:prstGeom>
          <a:solidFill>
            <a:schemeClr val="accent1"/>
          </a:solidFill>
          <a:ln>
            <a:noFill/>
          </a:ln>
          <a:effectLst/>
        </p:spPr>
        <p:txBody>
          <a:bodyPr wrap="square" lIns="91669" tIns="45834" rIns="91669" bIns="45834">
            <a:spAutoFit/>
          </a:bodyPr>
          <a:lstStyle/>
          <a:p>
            <a:pPr marL="177800"/>
            <a:r>
              <a:rPr lang="en-GB" sz="2800" b="1" dirty="0" smtClean="0">
                <a:ln w="0"/>
                <a:solidFill>
                  <a:schemeClr val="bg1"/>
                </a:solidFill>
                <a:cs typeface="Calibri" panose="020F0502020204030204" pitchFamily="34" charset="0"/>
              </a:rPr>
              <a:t>Tameside </a:t>
            </a:r>
            <a:r>
              <a:rPr lang="en-GB" sz="2800" b="1" dirty="0">
                <a:ln w="0"/>
                <a:solidFill>
                  <a:schemeClr val="bg1"/>
                </a:solidFill>
                <a:cs typeface="Calibri" panose="020F0502020204030204" pitchFamily="34" charset="0"/>
              </a:rPr>
              <a:t>and Glossop </a:t>
            </a:r>
            <a:r>
              <a:rPr lang="en-GB" sz="2800" b="1" dirty="0" smtClean="0">
                <a:ln w="0"/>
                <a:solidFill>
                  <a:schemeClr val="bg1"/>
                </a:solidFill>
                <a:cs typeface="Calibri" panose="020F0502020204030204" pitchFamily="34" charset="0"/>
              </a:rPr>
              <a:t>Strategic Commission</a:t>
            </a:r>
          </a:p>
        </p:txBody>
      </p:sp>
      <p:sp>
        <p:nvSpPr>
          <p:cNvPr id="3" name="TextBox 2"/>
          <p:cNvSpPr txBox="1"/>
          <p:nvPr/>
        </p:nvSpPr>
        <p:spPr>
          <a:xfrm>
            <a:off x="2189532" y="2072410"/>
            <a:ext cx="866352" cy="370275"/>
          </a:xfrm>
          <a:prstGeom prst="rect">
            <a:avLst/>
          </a:prstGeom>
          <a:noFill/>
        </p:spPr>
        <p:txBody>
          <a:bodyPr wrap="square" lIns="91669" tIns="45834" rIns="91669" bIns="45834" rtlCol="0">
            <a:spAutoFit/>
          </a:bodyPr>
          <a:lstStyle/>
          <a:p>
            <a:endParaRPr lang="en-GB" dirty="0"/>
          </a:p>
        </p:txBody>
      </p:sp>
      <p:pic>
        <p:nvPicPr>
          <p:cNvPr id="2" name="Picture 1"/>
          <p:cNvPicPr>
            <a:picLocks noChangeAspect="1"/>
          </p:cNvPicPr>
          <p:nvPr/>
        </p:nvPicPr>
        <p:blipFill>
          <a:blip r:embed="rId4"/>
          <a:stretch>
            <a:fillRect/>
          </a:stretch>
        </p:blipFill>
        <p:spPr>
          <a:xfrm>
            <a:off x="3491880" y="6357114"/>
            <a:ext cx="1311108" cy="418557"/>
          </a:xfrm>
          <a:prstGeom prst="rect">
            <a:avLst/>
          </a:prstGeom>
        </p:spPr>
      </p:pic>
      <p:pic>
        <p:nvPicPr>
          <p:cNvPr id="5" name="Picture 4"/>
          <p:cNvPicPr>
            <a:picLocks noChangeAspect="1"/>
          </p:cNvPicPr>
          <p:nvPr/>
        </p:nvPicPr>
        <p:blipFill>
          <a:blip r:embed="rId5"/>
          <a:stretch>
            <a:fillRect/>
          </a:stretch>
        </p:blipFill>
        <p:spPr>
          <a:xfrm>
            <a:off x="7676428" y="6357114"/>
            <a:ext cx="1336982" cy="418559"/>
          </a:xfrm>
          <a:prstGeom prst="rect">
            <a:avLst/>
          </a:prstGeom>
        </p:spPr>
      </p:pic>
      <p:pic>
        <p:nvPicPr>
          <p:cNvPr id="6" name="Picture 5"/>
          <p:cNvPicPr>
            <a:picLocks noChangeAspect="1"/>
          </p:cNvPicPr>
          <p:nvPr/>
        </p:nvPicPr>
        <p:blipFill>
          <a:blip r:embed="rId6"/>
          <a:stretch>
            <a:fillRect/>
          </a:stretch>
        </p:blipFill>
        <p:spPr>
          <a:xfrm>
            <a:off x="6248851" y="6357112"/>
            <a:ext cx="1298782" cy="418559"/>
          </a:xfrm>
          <a:prstGeom prst="rect">
            <a:avLst/>
          </a:prstGeom>
        </p:spPr>
      </p:pic>
      <p:sp>
        <p:nvSpPr>
          <p:cNvPr id="7" name="TextBox 6"/>
          <p:cNvSpPr txBox="1"/>
          <p:nvPr/>
        </p:nvSpPr>
        <p:spPr>
          <a:xfrm>
            <a:off x="173308" y="646837"/>
            <a:ext cx="4032448" cy="1015893"/>
          </a:xfrm>
          <a:prstGeom prst="rect">
            <a:avLst/>
          </a:prstGeom>
          <a:noFill/>
        </p:spPr>
        <p:txBody>
          <a:bodyPr wrap="square" lIns="91669" tIns="45834" rIns="91669" bIns="45834" rtlCol="0">
            <a:spAutoFit/>
          </a:bodyPr>
          <a:lstStyle/>
          <a:p>
            <a:r>
              <a:rPr lang="en-GB" sz="2000" b="1" dirty="0" smtClean="0">
                <a:solidFill>
                  <a:sysClr val="windowText" lastClr="000000"/>
                </a:solidFill>
                <a:cs typeface="Arial" pitchFamily="34" charset="0"/>
              </a:rPr>
              <a:t>Finance Update Report</a:t>
            </a:r>
          </a:p>
          <a:p>
            <a:r>
              <a:rPr lang="en-GB" sz="2000" b="1" dirty="0" smtClean="0">
                <a:solidFill>
                  <a:sysClr val="windowText" lastClr="000000"/>
                </a:solidFill>
                <a:cs typeface="Arial" pitchFamily="34" charset="0"/>
              </a:rPr>
              <a:t>Financial Year 2022/23</a:t>
            </a:r>
          </a:p>
          <a:p>
            <a:r>
              <a:rPr lang="en-GB" sz="2000" b="1" dirty="0" smtClean="0">
                <a:solidFill>
                  <a:sysClr val="windowText" lastClr="000000"/>
                </a:solidFill>
                <a:cs typeface="Arial" pitchFamily="34" charset="0"/>
              </a:rPr>
              <a:t>Month </a:t>
            </a:r>
            <a:r>
              <a:rPr lang="en-GB" sz="2000" b="1" dirty="0">
                <a:solidFill>
                  <a:sysClr val="windowText" lastClr="000000"/>
                </a:solidFill>
                <a:cs typeface="Arial" pitchFamily="34" charset="0"/>
              </a:rPr>
              <a:t>3</a:t>
            </a:r>
            <a:r>
              <a:rPr lang="en-GB" sz="2000" b="1" dirty="0" smtClean="0">
                <a:solidFill>
                  <a:sysClr val="windowText" lastClr="000000"/>
                </a:solidFill>
                <a:cs typeface="Arial" pitchFamily="34" charset="0"/>
              </a:rPr>
              <a:t> – May 2022</a:t>
            </a:r>
            <a:endParaRPr lang="en-GB" sz="2000" b="1" dirty="0">
              <a:solidFill>
                <a:sysClr val="windowText" lastClr="000000"/>
              </a:solidFill>
              <a:cs typeface="Arial" pitchFamily="34" charset="0"/>
            </a:endParaRPr>
          </a:p>
        </p:txBody>
      </p:sp>
      <p:sp>
        <p:nvSpPr>
          <p:cNvPr id="9" name="TextBox 8"/>
          <p:cNvSpPr txBox="1"/>
          <p:nvPr/>
        </p:nvSpPr>
        <p:spPr>
          <a:xfrm>
            <a:off x="251520" y="5194821"/>
            <a:ext cx="3609800" cy="708116"/>
          </a:xfrm>
          <a:prstGeom prst="rect">
            <a:avLst/>
          </a:prstGeom>
          <a:noFill/>
        </p:spPr>
        <p:txBody>
          <a:bodyPr wrap="square" lIns="91669" tIns="45834" rIns="91669" bIns="45834" rtlCol="0">
            <a:spAutoFit/>
          </a:bodyPr>
          <a:lstStyle/>
          <a:p>
            <a:r>
              <a:rPr lang="en-GB" sz="2000" dirty="0">
                <a:solidFill>
                  <a:sysClr val="windowText" lastClr="000000"/>
                </a:solidFill>
              </a:rPr>
              <a:t>Kathy </a:t>
            </a:r>
            <a:r>
              <a:rPr lang="en-GB" sz="2000" dirty="0" smtClean="0">
                <a:solidFill>
                  <a:sysClr val="windowText" lastClr="000000"/>
                </a:solidFill>
              </a:rPr>
              <a:t>Roe</a:t>
            </a:r>
          </a:p>
          <a:p>
            <a:r>
              <a:rPr lang="en-GB" sz="2000" dirty="0" smtClean="0">
                <a:solidFill>
                  <a:sysClr val="windowText" lastClr="000000"/>
                </a:solidFill>
              </a:rPr>
              <a:t>Sam Simpson</a:t>
            </a:r>
            <a:endParaRPr lang="en-GB" sz="2000" dirty="0">
              <a:solidFill>
                <a:sysClr val="windowText" lastClr="000000"/>
              </a:solidFill>
            </a:endParaRPr>
          </a:p>
        </p:txBody>
      </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0177" y="6357114"/>
            <a:ext cx="1193420" cy="41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E0A2AB0-D368-4C2E-BC4B-64C9B086E260}" type="slidenum">
              <a:rPr lang="en-GB" smtClean="0"/>
              <a:t>1</a:t>
            </a:fld>
            <a:endParaRPr lang="en-GB" dirty="0"/>
          </a:p>
        </p:txBody>
      </p:sp>
    </p:spTree>
    <p:extLst>
      <p:ext uri="{BB962C8B-B14F-4D97-AF65-F5344CB8AC3E}">
        <p14:creationId xmlns:p14="http://schemas.microsoft.com/office/powerpoint/2010/main" val="4139781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ChangeArrowheads="1"/>
          </p:cNvSpPr>
          <p:nvPr/>
        </p:nvSpPr>
        <p:spPr bwMode="auto">
          <a:xfrm>
            <a:off x="-4763" y="2"/>
            <a:ext cx="9148763" cy="46208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669" tIns="45834" rIns="91669" bIns="45834">
            <a:spAutoFit/>
          </a:bodyPr>
          <a:lstStyle>
            <a:lvl1pPr marL="177800">
              <a:defRPr>
                <a:solidFill>
                  <a:srgbClr val="000000"/>
                </a:solidFill>
                <a:latin typeface="Calibri" pitchFamily="34" charset="0"/>
                <a:ea typeface="Calibri" pitchFamily="34" charset="0"/>
                <a:cs typeface="Calibri" pitchFamily="34" charset="0"/>
                <a:sym typeface="Calibri" pitchFamily="34" charset="0"/>
              </a:defRPr>
            </a:lvl1pPr>
            <a:lvl2pPr>
              <a:defRPr>
                <a:solidFill>
                  <a:srgbClr val="000000"/>
                </a:solidFill>
                <a:latin typeface="Calibri" pitchFamily="34" charset="0"/>
                <a:ea typeface="Calibri" pitchFamily="34" charset="0"/>
                <a:cs typeface="Calibri" pitchFamily="34" charset="0"/>
                <a:sym typeface="Calibri" pitchFamily="34" charset="0"/>
              </a:defRPr>
            </a:lvl2pPr>
            <a:lvl3pPr>
              <a:defRPr>
                <a:solidFill>
                  <a:srgbClr val="000000"/>
                </a:solidFill>
                <a:latin typeface="Calibri" pitchFamily="34" charset="0"/>
                <a:ea typeface="Calibri" pitchFamily="34" charset="0"/>
                <a:cs typeface="Calibri" pitchFamily="34" charset="0"/>
                <a:sym typeface="Calibri" pitchFamily="34" charset="0"/>
              </a:defRPr>
            </a:lvl3pPr>
            <a:lvl4pPr>
              <a:defRPr>
                <a:solidFill>
                  <a:srgbClr val="000000"/>
                </a:solidFill>
                <a:latin typeface="Calibri" pitchFamily="34" charset="0"/>
                <a:ea typeface="Calibri" pitchFamily="34" charset="0"/>
                <a:cs typeface="Calibri" pitchFamily="34" charset="0"/>
                <a:sym typeface="Calibri" pitchFamily="34" charset="0"/>
              </a:defRPr>
            </a:lvl4pPr>
            <a:lvl5pPr>
              <a:defRPr>
                <a:solidFill>
                  <a:srgbClr val="000000"/>
                </a:solidFill>
                <a:latin typeface="Calibri" pitchFamily="34" charset="0"/>
                <a:ea typeface="Calibri" pitchFamily="34" charset="0"/>
                <a:cs typeface="Calibri" pitchFamily="34" charset="0"/>
                <a:sym typeface="Calibri" pitchFamily="34" charset="0"/>
              </a:defRPr>
            </a:lvl5pPr>
            <a:lvl6pPr marL="22780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6pPr>
            <a:lvl7pPr marL="27352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7pPr>
            <a:lvl8pPr marL="31924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8pPr>
            <a:lvl9pPr marL="3649663" indent="1588" eaLnBrk="0" fontAlgn="base" hangingPunct="0">
              <a:spcBef>
                <a:spcPct val="0"/>
              </a:spcBef>
              <a:spcAft>
                <a:spcPct val="0"/>
              </a:spcAft>
              <a:defRPr>
                <a:solidFill>
                  <a:srgbClr val="000000"/>
                </a:solidFill>
                <a:latin typeface="Calibri" pitchFamily="34" charset="0"/>
                <a:ea typeface="Calibri" pitchFamily="34" charset="0"/>
                <a:cs typeface="Calibri" pitchFamily="34" charset="0"/>
                <a:sym typeface="Calibri" pitchFamily="34" charset="0"/>
              </a:defRPr>
            </a:lvl9pPr>
          </a:lstStyle>
          <a:p>
            <a:r>
              <a:rPr lang="en-GB" altLang="en-US" sz="2400" b="1" dirty="0" smtClean="0">
                <a:solidFill>
                  <a:srgbClr val="FFFFFF"/>
                </a:solidFill>
              </a:rPr>
              <a:t>Financial Year 2022-23</a:t>
            </a:r>
            <a:endParaRPr lang="en-GB" altLang="en-US" sz="2400" b="1"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15192157"/>
              </p:ext>
            </p:extLst>
          </p:nvPr>
        </p:nvGraphicFramePr>
        <p:xfrm>
          <a:off x="321146" y="462087"/>
          <a:ext cx="8496944" cy="2750888"/>
        </p:xfrm>
        <a:graphic>
          <a:graphicData uri="http://schemas.openxmlformats.org/drawingml/2006/table">
            <a:tbl>
              <a:tblPr>
                <a:tableStyleId>{2D5ABB26-0587-4C30-8999-92F81FD0307C}</a:tableStyleId>
              </a:tblPr>
              <a:tblGrid>
                <a:gridCol w="849694">
                  <a:extLst>
                    <a:ext uri="{9D8B030D-6E8A-4147-A177-3AD203B41FA5}">
                      <a16:colId xmlns:a16="http://schemas.microsoft.com/office/drawing/2014/main" val="20000"/>
                    </a:ext>
                  </a:extLst>
                </a:gridCol>
                <a:gridCol w="5037474">
                  <a:extLst>
                    <a:ext uri="{9D8B030D-6E8A-4147-A177-3AD203B41FA5}">
                      <a16:colId xmlns:a16="http://schemas.microsoft.com/office/drawing/2014/main" val="20001"/>
                    </a:ext>
                  </a:extLst>
                </a:gridCol>
                <a:gridCol w="2609776">
                  <a:extLst>
                    <a:ext uri="{9D8B030D-6E8A-4147-A177-3AD203B41FA5}">
                      <a16:colId xmlns:a16="http://schemas.microsoft.com/office/drawing/2014/main" val="20002"/>
                    </a:ext>
                  </a:extLst>
                </a:gridCol>
              </a:tblGrid>
              <a:tr h="599997">
                <a:tc gridSpan="2">
                  <a:txBody>
                    <a:bodyPr/>
                    <a:lstStyle/>
                    <a:p>
                      <a:pPr algn="l" rtl="0" fontAlgn="ct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GB"/>
                    </a:p>
                  </a:txBody>
                  <a:tcPr/>
                </a:tc>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333826">
                <a:tc gridSpan="2">
                  <a:txBody>
                    <a:bodyPr/>
                    <a:lstStyle/>
                    <a:p>
                      <a:pPr algn="l" rtl="0" fontAlgn="ctr"/>
                      <a:r>
                        <a:rPr lang="en-GB" sz="1800" u="none" strike="noStrike" dirty="0" smtClean="0">
                          <a:effectLst/>
                          <a:latin typeface="Arial" panose="020B0604020202020204" pitchFamily="34" charset="0"/>
                          <a:cs typeface="Arial" panose="020B0604020202020204" pitchFamily="34" charset="0"/>
                        </a:rPr>
                        <a:t>Period 3 Finance </a:t>
                      </a:r>
                      <a:r>
                        <a:rPr lang="en-GB" sz="1800" u="none" strike="noStrike" baseline="0" dirty="0" smtClean="0">
                          <a:effectLst/>
                          <a:latin typeface="Arial" panose="020B0604020202020204" pitchFamily="34" charset="0"/>
                          <a:cs typeface="Arial" panose="020B0604020202020204" pitchFamily="34" charset="0"/>
                        </a:rPr>
                        <a:t>Report</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hMerge="1">
                  <a:txBody>
                    <a:bodyPr/>
                    <a:lstStyle/>
                    <a:p>
                      <a:endParaRPr lang="en-GB"/>
                    </a:p>
                  </a:txBody>
                  <a:tcPr/>
                </a:tc>
                <a:tc>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val="10001"/>
                  </a:ext>
                </a:extLst>
              </a:tr>
              <a:tr h="426305">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u="none" strike="noStrike" dirty="0" smtClean="0">
                          <a:effectLst/>
                          <a:latin typeface="Arial" panose="020B0604020202020204" pitchFamily="34" charset="0"/>
                          <a:cs typeface="Arial" panose="020B0604020202020204" pitchFamily="34" charset="0"/>
                        </a:rPr>
                        <a:t>Executive Summary</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400" u="none" strike="noStrike" dirty="0" smtClean="0">
                          <a:effectLst/>
                          <a:latin typeface="Arial" panose="020B0604020202020204" pitchFamily="34" charset="0"/>
                          <a:cs typeface="Arial" panose="020B0604020202020204" pitchFamily="34" charset="0"/>
                        </a:rPr>
                        <a:t>3</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b="0" i="0" u="none" strike="noStrike" dirty="0" smtClean="0">
                          <a:solidFill>
                            <a:srgbClr val="000000"/>
                          </a:solidFill>
                          <a:effectLst/>
                          <a:latin typeface="Arial" panose="020B0604020202020204" pitchFamily="34" charset="0"/>
                          <a:cs typeface="Arial" panose="020B0604020202020204" pitchFamily="34" charset="0"/>
                        </a:rPr>
                        <a:t>Integrated Commissioning Fund Budgets</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400" b="0" i="0" u="none" strike="noStrike" dirty="0" smtClean="0">
                          <a:solidFill>
                            <a:srgbClr val="000000"/>
                          </a:solidFill>
                          <a:effectLst/>
                          <a:latin typeface="Arial" panose="020B0604020202020204" pitchFamily="34" charset="0"/>
                          <a:cs typeface="Arial" panose="020B0604020202020204" pitchFamily="34" charset="0"/>
                        </a:rPr>
                        <a:t>4 - 5 </a:t>
                      </a:r>
                    </a:p>
                  </a:txBody>
                  <a:tcPr marL="0" marR="0" marT="0" marB="0" anchor="ctr"/>
                </a:tc>
                <a:extLst>
                  <a:ext uri="{0D108BD9-81ED-4DB2-BD59-A6C34878D82A}">
                    <a16:rowId xmlns:a16="http://schemas.microsoft.com/office/drawing/2014/main" val="10003"/>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b="0" i="0" u="none" strike="noStrike" dirty="0" smtClean="0">
                          <a:solidFill>
                            <a:srgbClr val="000000"/>
                          </a:solidFill>
                          <a:effectLst/>
                          <a:latin typeface="Arial" panose="020B0604020202020204" pitchFamily="34" charset="0"/>
                          <a:cs typeface="Arial" panose="020B0604020202020204" pitchFamily="34" charset="0"/>
                        </a:rPr>
                        <a:t>Integrated Commissioning Fund Commentary</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400" b="0" i="0" u="none" strike="noStrike" baseline="0" dirty="0" smtClean="0">
                          <a:solidFill>
                            <a:srgbClr val="000000"/>
                          </a:solidFill>
                          <a:effectLst/>
                          <a:latin typeface="Arial" panose="020B0604020202020204" pitchFamily="34" charset="0"/>
                          <a:cs typeface="Arial" panose="020B0604020202020204" pitchFamily="34" charset="0"/>
                        </a:rPr>
                        <a:t>6 - 7 </a:t>
                      </a:r>
                      <a:endParaRPr lang="en-GB" sz="1400" b="0" i="0" u="none" strike="noStrike" dirty="0" smtClean="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just" rtl="0" fontAlgn="ctr"/>
                      <a:r>
                        <a:rPr lang="en-GB" sz="1400" b="0" i="0" u="none" strike="noStrike" dirty="0" smtClean="0">
                          <a:solidFill>
                            <a:srgbClr val="000000"/>
                          </a:solidFill>
                          <a:effectLst/>
                          <a:latin typeface="Arial" panose="020B0604020202020204" pitchFamily="34" charset="0"/>
                          <a:cs typeface="Arial" panose="020B0604020202020204" pitchFamily="34" charset="0"/>
                        </a:rPr>
                        <a:t>ICFT Position</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en-GB" sz="1400" b="0" i="0" u="none" strike="noStrike" baseline="0" dirty="0" smtClean="0">
                          <a:solidFill>
                            <a:srgbClr val="000000"/>
                          </a:solidFill>
                          <a:effectLst/>
                          <a:latin typeface="Arial" panose="020B0604020202020204" pitchFamily="34" charset="0"/>
                          <a:cs typeface="Arial" panose="020B0604020202020204" pitchFamily="34" charset="0"/>
                        </a:rPr>
                        <a:t> 8 - 9</a:t>
                      </a:r>
                    </a:p>
                  </a:txBody>
                  <a:tcPr marL="0" marR="0" marT="0" marB="0" anchor="ctr"/>
                </a:tc>
                <a:extLst>
                  <a:ext uri="{0D108BD9-81ED-4DB2-BD59-A6C34878D82A}">
                    <a16:rowId xmlns:a16="http://schemas.microsoft.com/office/drawing/2014/main" val="10006"/>
                  </a:ext>
                </a:extLst>
              </a:tr>
              <a:tr h="347690">
                <a:tc>
                  <a:txBody>
                    <a:bodyPr/>
                    <a:lstStyle/>
                    <a:p>
                      <a:pPr algn="l"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endParaRPr lang="en-GB" dirty="0"/>
                    </a:p>
                  </a:txBody>
                  <a:tcPr marL="0" marR="0" marT="0" marB="0" anchor="ctr"/>
                </a:tc>
                <a:tc>
                  <a:txBody>
                    <a:bodyPr/>
                    <a:lstStyle/>
                    <a:p>
                      <a:endParaRPr lang="en-GB" dirty="0"/>
                    </a:p>
                  </a:txBody>
                  <a:tcPr marL="0" marR="0" marT="0" marB="0" anchor="ctr"/>
                </a:tc>
                <a:extLst>
                  <a:ext uri="{0D108BD9-81ED-4DB2-BD59-A6C34878D82A}">
                    <a16:rowId xmlns:a16="http://schemas.microsoft.com/office/drawing/2014/main" val="2235452502"/>
                  </a:ext>
                </a:extLst>
              </a:tr>
            </a:tbl>
          </a:graphicData>
        </a:graphic>
      </p:graphicFrame>
      <p:sp>
        <p:nvSpPr>
          <p:cNvPr id="6" name="Rectangle 5"/>
          <p:cNvSpPr/>
          <p:nvPr/>
        </p:nvSpPr>
        <p:spPr>
          <a:xfrm>
            <a:off x="395536" y="4581128"/>
            <a:ext cx="8280920" cy="1656184"/>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smtClean="0">
                <a:solidFill>
                  <a:schemeClr val="tx1"/>
                </a:solidFill>
                <a:latin typeface="Arial" pitchFamily="34" charset="0"/>
                <a:cs typeface="Arial" pitchFamily="34" charset="0"/>
              </a:rPr>
              <a:t>This report covers the Tameside and Glossop Strategic Commission (Tameside </a:t>
            </a:r>
            <a:r>
              <a:rPr lang="en-GB" sz="1100" i="1" dirty="0">
                <a:solidFill>
                  <a:schemeClr val="tx1"/>
                </a:solidFill>
                <a:latin typeface="Arial" pitchFamily="34" charset="0"/>
                <a:cs typeface="Arial" pitchFamily="34" charset="0"/>
              </a:rPr>
              <a:t>&amp; Glossop </a:t>
            </a:r>
            <a:r>
              <a:rPr lang="en-GB" sz="1100" i="1" dirty="0" smtClean="0">
                <a:solidFill>
                  <a:schemeClr val="tx1"/>
                </a:solidFill>
                <a:latin typeface="Arial" pitchFamily="34" charset="0"/>
                <a:cs typeface="Arial" pitchFamily="34" charset="0"/>
              </a:rPr>
              <a:t>Clinical Commissioning Group (CCG), Tameside Metropolitan Borough Council (TMBC)) and Tameside &amp; Glossop Integrated Care Foundation Trust (ICFT).  It does not capture any Local Authority spend from Derbyshire County Council or High Peak Borough Council for the residents of Glossop. </a:t>
            </a:r>
          </a:p>
          <a:p>
            <a:pPr algn="ctr"/>
            <a:endParaRPr lang="en-GB" sz="1100" i="1" dirty="0" smtClean="0">
              <a:solidFill>
                <a:schemeClr val="tx1"/>
              </a:solidFill>
              <a:latin typeface="Arial" pitchFamily="34" charset="0"/>
              <a:cs typeface="Arial" pitchFamily="34" charset="0"/>
            </a:endParaRPr>
          </a:p>
          <a:p>
            <a:pPr algn="ctr"/>
            <a:r>
              <a:rPr lang="en-GB" sz="1100" i="1" dirty="0">
                <a:solidFill>
                  <a:schemeClr val="tx1"/>
                </a:solidFill>
                <a:latin typeface="Arial" pitchFamily="34" charset="0"/>
                <a:cs typeface="Arial" pitchFamily="34" charset="0"/>
              </a:rPr>
              <a:t>Forecasts reflect a full 12 months for TMBC, but only </a:t>
            </a:r>
            <a:r>
              <a:rPr lang="en-GB" sz="1100" i="1" dirty="0" smtClean="0">
                <a:solidFill>
                  <a:schemeClr val="tx1"/>
                </a:solidFill>
                <a:latin typeface="Arial" pitchFamily="34" charset="0"/>
                <a:cs typeface="Arial" pitchFamily="34" charset="0"/>
              </a:rPr>
              <a:t>3 </a:t>
            </a:r>
            <a:r>
              <a:rPr lang="en-GB" sz="1100" i="1" dirty="0">
                <a:solidFill>
                  <a:schemeClr val="tx1"/>
                </a:solidFill>
                <a:latin typeface="Arial" pitchFamily="34" charset="0"/>
                <a:cs typeface="Arial" pitchFamily="34" charset="0"/>
              </a:rPr>
              <a:t>months for the </a:t>
            </a:r>
            <a:r>
              <a:rPr lang="en-GB" sz="1100" i="1" dirty="0" smtClean="0">
                <a:solidFill>
                  <a:schemeClr val="tx1"/>
                </a:solidFill>
                <a:latin typeface="Arial" pitchFamily="34" charset="0"/>
                <a:cs typeface="Arial" pitchFamily="34" charset="0"/>
              </a:rPr>
              <a:t>CCG for the period 1 April to 30 June 2022.  It does not incorporate financial plans for Integrated Care Board which commenced on 1 July 2022.</a:t>
            </a:r>
            <a:endParaRPr lang="en-GB" sz="1100" i="1" dirty="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GB" dirty="0" smtClean="0"/>
              <a:t>Financial Year Ending 31 March 2023</a:t>
            </a:r>
            <a:endParaRPr lang="en-GB" dirty="0"/>
          </a:p>
        </p:txBody>
      </p:sp>
      <p:sp>
        <p:nvSpPr>
          <p:cNvPr id="7"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2</a:t>
            </a:fld>
            <a:endParaRPr lang="en-US" altLang="en-US" dirty="0"/>
          </a:p>
        </p:txBody>
      </p:sp>
    </p:spTree>
    <p:extLst>
      <p:ext uri="{BB962C8B-B14F-4D97-AF65-F5344CB8AC3E}">
        <p14:creationId xmlns:p14="http://schemas.microsoft.com/office/powerpoint/2010/main" val="265559704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smtClean="0">
                <a:ln w="0"/>
                <a:solidFill>
                  <a:schemeClr val="bg1"/>
                </a:solidFill>
                <a:cs typeface="Calibri" panose="020F0502020204030204" pitchFamily="34" charset="0"/>
              </a:rPr>
              <a:t>Finance Update Report – Executive Summary</a:t>
            </a:r>
            <a:endParaRPr lang="en-GB" sz="2400" b="1" dirty="0">
              <a:ln w="0"/>
              <a:solidFill>
                <a:schemeClr val="bg1"/>
              </a:solidFill>
              <a:cs typeface="Calibri" panose="020F0502020204030204" pitchFamily="34" charset="0"/>
            </a:endParaRPr>
          </a:p>
        </p:txBody>
      </p:sp>
      <p:sp>
        <p:nvSpPr>
          <p:cNvPr id="11" name="Rectangle 10"/>
          <p:cNvSpPr/>
          <p:nvPr/>
        </p:nvSpPr>
        <p:spPr>
          <a:xfrm>
            <a:off x="93972" y="569680"/>
            <a:ext cx="6134211" cy="464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chemeClr val="tx1"/>
              </a:solidFill>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071" y="2124355"/>
            <a:ext cx="6191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328799" y="568800"/>
            <a:ext cx="2700000" cy="464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b="1" dirty="0">
              <a:solidFill>
                <a:schemeClr val="tx1"/>
              </a:solidFill>
            </a:endParaRPr>
          </a:p>
        </p:txBody>
      </p:sp>
      <p:sp>
        <p:nvSpPr>
          <p:cNvPr id="17" name="Rectangle 16"/>
          <p:cNvSpPr/>
          <p:nvPr/>
        </p:nvSpPr>
        <p:spPr>
          <a:xfrm>
            <a:off x="6328798" y="598745"/>
            <a:ext cx="2699999" cy="1538883"/>
          </a:xfrm>
          <a:prstGeom prst="rect">
            <a:avLst/>
          </a:prstGeom>
        </p:spPr>
        <p:txBody>
          <a:bodyPr wrap="square">
            <a:spAutoFit/>
          </a:bodyPr>
          <a:lstStyle/>
          <a:p>
            <a:pPr lvl="0" algn="ctr">
              <a:spcBef>
                <a:spcPts val="200"/>
              </a:spcBef>
            </a:pPr>
            <a:r>
              <a:rPr lang="en-GB" sz="1400" b="1" dirty="0" smtClean="0">
                <a:solidFill>
                  <a:prstClr val="black"/>
                </a:solidFill>
                <a:latin typeface="Arial" pitchFamily="34" charset="0"/>
                <a:cs typeface="Arial" pitchFamily="34" charset="0"/>
              </a:rPr>
              <a:t>CCG M3 Financial Position</a:t>
            </a:r>
          </a:p>
          <a:p>
            <a:pPr algn="just">
              <a:spcAft>
                <a:spcPts val="600"/>
              </a:spcAft>
            </a:pPr>
            <a:r>
              <a:rPr lang="en-GB" sz="1400" b="1" dirty="0" smtClean="0">
                <a:solidFill>
                  <a:srgbClr val="00B050"/>
                </a:solidFill>
                <a:latin typeface="Arial" pitchFamily="34" charset="0"/>
                <a:cs typeface="Arial" pitchFamily="34" charset="0"/>
              </a:rPr>
              <a:t>£1,375k</a:t>
            </a:r>
            <a:r>
              <a:rPr lang="en-GB" sz="1400" b="1" dirty="0">
                <a:solidFill>
                  <a:prstClr val="black"/>
                </a:solidFill>
                <a:latin typeface="Arial" pitchFamily="34" charset="0"/>
                <a:cs typeface="Arial" pitchFamily="34" charset="0"/>
              </a:rPr>
              <a:t/>
            </a:r>
            <a:br>
              <a:rPr lang="en-GB" sz="1400" b="1" dirty="0">
                <a:solidFill>
                  <a:prstClr val="black"/>
                </a:solidFill>
                <a:latin typeface="Arial" pitchFamily="34" charset="0"/>
                <a:cs typeface="Arial" pitchFamily="34" charset="0"/>
              </a:rPr>
            </a:br>
            <a:r>
              <a:rPr lang="en-GB" sz="1100" dirty="0" smtClean="0">
                <a:solidFill>
                  <a:prstClr val="black"/>
                </a:solidFill>
                <a:latin typeface="Arial" panose="020B0604020202020204" pitchFamily="34" charset="0"/>
                <a:cs typeface="Arial" panose="020B0604020202020204" pitchFamily="34" charset="0"/>
              </a:rPr>
              <a:t>CCG underspend will be carried forward into Q2-Q4 ICB budgets.  Driven by fact Q1 allocations are not profiled in line with projected spend.  An allocation adjustment is included in the position, bringing the CCG overall variance to nil.</a:t>
            </a:r>
          </a:p>
        </p:txBody>
      </p:sp>
      <p:sp>
        <p:nvSpPr>
          <p:cNvPr id="13"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3</a:t>
            </a:fld>
            <a:endParaRPr lang="en-US" altLang="en-US" dirty="0"/>
          </a:p>
        </p:txBody>
      </p:sp>
      <p:pic>
        <p:nvPicPr>
          <p:cNvPr id="2" name="Picture 1"/>
          <p:cNvPicPr>
            <a:picLocks noChangeAspect="1"/>
          </p:cNvPicPr>
          <p:nvPr/>
        </p:nvPicPr>
        <p:blipFill>
          <a:blip r:embed="rId4"/>
          <a:stretch>
            <a:fillRect/>
          </a:stretch>
        </p:blipFill>
        <p:spPr>
          <a:xfrm>
            <a:off x="93972" y="5290823"/>
            <a:ext cx="8934825" cy="1234521"/>
          </a:xfrm>
          <a:prstGeom prst="rect">
            <a:avLst/>
          </a:prstGeom>
        </p:spPr>
      </p:pic>
      <p:sp>
        <p:nvSpPr>
          <p:cNvPr id="10" name="Rectangle 9"/>
          <p:cNvSpPr/>
          <p:nvPr/>
        </p:nvSpPr>
        <p:spPr>
          <a:xfrm>
            <a:off x="117733" y="598380"/>
            <a:ext cx="6110450" cy="4334520"/>
          </a:xfrm>
          <a:prstGeom prst="rect">
            <a:avLst/>
          </a:prstGeom>
        </p:spPr>
        <p:txBody>
          <a:bodyPr wrap="square">
            <a:spAutoFit/>
          </a:bodyPr>
          <a:lstStyle/>
          <a:p>
            <a:pPr lvl="0" algn="ctr"/>
            <a:r>
              <a:rPr lang="en-GB" sz="1100" dirty="0" smtClean="0">
                <a:latin typeface="Arial" pitchFamily="34" charset="0"/>
                <a:cs typeface="Arial" pitchFamily="34" charset="0"/>
              </a:rPr>
              <a:t>.</a:t>
            </a:r>
            <a:endParaRPr lang="en-GB" sz="1100" dirty="0">
              <a:latin typeface="Arial" pitchFamily="34" charset="0"/>
              <a:cs typeface="Arial" pitchFamily="34" charset="0"/>
            </a:endParaRPr>
          </a:p>
          <a:p>
            <a:pPr lvl="0" algn="just">
              <a:spcBef>
                <a:spcPts val="200"/>
              </a:spcBef>
            </a:pPr>
            <a:r>
              <a:rPr lang="en-GB" sz="1400" b="1" dirty="0" smtClean="0">
                <a:solidFill>
                  <a:prstClr val="black"/>
                </a:solidFill>
                <a:latin typeface="Arial" pitchFamily="34" charset="0"/>
                <a:cs typeface="Arial" pitchFamily="34" charset="0"/>
              </a:rPr>
              <a:t>Message from the Directors of Finance</a:t>
            </a:r>
          </a:p>
          <a:p>
            <a:pPr algn="just">
              <a:spcAft>
                <a:spcPts val="600"/>
              </a:spcAft>
            </a:pPr>
            <a:r>
              <a:rPr lang="en-GB" sz="1400" b="1" dirty="0">
                <a:solidFill>
                  <a:prstClr val="black"/>
                </a:solidFill>
                <a:latin typeface="Arial" pitchFamily="34" charset="0"/>
                <a:cs typeface="Arial" pitchFamily="34" charset="0"/>
              </a:rPr>
              <a:t/>
            </a:r>
            <a:br>
              <a:rPr lang="en-GB" sz="1400" b="1" dirty="0">
                <a:solidFill>
                  <a:prstClr val="black"/>
                </a:solidFill>
                <a:latin typeface="Arial" pitchFamily="34" charset="0"/>
                <a:cs typeface="Arial" pitchFamily="34" charset="0"/>
              </a:rPr>
            </a:br>
            <a:r>
              <a:rPr lang="en-GB" sz="1100" dirty="0" smtClean="0">
                <a:solidFill>
                  <a:prstClr val="black"/>
                </a:solidFill>
                <a:latin typeface="Arial" panose="020B0604020202020204" pitchFamily="34" charset="0"/>
                <a:cs typeface="Arial" panose="020B0604020202020204" pitchFamily="34" charset="0"/>
              </a:rPr>
              <a:t>This is the final integrated finance report in it’s current form as the</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Tameside &amp; Glossop CCG formally closed down on 30</a:t>
            </a:r>
            <a:r>
              <a:rPr lang="en-GB" sz="1100" baseline="30000" dirty="0">
                <a:latin typeface="Arial" panose="020B0604020202020204" pitchFamily="34" charset="0"/>
                <a:cs typeface="Arial" panose="020B0604020202020204" pitchFamily="34" charset="0"/>
              </a:rPr>
              <a:t>th</a:t>
            </a:r>
            <a:r>
              <a:rPr lang="en-GB" sz="1100" dirty="0">
                <a:latin typeface="Arial" panose="020B0604020202020204" pitchFamily="34" charset="0"/>
                <a:cs typeface="Arial" panose="020B0604020202020204" pitchFamily="34" charset="0"/>
              </a:rPr>
              <a:t> June 2022, with responsibilities transferring to either Greater Manchester ICB or Derby &amp; Derbyshire ICB.  From a healthcare commissioning perspective this report looks at 3 months of expenditure </a:t>
            </a:r>
            <a:r>
              <a:rPr lang="en-GB" sz="1100" dirty="0" smtClean="0">
                <a:latin typeface="Arial" panose="020B0604020202020204" pitchFamily="34" charset="0"/>
                <a:cs typeface="Arial" panose="020B0604020202020204" pitchFamily="34" charset="0"/>
              </a:rPr>
              <a:t>based </a:t>
            </a:r>
            <a:r>
              <a:rPr lang="en-GB" sz="1100" dirty="0">
                <a:latin typeface="Arial" panose="020B0604020202020204" pitchFamily="34" charset="0"/>
                <a:cs typeface="Arial" panose="020B0604020202020204" pitchFamily="34" charset="0"/>
              </a:rPr>
              <a:t>on 25% of locality level ICB plans (as submitted in </a:t>
            </a:r>
            <a:r>
              <a:rPr lang="en-GB" sz="1100" dirty="0" smtClean="0">
                <a:latin typeface="Arial" panose="020B0604020202020204" pitchFamily="34" charset="0"/>
                <a:cs typeface="Arial" panose="020B0604020202020204" pitchFamily="34" charset="0"/>
              </a:rPr>
              <a:t>April 2022).  The Month 3 position is an underspend of </a:t>
            </a:r>
            <a:r>
              <a:rPr lang="en-GB" sz="1100" b="1" dirty="0" smtClean="0">
                <a:latin typeface="Arial" panose="020B0604020202020204" pitchFamily="34" charset="0"/>
                <a:cs typeface="Arial" panose="020B0604020202020204" pitchFamily="34" charset="0"/>
              </a:rPr>
              <a:t>£1,375k </a:t>
            </a:r>
            <a:r>
              <a:rPr lang="en-GB" sz="1100" dirty="0" smtClean="0">
                <a:latin typeface="Arial" panose="020B0604020202020204" pitchFamily="34" charset="0"/>
                <a:cs typeface="Arial" panose="020B0604020202020204" pitchFamily="34" charset="0"/>
              </a:rPr>
              <a:t>d</a:t>
            </a:r>
            <a:r>
              <a:rPr lang="en-GB" sz="1100" dirty="0" smtClean="0">
                <a:solidFill>
                  <a:prstClr val="black"/>
                </a:solidFill>
                <a:latin typeface="Arial" panose="020B0604020202020204" pitchFamily="34" charset="0"/>
                <a:cs typeface="Arial" panose="020B0604020202020204" pitchFamily="34" charset="0"/>
              </a:rPr>
              <a:t>ue to allocations not being profiled in line with projected spend.  An allocation adjustment is included in the position, bringing the CCG overall variance to nil.</a:t>
            </a:r>
          </a:p>
          <a:p>
            <a:pPr algn="just">
              <a:spcAft>
                <a:spcPts val="600"/>
              </a:spcAft>
            </a:pPr>
            <a:r>
              <a:rPr lang="en-GB" sz="1100" dirty="0" smtClean="0">
                <a:solidFill>
                  <a:prstClr val="black"/>
                </a:solidFill>
                <a:latin typeface="Arial" panose="020B0604020202020204" pitchFamily="34" charset="0"/>
                <a:cs typeface="Arial" panose="020B0604020202020204" pitchFamily="34" charset="0"/>
              </a:rPr>
              <a:t>As highlighted in the month 2 report, the Council is facing significant and growing inflationary pressures across a number of areas, combined with demand pressures in Adults and Children’s services, resulting in a significant forecast overspend by 31 March 2023 of </a:t>
            </a:r>
            <a:r>
              <a:rPr lang="en-GB" sz="1100" b="1" dirty="0" smtClean="0">
                <a:solidFill>
                  <a:srgbClr val="FF0000"/>
                </a:solidFill>
                <a:latin typeface="Arial" panose="020B0604020202020204" pitchFamily="34" charset="0"/>
                <a:cs typeface="Arial" panose="020B0604020202020204" pitchFamily="34" charset="0"/>
              </a:rPr>
              <a:t>(£12,850k).  </a:t>
            </a:r>
            <a:r>
              <a:rPr lang="en-GB" sz="1100" dirty="0" smtClean="0">
                <a:latin typeface="Arial" panose="020B0604020202020204" pitchFamily="34" charset="0"/>
                <a:cs typeface="Arial" panose="020B0604020202020204" pitchFamily="34" charset="0"/>
              </a:rPr>
              <a:t>The position has deteriorated since period 2 due to growing pressures in Adults social care, additional pressures on SEN Home to School Transport and an increase in forecast cost pressures and savings shortfalls in Place.</a:t>
            </a:r>
          </a:p>
          <a:p>
            <a:pPr algn="just">
              <a:spcAft>
                <a:spcPts val="600"/>
              </a:spcAft>
            </a:pPr>
            <a:r>
              <a:rPr lang="en-GB" sz="1100" dirty="0" smtClean="0">
                <a:latin typeface="Arial" panose="020B0604020202020204" pitchFamily="34" charset="0"/>
                <a:cs typeface="Arial" panose="020B0604020202020204" pitchFamily="34" charset="0"/>
              </a:rPr>
              <a:t>Ongoing demand and cost pressures on Council budgets will have implications for the 2023/24 budget and work is in progress to identify mitigations for 2022/23, whilst planning for 2023/24.  The current forecast still assumes a Local Government pay award within the budgeted 2%, which if significantly greater than this will place further pressures on the budget.  The forecast position is mitigated slightly by the release of contingency relating to transitional social care costs and additional investment income resulting from interest rate rises.</a:t>
            </a:r>
          </a:p>
          <a:p>
            <a:pPr algn="just">
              <a:spcAft>
                <a:spcPts val="600"/>
              </a:spcAft>
            </a:pPr>
            <a:endParaRPr lang="en-GB" sz="1100" b="1" dirty="0" smtClean="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6328797" y="2274477"/>
            <a:ext cx="2699999" cy="1369606"/>
          </a:xfrm>
          <a:prstGeom prst="rect">
            <a:avLst/>
          </a:prstGeom>
        </p:spPr>
        <p:txBody>
          <a:bodyPr wrap="square">
            <a:spAutoFit/>
          </a:bodyPr>
          <a:lstStyle/>
          <a:p>
            <a:pPr lvl="0" algn="ctr">
              <a:spcBef>
                <a:spcPts val="200"/>
              </a:spcBef>
            </a:pPr>
            <a:r>
              <a:rPr lang="en-GB" sz="1400" b="1" dirty="0" smtClean="0">
                <a:solidFill>
                  <a:prstClr val="black"/>
                </a:solidFill>
                <a:latin typeface="Arial" pitchFamily="34" charset="0"/>
                <a:cs typeface="Arial" pitchFamily="34" charset="0"/>
              </a:rPr>
              <a:t>Council Financial Position</a:t>
            </a:r>
          </a:p>
          <a:p>
            <a:pPr algn="just">
              <a:spcAft>
                <a:spcPts val="600"/>
              </a:spcAft>
            </a:pPr>
            <a:r>
              <a:rPr lang="en-GB" sz="1400" b="1" dirty="0" smtClean="0">
                <a:solidFill>
                  <a:srgbClr val="FF0000"/>
                </a:solidFill>
                <a:latin typeface="Arial" pitchFamily="34" charset="0"/>
                <a:cs typeface="Arial" pitchFamily="34" charset="0"/>
              </a:rPr>
              <a:t>(£12,850k)</a:t>
            </a:r>
            <a:r>
              <a:rPr lang="en-GB" sz="1400" b="1" dirty="0">
                <a:solidFill>
                  <a:srgbClr val="FF0000"/>
                </a:solidFill>
                <a:latin typeface="Arial" pitchFamily="34" charset="0"/>
                <a:cs typeface="Arial" pitchFamily="34" charset="0"/>
              </a:rPr>
              <a:t/>
            </a:r>
            <a:br>
              <a:rPr lang="en-GB" sz="1400" b="1" dirty="0">
                <a:solidFill>
                  <a:srgbClr val="FF0000"/>
                </a:solidFill>
                <a:latin typeface="Arial" pitchFamily="34" charset="0"/>
                <a:cs typeface="Arial" pitchFamily="34" charset="0"/>
              </a:rPr>
            </a:br>
            <a:r>
              <a:rPr lang="en-GB" sz="1100" dirty="0" smtClean="0">
                <a:solidFill>
                  <a:prstClr val="black"/>
                </a:solidFill>
                <a:latin typeface="Arial" panose="020B0604020202020204" pitchFamily="34" charset="0"/>
                <a:cs typeface="Arial" panose="020B0604020202020204" pitchFamily="34" charset="0"/>
              </a:rPr>
              <a:t>The forecast overspend on Council budgets has deteriorated further since month 2 due to growing demand, additional cost pressures and shortfalls in savings delivery.</a:t>
            </a:r>
          </a:p>
        </p:txBody>
      </p:sp>
      <p:sp>
        <p:nvSpPr>
          <p:cNvPr id="3" name="Rectangle 2"/>
          <p:cNvSpPr/>
          <p:nvPr/>
        </p:nvSpPr>
        <p:spPr>
          <a:xfrm>
            <a:off x="6328797" y="3711565"/>
            <a:ext cx="2699999" cy="861774"/>
          </a:xfrm>
          <a:prstGeom prst="rect">
            <a:avLst/>
          </a:prstGeom>
        </p:spPr>
        <p:txBody>
          <a:bodyPr wrap="square">
            <a:spAutoFit/>
          </a:bodyPr>
          <a:lstStyle/>
          <a:p>
            <a:pPr lvl="0" algn="ctr">
              <a:spcBef>
                <a:spcPts val="200"/>
              </a:spcBef>
            </a:pPr>
            <a:r>
              <a:rPr lang="en-GB" sz="1400" b="1" dirty="0" smtClean="0">
                <a:solidFill>
                  <a:prstClr val="black"/>
                </a:solidFill>
                <a:latin typeface="Arial" pitchFamily="34" charset="0"/>
                <a:cs typeface="Arial" pitchFamily="34" charset="0"/>
              </a:rPr>
              <a:t>ICFT </a:t>
            </a:r>
            <a:r>
              <a:rPr lang="en-GB" sz="1400" b="1" dirty="0">
                <a:solidFill>
                  <a:prstClr val="black"/>
                </a:solidFill>
                <a:latin typeface="Arial" pitchFamily="34" charset="0"/>
                <a:cs typeface="Arial" pitchFamily="34" charset="0"/>
              </a:rPr>
              <a:t>Position</a:t>
            </a:r>
          </a:p>
          <a:p>
            <a:pPr algn="just">
              <a:spcAft>
                <a:spcPts val="600"/>
              </a:spcAft>
            </a:pPr>
            <a:r>
              <a:rPr lang="en-GB" sz="1400" b="1" dirty="0" smtClean="0">
                <a:solidFill>
                  <a:srgbClr val="FF0000"/>
                </a:solidFill>
                <a:latin typeface="Arial" pitchFamily="34" charset="0"/>
                <a:cs typeface="Arial" pitchFamily="34" charset="0"/>
              </a:rPr>
              <a:t>(TBC)</a:t>
            </a:r>
            <a:r>
              <a:rPr lang="en-GB" sz="1400" b="1" dirty="0">
                <a:solidFill>
                  <a:srgbClr val="FF0000"/>
                </a:solidFill>
                <a:latin typeface="Arial" pitchFamily="34" charset="0"/>
                <a:cs typeface="Arial" pitchFamily="34" charset="0"/>
              </a:rPr>
              <a:t/>
            </a:r>
            <a:br>
              <a:rPr lang="en-GB" sz="1400" b="1" dirty="0">
                <a:solidFill>
                  <a:srgbClr val="FF0000"/>
                </a:solidFill>
                <a:latin typeface="Arial" pitchFamily="34" charset="0"/>
                <a:cs typeface="Arial" pitchFamily="34" charset="0"/>
              </a:rPr>
            </a:br>
            <a:r>
              <a:rPr lang="en-GB" sz="1100" dirty="0" smtClean="0">
                <a:solidFill>
                  <a:prstClr val="black"/>
                </a:solidFill>
                <a:latin typeface="Arial" panose="020B0604020202020204" pitchFamily="34" charset="0"/>
                <a:cs typeface="Arial" panose="020B0604020202020204" pitchFamily="34" charset="0"/>
              </a:rPr>
              <a:t>ICFT content not yet received – to be updated.</a:t>
            </a:r>
            <a:endParaRPr lang="en-GB"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22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smtClean="0">
                <a:ln w="0"/>
                <a:solidFill>
                  <a:schemeClr val="bg1"/>
                </a:solidFill>
                <a:cs typeface="Calibri" panose="020F0502020204030204" pitchFamily="34" charset="0"/>
              </a:rPr>
              <a:t>Finance Update Report – Executive Summary</a:t>
            </a:r>
            <a:endParaRPr lang="en-GB" sz="2400" b="1" dirty="0">
              <a:ln w="0"/>
              <a:solidFill>
                <a:schemeClr val="bg1"/>
              </a:solidFill>
              <a:cs typeface="Calibri" panose="020F0502020204030204" pitchFamily="34" charset="0"/>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071" y="2124355"/>
            <a:ext cx="6191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4</a:t>
            </a:fld>
            <a:endParaRPr lang="en-US" altLang="en-US" dirty="0"/>
          </a:p>
        </p:txBody>
      </p:sp>
      <p:pic>
        <p:nvPicPr>
          <p:cNvPr id="2" name="Picture 1"/>
          <p:cNvPicPr>
            <a:picLocks noChangeAspect="1"/>
          </p:cNvPicPr>
          <p:nvPr/>
        </p:nvPicPr>
        <p:blipFill>
          <a:blip r:embed="rId4"/>
          <a:stretch>
            <a:fillRect/>
          </a:stretch>
        </p:blipFill>
        <p:spPr>
          <a:xfrm>
            <a:off x="204951" y="1024679"/>
            <a:ext cx="8677275" cy="4781550"/>
          </a:xfrm>
          <a:prstGeom prst="rect">
            <a:avLst/>
          </a:prstGeom>
        </p:spPr>
      </p:pic>
    </p:spTree>
    <p:extLst>
      <p:ext uri="{BB962C8B-B14F-4D97-AF65-F5344CB8AC3E}">
        <p14:creationId xmlns:p14="http://schemas.microsoft.com/office/powerpoint/2010/main" val="1659416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smtClean="0">
                <a:ln w="0"/>
                <a:solidFill>
                  <a:schemeClr val="bg1"/>
                </a:solidFill>
                <a:cs typeface="Calibri" panose="020F0502020204030204" pitchFamily="34" charset="0"/>
              </a:rPr>
              <a:t>Finance Update Report – Executive Summary</a:t>
            </a:r>
            <a:endParaRPr lang="en-GB" sz="2400" b="1" dirty="0">
              <a:ln w="0"/>
              <a:solidFill>
                <a:schemeClr val="bg1"/>
              </a:solidFill>
              <a:cs typeface="Calibri" panose="020F0502020204030204" pitchFamily="34" charset="0"/>
            </a:endParaRPr>
          </a:p>
        </p:txBody>
      </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071" y="2124355"/>
            <a:ext cx="6191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lide Number Placeholder 2"/>
          <p:cNvSpPr>
            <a:spLocks noGrp="1"/>
          </p:cNvSpPr>
          <p:nvPr>
            <p:ph type="sldNum" sz="quarter" idx="10"/>
          </p:nvPr>
        </p:nvSpPr>
        <p:spPr>
          <a:xfrm>
            <a:off x="8706967" y="6405200"/>
            <a:ext cx="357658" cy="365125"/>
          </a:xfrm>
        </p:spPr>
        <p:txBody>
          <a:bodyPr/>
          <a:lstStyle/>
          <a:p>
            <a:pPr>
              <a:defRPr/>
            </a:pPr>
            <a:fld id="{613EADDF-3545-4E98-B654-1563625629F2}" type="slidenum">
              <a:rPr lang="en-US" altLang="en-US" smtClean="0"/>
              <a:pPr>
                <a:defRPr/>
              </a:pPr>
              <a:t>5</a:t>
            </a:fld>
            <a:endParaRPr lang="en-US" altLang="en-US" dirty="0"/>
          </a:p>
        </p:txBody>
      </p:sp>
      <p:pic>
        <p:nvPicPr>
          <p:cNvPr id="4" name="Picture 3"/>
          <p:cNvPicPr>
            <a:picLocks noChangeAspect="1"/>
          </p:cNvPicPr>
          <p:nvPr/>
        </p:nvPicPr>
        <p:blipFill>
          <a:blip r:embed="rId4"/>
          <a:stretch>
            <a:fillRect/>
          </a:stretch>
        </p:blipFill>
        <p:spPr>
          <a:xfrm>
            <a:off x="342900" y="747712"/>
            <a:ext cx="8458200" cy="5362575"/>
          </a:xfrm>
          <a:prstGeom prst="rect">
            <a:avLst/>
          </a:prstGeom>
        </p:spPr>
      </p:pic>
    </p:spTree>
    <p:extLst>
      <p:ext uri="{BB962C8B-B14F-4D97-AF65-F5344CB8AC3E}">
        <p14:creationId xmlns:p14="http://schemas.microsoft.com/office/powerpoint/2010/main" val="260319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00340"/>
          </a:xfrm>
          <a:prstGeom prst="rect">
            <a:avLst/>
          </a:prstGeom>
          <a:solidFill>
            <a:schemeClr val="accent1"/>
          </a:solidFill>
          <a:ln>
            <a:noFill/>
          </a:ln>
          <a:effectLst/>
        </p:spPr>
        <p:txBody>
          <a:bodyPr wrap="square" lIns="91669" tIns="45834" rIns="91669" bIns="4583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w="0"/>
                <a:solidFill>
                  <a:prstClr val="white"/>
                </a:solidFill>
                <a:effectLst/>
                <a:uLnTx/>
                <a:uFillTx/>
                <a:latin typeface="Arial" panose="020B0604020202020204" pitchFamily="34" charset="0"/>
                <a:ea typeface="+mn-ea"/>
                <a:cs typeface="Arial" panose="020B0604020202020204" pitchFamily="34" charset="0"/>
              </a:rPr>
              <a:t>Integrated </a:t>
            </a:r>
            <a:r>
              <a:rPr kumimoji="0" lang="en-GB" sz="20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Commissioning </a:t>
            </a:r>
            <a:r>
              <a:rPr kumimoji="0" lang="en-GB" sz="2000" b="1" i="0" u="none" strike="noStrike" kern="1200" cap="none" spc="0" normalizeH="0" baseline="0" noProof="0" dirty="0" smtClean="0">
                <a:ln w="0"/>
                <a:solidFill>
                  <a:prstClr val="white"/>
                </a:solidFill>
                <a:effectLst/>
                <a:uLnTx/>
                <a:uFillTx/>
                <a:latin typeface="Arial" panose="020B0604020202020204" pitchFamily="34" charset="0"/>
                <a:ea typeface="+mn-ea"/>
                <a:cs typeface="Arial" panose="020B0604020202020204" pitchFamily="34" charset="0"/>
              </a:rPr>
              <a:t>Fund – Q1 CCG Budgets</a:t>
            </a:r>
            <a:endParaRPr kumimoji="0" lang="en-GB" sz="20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A2AB0-D368-4C2E-BC4B-64C9B086E260}"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Rectangle 14"/>
          <p:cNvSpPr/>
          <p:nvPr/>
        </p:nvSpPr>
        <p:spPr>
          <a:xfrm>
            <a:off x="108000" y="468000"/>
            <a:ext cx="8964000" cy="630000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spcBef>
                <a:spcPts val="600"/>
              </a:spcBef>
            </a:pPr>
            <a:r>
              <a:rPr lang="en-GB" sz="1100" dirty="0" smtClean="0">
                <a:solidFill>
                  <a:schemeClr val="tx1"/>
                </a:solidFill>
                <a:latin typeface="Arial" panose="020B0604020202020204" pitchFamily="34" charset="0"/>
                <a:cs typeface="Arial" panose="020B0604020202020204" pitchFamily="34" charset="0"/>
              </a:rPr>
              <a:t>Tameside &amp; Glossop CCG formally closed down on 30</a:t>
            </a:r>
            <a:r>
              <a:rPr lang="en-GB" sz="1100" baseline="30000" dirty="0" smtClean="0">
                <a:solidFill>
                  <a:schemeClr val="tx1"/>
                </a:solidFill>
                <a:latin typeface="Arial" panose="020B0604020202020204" pitchFamily="34" charset="0"/>
                <a:cs typeface="Arial" panose="020B0604020202020204" pitchFamily="34" charset="0"/>
              </a:rPr>
              <a:t>th</a:t>
            </a:r>
            <a:r>
              <a:rPr lang="en-GB" sz="1100" dirty="0" smtClean="0">
                <a:solidFill>
                  <a:schemeClr val="tx1"/>
                </a:solidFill>
                <a:latin typeface="Arial" panose="020B0604020202020204" pitchFamily="34" charset="0"/>
                <a:cs typeface="Arial" panose="020B0604020202020204" pitchFamily="34" charset="0"/>
              </a:rPr>
              <a:t> June 2022, with responsibilities transferring to either Greater Manchester ICB or Derby &amp; Derbyshire ICB.  From a healthcare commissioning perspective this report looks at 3 </a:t>
            </a:r>
            <a:r>
              <a:rPr lang="en-GB" sz="1100" dirty="0">
                <a:solidFill>
                  <a:schemeClr val="tx1"/>
                </a:solidFill>
                <a:latin typeface="Arial" panose="020B0604020202020204" pitchFamily="34" charset="0"/>
                <a:cs typeface="Arial" panose="020B0604020202020204" pitchFamily="34" charset="0"/>
              </a:rPr>
              <a:t>months of expenditure </a:t>
            </a:r>
            <a:r>
              <a:rPr lang="en-GB" sz="1100" dirty="0" smtClean="0">
                <a:solidFill>
                  <a:schemeClr val="tx1"/>
                </a:solidFill>
                <a:latin typeface="Arial" panose="020B0604020202020204" pitchFamily="34" charset="0"/>
                <a:cs typeface="Arial" panose="020B0604020202020204" pitchFamily="34" charset="0"/>
              </a:rPr>
              <a:t>in Q1 only.  Plans are based on 25% of locality level ICB plans (as submitted in April), with no profiling for winter or other seasonal effects, which is driving an underspend position for Q1, which will be carried forwards into ICB budgets in Q2 – Q4.</a:t>
            </a:r>
          </a:p>
          <a:p>
            <a:pPr algn="just">
              <a:spcBef>
                <a:spcPts val="600"/>
              </a:spcBef>
            </a:pPr>
            <a:r>
              <a:rPr lang="en-GB" sz="1100" dirty="0" smtClean="0">
                <a:solidFill>
                  <a:prstClr val="black"/>
                </a:solidFill>
                <a:latin typeface="Arial" panose="020B0604020202020204" pitchFamily="34" charset="0"/>
                <a:cs typeface="Arial" panose="020B0604020202020204" pitchFamily="34" charset="0"/>
              </a:rPr>
              <a:t>Based </a:t>
            </a:r>
            <a:r>
              <a:rPr lang="en-GB" sz="1100" dirty="0">
                <a:solidFill>
                  <a:prstClr val="black"/>
                </a:solidFill>
                <a:latin typeface="Arial" panose="020B0604020202020204" pitchFamily="34" charset="0"/>
                <a:cs typeface="Arial" panose="020B0604020202020204" pitchFamily="34" charset="0"/>
              </a:rPr>
              <a:t>upon a national ACRA calculation which estimates that 11.6% of T&amp;G spend relates to </a:t>
            </a:r>
            <a:r>
              <a:rPr lang="en-GB" sz="1100" dirty="0" smtClean="0">
                <a:solidFill>
                  <a:prstClr val="black"/>
                </a:solidFill>
                <a:latin typeface="Arial" panose="020B0604020202020204" pitchFamily="34" charset="0"/>
                <a:cs typeface="Arial" panose="020B0604020202020204" pitchFamily="34" charset="0"/>
              </a:rPr>
              <a:t>Glossop, the CCG has received £13,201k for Glossop in Q1.  </a:t>
            </a:r>
            <a:r>
              <a:rPr lang="en-GB" sz="1100" dirty="0" smtClean="0">
                <a:solidFill>
                  <a:schemeClr val="tx1"/>
                </a:solidFill>
                <a:latin typeface="Arial" panose="020B0604020202020204" pitchFamily="34" charset="0"/>
                <a:cs typeface="Arial" panose="020B0604020202020204" pitchFamily="34" charset="0"/>
              </a:rPr>
              <a:t>This allocation is based upon 21/22 spend and does not include any additional funding for growth or inflation. Based on an </a:t>
            </a:r>
            <a:r>
              <a:rPr lang="en-GB" sz="1100" dirty="0">
                <a:solidFill>
                  <a:schemeClr val="tx1"/>
                </a:solidFill>
                <a:latin typeface="Arial" panose="020B0604020202020204" pitchFamily="34" charset="0"/>
                <a:cs typeface="Arial" panose="020B0604020202020204" pitchFamily="34" charset="0"/>
              </a:rPr>
              <a:t>agreement in principle with Derby &amp; </a:t>
            </a:r>
            <a:r>
              <a:rPr lang="en-GB" sz="1100" dirty="0" smtClean="0">
                <a:solidFill>
                  <a:schemeClr val="tx1"/>
                </a:solidFill>
                <a:latin typeface="Arial" panose="020B0604020202020204" pitchFamily="34" charset="0"/>
                <a:cs typeface="Arial" panose="020B0604020202020204" pitchFamily="34" charset="0"/>
              </a:rPr>
              <a:t>Derbyshire </a:t>
            </a:r>
            <a:r>
              <a:rPr lang="en-GB" sz="1100" dirty="0">
                <a:solidFill>
                  <a:schemeClr val="tx1"/>
                </a:solidFill>
                <a:latin typeface="Arial" panose="020B0604020202020204" pitchFamily="34" charset="0"/>
                <a:cs typeface="Arial" panose="020B0604020202020204" pitchFamily="34" charset="0"/>
              </a:rPr>
              <a:t>it proposed that IATs </a:t>
            </a:r>
            <a:r>
              <a:rPr lang="en-GB" sz="1100" dirty="0" smtClean="0">
                <a:solidFill>
                  <a:schemeClr val="tx1"/>
                </a:solidFill>
                <a:latin typeface="Arial" panose="020B0604020202020204" pitchFamily="34" charset="0"/>
                <a:cs typeface="Arial" panose="020B0604020202020204" pitchFamily="34" charset="0"/>
              </a:rPr>
              <a:t>for 22/23 should </a:t>
            </a:r>
            <a:r>
              <a:rPr lang="en-GB" sz="1100" dirty="0">
                <a:solidFill>
                  <a:schemeClr val="tx1"/>
                </a:solidFill>
                <a:latin typeface="Arial" panose="020B0604020202020204" pitchFamily="34" charset="0"/>
                <a:cs typeface="Arial" panose="020B0604020202020204" pitchFamily="34" charset="0"/>
              </a:rPr>
              <a:t>be transacted </a:t>
            </a:r>
            <a:r>
              <a:rPr lang="en-GB" sz="1100" dirty="0" smtClean="0">
                <a:solidFill>
                  <a:schemeClr val="tx1"/>
                </a:solidFill>
                <a:latin typeface="Arial" panose="020B0604020202020204" pitchFamily="34" charset="0"/>
                <a:cs typeface="Arial" panose="020B0604020202020204" pitchFamily="34" charset="0"/>
              </a:rPr>
              <a:t>to adjust the Glossop allocation to reflect </a:t>
            </a:r>
            <a:r>
              <a:rPr lang="en-GB" sz="1100" dirty="0">
                <a:solidFill>
                  <a:schemeClr val="tx1"/>
                </a:solidFill>
                <a:latin typeface="Arial" panose="020B0604020202020204" pitchFamily="34" charset="0"/>
                <a:cs typeface="Arial" panose="020B0604020202020204" pitchFamily="34" charset="0"/>
              </a:rPr>
              <a:t>a true and fair split of the resources required and being </a:t>
            </a:r>
            <a:r>
              <a:rPr lang="en-GB" sz="1100" dirty="0" smtClean="0">
                <a:solidFill>
                  <a:schemeClr val="tx1"/>
                </a:solidFill>
                <a:latin typeface="Arial" panose="020B0604020202020204" pitchFamily="34" charset="0"/>
                <a:cs typeface="Arial" panose="020B0604020202020204" pitchFamily="34" charset="0"/>
              </a:rPr>
              <a:t>consumed. </a:t>
            </a:r>
            <a:r>
              <a:rPr lang="en-GB" sz="1100" dirty="0">
                <a:solidFill>
                  <a:schemeClr val="tx1"/>
                </a:solidFill>
                <a:latin typeface="Arial" panose="020B0604020202020204" pitchFamily="34" charset="0"/>
                <a:cs typeface="Arial" panose="020B0604020202020204" pitchFamily="34" charset="0"/>
              </a:rPr>
              <a:t>Subsequent Glossop transition review meetings would then be held throughout 22/23 to ensure material changes were not being experienced in either </a:t>
            </a:r>
            <a:r>
              <a:rPr lang="en-GB" sz="1100" dirty="0" smtClean="0">
                <a:solidFill>
                  <a:schemeClr val="tx1"/>
                </a:solidFill>
                <a:latin typeface="Arial" panose="020B0604020202020204" pitchFamily="34" charset="0"/>
                <a:cs typeface="Arial" panose="020B0604020202020204" pitchFamily="34" charset="0"/>
              </a:rPr>
              <a:t>system. This is still to be formally agreed with Derby &amp; Derbyshire.  </a:t>
            </a:r>
            <a:r>
              <a:rPr lang="en-GB" sz="1100" dirty="0" smtClean="0">
                <a:solidFill>
                  <a:prstClr val="black"/>
                </a:solidFill>
                <a:latin typeface="Arial" panose="020B0604020202020204" pitchFamily="34" charset="0"/>
                <a:cs typeface="Arial" panose="020B0604020202020204" pitchFamily="34" charset="0"/>
              </a:rPr>
              <a:t>Budget analysis of the YTD position for Q1 split by Tameside and Glossop is shown below:</a:t>
            </a: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lang="en-GB" sz="1100" dirty="0" smtClean="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lang="en-GB" sz="4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lang="en-GB" sz="12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endParaRPr kumimoji="0" lang="en-GB" sz="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b="1" noProof="0" dirty="0" smtClean="0">
                <a:solidFill>
                  <a:prstClr val="black"/>
                </a:solidFill>
                <a:latin typeface="Arial" panose="020B0604020202020204" pitchFamily="34" charset="0"/>
                <a:cs typeface="Arial" panose="020B0604020202020204" pitchFamily="34" charset="0"/>
              </a:rPr>
              <a:t>Acute:</a:t>
            </a:r>
            <a:r>
              <a:rPr lang="en-GB" sz="1100" dirty="0" smtClean="0">
                <a:solidFill>
                  <a:prstClr val="black"/>
                </a:solidFill>
                <a:latin typeface="Arial" panose="020B0604020202020204" pitchFamily="34" charset="0"/>
                <a:cs typeface="Arial" panose="020B0604020202020204" pitchFamily="34" charset="0"/>
              </a:rPr>
              <a:t> Over performance on NHS providers relates to an accrual for the 0.7% additional inflation that was agreed in June 2022 (£449k, which the ICB will receive an allocation for in Q2). This is offset by underspend in the Independent Sector where activity is lower that the Elective Recovery Fund aspiration.  NCA is overspent due to mandated LVA contracts with English NHS Trusts which were planned for at ICB level.</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Mental</a:t>
            </a:r>
            <a:r>
              <a:rPr kumimoji="0" lang="en-GB" sz="11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Health:  </a:t>
            </a:r>
            <a:r>
              <a:rPr kumimoji="0" lang="en-GB"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Glossop budgets do not include inflation or growth which is creating an overspend. The overspend in Tameside is based on GM level investment plans – other localities</a:t>
            </a:r>
            <a:r>
              <a:rPr lang="en-GB" sz="1100" dirty="0" smtClean="0">
                <a:solidFill>
                  <a:prstClr val="black"/>
                </a:solidFill>
                <a:latin typeface="Arial" panose="020B0604020202020204" pitchFamily="34" charset="0"/>
                <a:cs typeface="Arial" panose="020B0604020202020204" pitchFamily="34" charset="0"/>
              </a:rPr>
              <a:t> underspending to give overall balance at GM level, while ensuring MHIS compliance. This is partially offset by under spends in Individualised Commissioning.</a:t>
            </a:r>
            <a:endParaRPr kumimoji="0" lang="en-GB" sz="11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b="1" dirty="0" smtClean="0">
                <a:solidFill>
                  <a:prstClr val="black"/>
                </a:solidFill>
                <a:latin typeface="Arial" panose="020B0604020202020204" pitchFamily="34" charset="0"/>
                <a:cs typeface="Arial" panose="020B0604020202020204" pitchFamily="34" charset="0"/>
              </a:rPr>
              <a:t>Continuing Care:  </a:t>
            </a:r>
            <a:r>
              <a:rPr lang="en-GB" sz="1100" dirty="0" smtClean="0">
                <a:solidFill>
                  <a:prstClr val="black"/>
                </a:solidFill>
                <a:latin typeface="Arial" panose="020B0604020202020204" pitchFamily="34" charset="0"/>
                <a:cs typeface="Arial" panose="020B0604020202020204" pitchFamily="34" charset="0"/>
              </a:rPr>
              <a:t>Budgets based on 25% of annual plan, so include funding for winter. The CCG would be broadly on track but for lack of winter profiling in allocation. Glossop has a number of patients on high cost care packages.</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b="1" dirty="0" smtClean="0">
                <a:solidFill>
                  <a:prstClr val="black"/>
                </a:solidFill>
                <a:latin typeface="Arial" panose="020B0604020202020204" pitchFamily="34" charset="0"/>
                <a:cs typeface="Arial" panose="020B0604020202020204" pitchFamily="34" charset="0"/>
              </a:rPr>
              <a:t>Primary Care: </a:t>
            </a:r>
            <a:r>
              <a:rPr lang="en-GB" sz="1100" dirty="0" smtClean="0">
                <a:solidFill>
                  <a:prstClr val="black"/>
                </a:solidFill>
                <a:latin typeface="Arial" panose="020B0604020202020204" pitchFamily="34" charset="0"/>
                <a:cs typeface="Arial" panose="020B0604020202020204" pitchFamily="34" charset="0"/>
              </a:rPr>
              <a:t>Winter profiling on prescribing is driving underspend, which is offset in Glossop as growth was not factored into the allocation.</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b="1" dirty="0" smtClean="0">
                <a:solidFill>
                  <a:prstClr val="black"/>
                </a:solidFill>
                <a:latin typeface="Arial" panose="020B0604020202020204" pitchFamily="34" charset="0"/>
                <a:cs typeface="Arial" panose="020B0604020202020204" pitchFamily="34" charset="0"/>
              </a:rPr>
              <a:t>Savings &amp; Efficiency: </a:t>
            </a:r>
            <a:r>
              <a:rPr lang="en-GB" sz="1100" dirty="0" smtClean="0">
                <a:solidFill>
                  <a:prstClr val="black"/>
                </a:solidFill>
                <a:latin typeface="Arial" panose="020B0604020202020204" pitchFamily="34" charset="0"/>
                <a:cs typeface="Arial" panose="020B0604020202020204" pitchFamily="34" charset="0"/>
              </a:rPr>
              <a:t>The overall annual savings target is £7,977k. To date £1,441k of QIPP has been achieved from Cross year benefits (£1,171k), Budget Management (£220k) and Prescribing rebates (£50k)</a:t>
            </a: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b="1" dirty="0" smtClean="0">
                <a:solidFill>
                  <a:prstClr val="black"/>
                </a:solidFill>
                <a:latin typeface="Arial" panose="020B0604020202020204" pitchFamily="34" charset="0"/>
                <a:cs typeface="Arial" panose="020B0604020202020204" pitchFamily="34" charset="0"/>
              </a:rPr>
              <a:t>Allocations: </a:t>
            </a:r>
            <a:r>
              <a:rPr lang="en-GB" sz="1100" dirty="0" smtClean="0">
                <a:solidFill>
                  <a:prstClr val="black"/>
                </a:solidFill>
                <a:latin typeface="Arial" panose="020B0604020202020204" pitchFamily="34" charset="0"/>
                <a:cs typeface="Arial" panose="020B0604020202020204" pitchFamily="34" charset="0"/>
              </a:rPr>
              <a:t>The final quarter 1 position is an underspend of £1,375k. This will be the value of the final CCG closedown allocation adjustment which will be carried forward into Q2 – Q4.</a:t>
            </a:r>
            <a:endParaRPr lang="en-GB" sz="1100" b="1" dirty="0" smtClean="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lang="en-GB" sz="1100" dirty="0" smtClean="0">
                <a:solidFill>
                  <a:prstClr val="black"/>
                </a:solidFill>
                <a:latin typeface="Arial" panose="020B0604020202020204" pitchFamily="34" charset="0"/>
                <a:cs typeface="Arial" panose="020B0604020202020204" pitchFamily="34" charset="0"/>
              </a:rPr>
              <a:t>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26481696"/>
              </p:ext>
            </p:extLst>
          </p:nvPr>
        </p:nvGraphicFramePr>
        <p:xfrm>
          <a:off x="1847724" y="2348880"/>
          <a:ext cx="5484551" cy="1614102"/>
        </p:xfrm>
        <a:graphic>
          <a:graphicData uri="http://schemas.openxmlformats.org/drawingml/2006/table">
            <a:tbl>
              <a:tblPr/>
              <a:tblGrid>
                <a:gridCol w="1645846">
                  <a:extLst>
                    <a:ext uri="{9D8B030D-6E8A-4147-A177-3AD203B41FA5}">
                      <a16:colId xmlns:a16="http://schemas.microsoft.com/office/drawing/2014/main" val="1451285427"/>
                    </a:ext>
                  </a:extLst>
                </a:gridCol>
                <a:gridCol w="648072">
                  <a:extLst>
                    <a:ext uri="{9D8B030D-6E8A-4147-A177-3AD203B41FA5}">
                      <a16:colId xmlns:a16="http://schemas.microsoft.com/office/drawing/2014/main" val="4106018191"/>
                    </a:ext>
                  </a:extLst>
                </a:gridCol>
                <a:gridCol w="648072">
                  <a:extLst>
                    <a:ext uri="{9D8B030D-6E8A-4147-A177-3AD203B41FA5}">
                      <a16:colId xmlns:a16="http://schemas.microsoft.com/office/drawing/2014/main" val="2462841338"/>
                    </a:ext>
                  </a:extLst>
                </a:gridCol>
                <a:gridCol w="504056">
                  <a:extLst>
                    <a:ext uri="{9D8B030D-6E8A-4147-A177-3AD203B41FA5}">
                      <a16:colId xmlns:a16="http://schemas.microsoft.com/office/drawing/2014/main" val="1404602141"/>
                    </a:ext>
                  </a:extLst>
                </a:gridCol>
                <a:gridCol w="576064">
                  <a:extLst>
                    <a:ext uri="{9D8B030D-6E8A-4147-A177-3AD203B41FA5}">
                      <a16:colId xmlns:a16="http://schemas.microsoft.com/office/drawing/2014/main" val="304411757"/>
                    </a:ext>
                  </a:extLst>
                </a:gridCol>
                <a:gridCol w="87747">
                  <a:extLst>
                    <a:ext uri="{9D8B030D-6E8A-4147-A177-3AD203B41FA5}">
                      <a16:colId xmlns:a16="http://schemas.microsoft.com/office/drawing/2014/main" val="2667966995"/>
                    </a:ext>
                  </a:extLst>
                </a:gridCol>
                <a:gridCol w="731220">
                  <a:extLst>
                    <a:ext uri="{9D8B030D-6E8A-4147-A177-3AD203B41FA5}">
                      <a16:colId xmlns:a16="http://schemas.microsoft.com/office/drawing/2014/main" val="1967671295"/>
                    </a:ext>
                  </a:extLst>
                </a:gridCol>
                <a:gridCol w="643474">
                  <a:extLst>
                    <a:ext uri="{9D8B030D-6E8A-4147-A177-3AD203B41FA5}">
                      <a16:colId xmlns:a16="http://schemas.microsoft.com/office/drawing/2014/main" val="1982800324"/>
                    </a:ext>
                  </a:extLst>
                </a:gridCol>
              </a:tblGrid>
              <a:tr h="169566">
                <a:tc>
                  <a:txBody>
                    <a:bodyPr/>
                    <a:lstStyle/>
                    <a:p>
                      <a:pPr algn="l" fontAlgn="b"/>
                      <a:r>
                        <a:rPr lang="en-GB" sz="800" b="0" i="0" u="none" strike="noStrike" dirty="0">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gridSpan="2">
                  <a:txBody>
                    <a:bodyPr/>
                    <a:lstStyle/>
                    <a:p>
                      <a:pPr algn="ctr" fontAlgn="b"/>
                      <a:r>
                        <a:rPr lang="en-GB" sz="800" b="0" i="0" u="none" strike="noStrike">
                          <a:solidFill>
                            <a:srgbClr val="FFFFFF"/>
                          </a:solidFill>
                          <a:effectLst/>
                          <a:latin typeface="Arial" panose="020B0604020202020204" pitchFamily="34" charset="0"/>
                        </a:rPr>
                        <a:t>YTD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GB"/>
                    </a:p>
                  </a:txBody>
                  <a:tcPr/>
                </a:tc>
                <a:tc gridSpan="2">
                  <a:txBody>
                    <a:bodyPr/>
                    <a:lstStyle/>
                    <a:p>
                      <a:pPr algn="ctr" fontAlgn="b"/>
                      <a:r>
                        <a:rPr lang="en-GB" sz="800" b="0" i="0" u="none" strike="noStrike">
                          <a:solidFill>
                            <a:srgbClr val="FFFFFF"/>
                          </a:solidFill>
                          <a:effectLst/>
                          <a:latin typeface="Arial" panose="020B0604020202020204" pitchFamily="34" charset="0"/>
                        </a:rPr>
                        <a:t>YTD Variance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GB"/>
                    </a:p>
                  </a:txBody>
                  <a:tcPr/>
                </a:tc>
                <a:tc>
                  <a:txBody>
                    <a:bodyPr/>
                    <a:lstStyle/>
                    <a:p>
                      <a:pPr algn="l" fontAlgn="b"/>
                      <a:r>
                        <a:rPr lang="en-GB" sz="800" b="0" i="0" u="none" strike="noStrike" dirty="0">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GB" sz="800" b="0" i="0" u="none" strike="noStrike">
                          <a:solidFill>
                            <a:srgbClr val="FFFFFF"/>
                          </a:solidFill>
                          <a:effectLst/>
                          <a:latin typeface="Arial" panose="020B0604020202020204" pitchFamily="34" charset="0"/>
                        </a:rPr>
                        <a:t>Tameside &amp; Glossop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GB"/>
                    </a:p>
                  </a:txBody>
                  <a:tcPr/>
                </a:tc>
                <a:extLst>
                  <a:ext uri="{0D108BD9-81ED-4DB2-BD59-A6C34878D82A}">
                    <a16:rowId xmlns:a16="http://schemas.microsoft.com/office/drawing/2014/main" val="4156671650"/>
                  </a:ext>
                </a:extLst>
              </a:tr>
              <a:tr h="46458">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GB" sz="800" b="0" i="0" u="none" strike="noStrike" dirty="0">
                          <a:solidFill>
                            <a:srgbClr val="FFFFFF"/>
                          </a:solidFill>
                          <a:effectLst/>
                          <a:latin typeface="Arial" panose="020B0604020202020204" pitchFamily="34" charset="0"/>
                        </a:rPr>
                        <a:t>Tameside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GB" sz="800" b="0" i="0" u="none" strike="noStrike" dirty="0">
                          <a:solidFill>
                            <a:srgbClr val="FFFFFF"/>
                          </a:solidFill>
                          <a:effectLst/>
                          <a:latin typeface="Arial" panose="020B0604020202020204" pitchFamily="34" charset="0"/>
                        </a:rPr>
                        <a:t>Glossop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GB" sz="800" b="0" i="0" u="none" strike="noStrike" dirty="0">
                          <a:solidFill>
                            <a:srgbClr val="FFFFFF"/>
                          </a:solidFill>
                          <a:effectLst/>
                          <a:latin typeface="Arial" panose="020B0604020202020204" pitchFamily="34" charset="0"/>
                        </a:rPr>
                        <a:t>Tameside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GB" sz="800" b="0" i="0" u="none" strike="noStrike" dirty="0">
                          <a:solidFill>
                            <a:srgbClr val="FFFFFF"/>
                          </a:solidFill>
                          <a:effectLst/>
                          <a:latin typeface="Arial" panose="020B0604020202020204" pitchFamily="34" charset="0"/>
                        </a:rPr>
                        <a:t>Glossop</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endParaRPr lang="en-GB" sz="800" b="0" i="0" u="none" strike="noStrike">
                        <a:solidFill>
                          <a:srgbClr val="FFFF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FFFFFF"/>
                          </a:solidFill>
                          <a:effectLst/>
                          <a:latin typeface="Arial" panose="020B0604020202020204" pitchFamily="34" charset="0"/>
                        </a:rPr>
                        <a:t>YTD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ctr" fontAlgn="b"/>
                      <a:r>
                        <a:rPr lang="en-GB" sz="800" b="0" i="0" u="none" strike="noStrike" dirty="0">
                          <a:solidFill>
                            <a:srgbClr val="FFFFFF"/>
                          </a:solidFill>
                          <a:effectLst/>
                          <a:latin typeface="Arial" panose="020B0604020202020204" pitchFamily="34" charset="0"/>
                        </a:rPr>
                        <a:t>YTD Variance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298760806"/>
                  </a:ext>
                </a:extLst>
              </a:tr>
              <a:tr h="163914">
                <a:tc>
                  <a:txBody>
                    <a:bodyPr/>
                    <a:lstStyle/>
                    <a:p>
                      <a:pPr algn="l" fontAlgn="b"/>
                      <a:r>
                        <a:rPr lang="en-GB" sz="800" b="0" i="0" u="none" strike="noStrike">
                          <a:solidFill>
                            <a:srgbClr val="000000"/>
                          </a:solidFill>
                          <a:effectLst/>
                          <a:latin typeface="Arial" panose="020B0604020202020204" pitchFamily="34" charset="0"/>
                        </a:rPr>
                        <a:t>ACUTE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53,387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5,827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800" b="0" i="0" u="none" strike="noStrike">
                          <a:solidFill>
                            <a:srgbClr val="000000"/>
                          </a:solidFill>
                          <a:effectLst/>
                          <a:latin typeface="Arial" panose="020B0604020202020204" pitchFamily="34" charset="0"/>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59,214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dirty="0">
                          <a:solidFill>
                            <a:srgbClr val="000000"/>
                          </a:solidFill>
                          <a:effectLst/>
                          <a:latin typeface="Arial" panose="020B0604020202020204" pitchFamily="34" charset="0"/>
                        </a:rPr>
                        <a:t>-</a:t>
                      </a:r>
                      <a:r>
                        <a:rPr lang="en-GB" sz="800" b="0" i="0" u="none" strike="noStrike" dirty="0" smtClean="0">
                          <a:solidFill>
                            <a:srgbClr val="000000"/>
                          </a:solidFill>
                          <a:effectLst/>
                          <a:latin typeface="Arial" panose="020B0604020202020204" pitchFamily="34" charset="0"/>
                        </a:rPr>
                        <a:t>97</a:t>
                      </a:r>
                      <a:endParaRPr lang="en-GB" sz="800" b="0" i="0" u="none" strike="noStrike" dirty="0">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63226527"/>
                  </a:ext>
                </a:extLst>
              </a:tr>
              <a:tr h="163914">
                <a:tc>
                  <a:txBody>
                    <a:bodyPr/>
                    <a:lstStyle/>
                    <a:p>
                      <a:pPr algn="l" fontAlgn="b"/>
                      <a:r>
                        <a:rPr lang="en-GB" sz="800" b="0" i="0" u="none" strike="noStrike">
                          <a:solidFill>
                            <a:srgbClr val="000000"/>
                          </a:solidFill>
                          <a:effectLst/>
                          <a:latin typeface="Arial" panose="020B0604020202020204" pitchFamily="34" charset="0"/>
                        </a:rPr>
                        <a:t>MENTAL HEALTH</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10,900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1,520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-217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GB" sz="800" b="0" i="0" u="none" strike="noStrike">
                          <a:solidFill>
                            <a:srgbClr val="000000"/>
                          </a:solidFill>
                          <a:effectLst/>
                          <a:latin typeface="Arial" panose="020B0604020202020204"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12,420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79256899"/>
                  </a:ext>
                </a:extLst>
              </a:tr>
              <a:tr h="163914">
                <a:tc>
                  <a:txBody>
                    <a:bodyPr/>
                    <a:lstStyle/>
                    <a:p>
                      <a:pPr algn="l" fontAlgn="b"/>
                      <a:r>
                        <a:rPr lang="en-GB" sz="800" b="0" i="0" u="none" strike="noStrike">
                          <a:solidFill>
                            <a:srgbClr val="000000"/>
                          </a:solidFill>
                          <a:effectLst/>
                          <a:latin typeface="Arial" panose="020B0604020202020204" pitchFamily="34" charset="0"/>
                        </a:rPr>
                        <a:t>COMMUNITY HEALTH SERVICES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8,432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738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800" b="0" i="0" u="none" strike="noStrike">
                          <a:solidFill>
                            <a:srgbClr val="000000"/>
                          </a:solidFill>
                          <a:effectLst/>
                          <a:latin typeface="Arial" panose="020B060402020202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9,170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29128145"/>
                  </a:ext>
                </a:extLst>
              </a:tr>
              <a:tr h="163914">
                <a:tc>
                  <a:txBody>
                    <a:bodyPr/>
                    <a:lstStyle/>
                    <a:p>
                      <a:pPr algn="l" fontAlgn="b"/>
                      <a:r>
                        <a:rPr lang="en-GB" sz="800" b="0" i="0" u="none" strike="noStrike">
                          <a:solidFill>
                            <a:srgbClr val="000000"/>
                          </a:solidFill>
                          <a:effectLst/>
                          <a:latin typeface="Arial" panose="020B0604020202020204" pitchFamily="34" charset="0"/>
                        </a:rPr>
                        <a:t>CONTINUING CARE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3,546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800" b="0" i="0" u="none" strike="noStrike">
                          <a:solidFill>
                            <a:srgbClr val="000000"/>
                          </a:solidFill>
                          <a:effectLst/>
                          <a:latin typeface="Arial" panose="020B0604020202020204" pitchFamily="34" charset="0"/>
                        </a:rPr>
                        <a:t>-116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4,126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68548173"/>
                  </a:ext>
                </a:extLst>
              </a:tr>
              <a:tr h="163914">
                <a:tc>
                  <a:txBody>
                    <a:bodyPr/>
                    <a:lstStyle/>
                    <a:p>
                      <a:pPr algn="l" fontAlgn="b"/>
                      <a:r>
                        <a:rPr lang="en-GB" sz="800" b="0" i="0" u="none" strike="noStrike">
                          <a:solidFill>
                            <a:srgbClr val="000000"/>
                          </a:solidFill>
                          <a:effectLst/>
                          <a:latin typeface="Arial" panose="020B0604020202020204" pitchFamily="34" charset="0"/>
                        </a:rPr>
                        <a:t>PRIMARY CARE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20,190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2,871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485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800" b="0" i="0" u="none" strike="noStrike">
                          <a:solidFill>
                            <a:srgbClr val="000000"/>
                          </a:solidFill>
                          <a:effectLst/>
                          <a:latin typeface="Arial" panose="020B0604020202020204" pitchFamily="34" charset="0"/>
                        </a:rPr>
                        <a:t>-288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23,061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197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654540176"/>
                  </a:ext>
                </a:extLst>
              </a:tr>
              <a:tr h="163914">
                <a:tc>
                  <a:txBody>
                    <a:bodyPr/>
                    <a:lstStyle/>
                    <a:p>
                      <a:pPr algn="l" fontAlgn="b"/>
                      <a:r>
                        <a:rPr lang="en-GB" sz="800" b="0" i="0" u="none" strike="noStrike">
                          <a:solidFill>
                            <a:srgbClr val="000000"/>
                          </a:solidFill>
                          <a:effectLst/>
                          <a:latin typeface="Arial" panose="020B0604020202020204" pitchFamily="34" charset="0"/>
                        </a:rPr>
                        <a:t>OTHER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4,343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1,523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800" b="0" i="0" u="none" strike="noStrike">
                          <a:solidFill>
                            <a:srgbClr val="000000"/>
                          </a:solidFill>
                          <a:effectLst/>
                          <a:latin typeface="Arial" panose="020B0604020202020204" pitchFamily="34" charset="0"/>
                        </a:rPr>
                        <a:t>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5,866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887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1173323"/>
                  </a:ext>
                </a:extLst>
              </a:tr>
              <a:tr h="169566">
                <a:tc>
                  <a:txBody>
                    <a:bodyPr/>
                    <a:lstStyle/>
                    <a:p>
                      <a:pPr algn="l" fontAlgn="b"/>
                      <a:r>
                        <a:rPr lang="en-GB" sz="800" b="0" i="0" u="none" strike="noStrike">
                          <a:solidFill>
                            <a:srgbClr val="000000"/>
                          </a:solidFill>
                          <a:effectLst/>
                          <a:latin typeface="Arial" panose="020B0604020202020204" pitchFamily="34" charset="0"/>
                        </a:rPr>
                        <a:t>CORPORATE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1,062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fontAlgn="b"/>
                      <a:r>
                        <a:rPr lang="en-GB"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en-GB" sz="800" b="0" i="0" u="none" strike="noStrike">
                          <a:solidFill>
                            <a:srgbClr val="000000"/>
                          </a:solidFill>
                          <a:effectLst/>
                          <a:latin typeface="Arial" panose="020B0604020202020204" pitchFamily="34" charset="0"/>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fontAlgn="b"/>
                      <a:r>
                        <a:rPr lang="en-GB" sz="800" b="0" i="0" u="none" strike="noStrike">
                          <a:solidFill>
                            <a:srgbClr val="000000"/>
                          </a:solidFill>
                          <a:effectLst/>
                          <a:latin typeface="Arial" panose="020B0604020202020204" pitchFamily="34" charset="0"/>
                        </a:rPr>
                        <a:t>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GB" sz="800" b="0" i="0" u="none" strike="noStrike">
                          <a:solidFill>
                            <a:srgbClr val="000000"/>
                          </a:solidFill>
                          <a:effectLst/>
                          <a:latin typeface="Arial" panose="020B0604020202020204" pitchFamily="34" charset="0"/>
                        </a:rPr>
                        <a:t>1,206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000000"/>
                          </a:solidFill>
                          <a:effectLst/>
                          <a:latin typeface="Arial" panose="020B0604020202020204" pitchFamily="34" charset="0"/>
                        </a:rPr>
                        <a:t>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31250393"/>
                  </a:ext>
                </a:extLst>
              </a:tr>
              <a:tr h="169566">
                <a:tc>
                  <a:txBody>
                    <a:bodyPr/>
                    <a:lstStyle/>
                    <a:p>
                      <a:pPr algn="l" fontAlgn="b"/>
                      <a:r>
                        <a:rPr lang="en-GB" sz="800" b="0" i="0" u="none" strike="noStrike">
                          <a:solidFill>
                            <a:srgbClr val="FFFFFF"/>
                          </a:solidFill>
                          <a:effectLst/>
                          <a:latin typeface="Arial" panose="020B0604020202020204" pitchFamily="34" charset="0"/>
                        </a:rPr>
                        <a:t>Grand Total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GB" sz="800" b="0" i="0" u="none" strike="noStrike">
                          <a:solidFill>
                            <a:srgbClr val="FFFFFF"/>
                          </a:solidFill>
                          <a:effectLst/>
                          <a:latin typeface="Arial" panose="020B0604020202020204" pitchFamily="34" charset="0"/>
                        </a:rPr>
                        <a:t>101,860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GB" sz="800" b="0" i="0" u="none" strike="noStrike">
                          <a:solidFill>
                            <a:srgbClr val="FFFFFF"/>
                          </a:solidFill>
                          <a:effectLst/>
                          <a:latin typeface="Arial" panose="020B0604020202020204" pitchFamily="34" charset="0"/>
                        </a:rPr>
                        <a:t>13,201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GB" sz="800" b="0" i="0" u="none" strike="noStrike">
                          <a:solidFill>
                            <a:srgbClr val="FFFFFF"/>
                          </a:solidFill>
                          <a:effectLst/>
                          <a:latin typeface="Arial" panose="020B0604020202020204" pitchFamily="34" charset="0"/>
                        </a:rPr>
                        <a:t>1,047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GB" sz="800" b="0" i="0" u="none" strike="noStrike">
                          <a:solidFill>
                            <a:srgbClr val="FFFFFF"/>
                          </a:solidFill>
                          <a:effectLst/>
                          <a:latin typeface="Arial" panose="020B0604020202020204" pitchFamily="34" charset="0"/>
                        </a:rPr>
                        <a:t>328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l" fontAlgn="b"/>
                      <a:r>
                        <a:rPr lang="en-GB" sz="800" b="0" i="0" u="none" strike="noStrike">
                          <a:solidFill>
                            <a:srgbClr val="FFFF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GB" sz="800" b="0" i="0" u="none" strike="noStrike">
                          <a:solidFill>
                            <a:srgbClr val="FFFFFF"/>
                          </a:solidFill>
                          <a:effectLst/>
                          <a:latin typeface="Arial" panose="020B0604020202020204" pitchFamily="34" charset="0"/>
                        </a:rPr>
                        <a:t>115,061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a:txBody>
                    <a:bodyPr/>
                    <a:lstStyle/>
                    <a:p>
                      <a:pPr algn="r" fontAlgn="b"/>
                      <a:r>
                        <a:rPr lang="en-GB" sz="800" b="0" i="0" u="none" strike="noStrike" dirty="0">
                          <a:solidFill>
                            <a:srgbClr val="FFFFFF"/>
                          </a:solidFill>
                          <a:effectLst/>
                          <a:latin typeface="Arial" panose="020B0604020202020204" pitchFamily="34" charset="0"/>
                        </a:rPr>
                        <a:t>1,375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3337858322"/>
                  </a:ext>
                </a:extLst>
              </a:tr>
            </a:tbl>
          </a:graphicData>
        </a:graphic>
      </p:graphicFrame>
    </p:spTree>
    <p:extLst>
      <p:ext uri="{BB962C8B-B14F-4D97-AF65-F5344CB8AC3E}">
        <p14:creationId xmlns:p14="http://schemas.microsoft.com/office/powerpoint/2010/main" val="28833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00340"/>
          </a:xfrm>
          <a:prstGeom prst="rect">
            <a:avLst/>
          </a:prstGeom>
          <a:solidFill>
            <a:schemeClr val="accent1"/>
          </a:solidFill>
          <a:ln>
            <a:noFill/>
          </a:ln>
          <a:effectLst/>
        </p:spPr>
        <p:txBody>
          <a:bodyPr wrap="square" lIns="91669" tIns="45834" rIns="91669" bIns="4583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w="0"/>
                <a:solidFill>
                  <a:prstClr val="white"/>
                </a:solidFill>
                <a:effectLst/>
                <a:uLnTx/>
                <a:uFillTx/>
                <a:latin typeface="Arial" panose="020B0604020202020204" pitchFamily="34" charset="0"/>
                <a:ea typeface="+mn-ea"/>
                <a:cs typeface="Arial" panose="020B0604020202020204" pitchFamily="34" charset="0"/>
              </a:rPr>
              <a:t>Integrated </a:t>
            </a:r>
            <a:r>
              <a:rPr kumimoji="0" lang="en-GB" sz="20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rPr>
              <a:t>Commissioning </a:t>
            </a:r>
            <a:r>
              <a:rPr kumimoji="0" lang="en-GB" sz="2000" b="1" i="0" u="none" strike="noStrike" kern="1200" cap="none" spc="0" normalizeH="0" baseline="0" noProof="0" dirty="0" smtClean="0">
                <a:ln w="0"/>
                <a:solidFill>
                  <a:prstClr val="white"/>
                </a:solidFill>
                <a:effectLst/>
                <a:uLnTx/>
                <a:uFillTx/>
                <a:latin typeface="Arial" panose="020B0604020202020204" pitchFamily="34" charset="0"/>
                <a:ea typeface="+mn-ea"/>
                <a:cs typeface="Arial" panose="020B0604020202020204" pitchFamily="34" charset="0"/>
              </a:rPr>
              <a:t>Fund – Council Budgets</a:t>
            </a:r>
            <a:endParaRPr kumimoji="0" lang="en-GB" sz="2000" b="1" i="0" u="none" strike="noStrike" kern="1200" cap="none" spc="0" normalizeH="0" baseline="0" noProof="0" dirty="0">
              <a:ln w="0"/>
              <a:solidFill>
                <a:prstClr val="white"/>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A2AB0-D368-4C2E-BC4B-64C9B086E260}"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Rectangle 14"/>
          <p:cNvSpPr/>
          <p:nvPr/>
        </p:nvSpPr>
        <p:spPr>
          <a:xfrm>
            <a:off x="108000" y="468000"/>
            <a:ext cx="8964000" cy="5985336"/>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eaLnBrk="0" fontAlgn="base" hangingPunct="0">
              <a:spcBef>
                <a:spcPct val="20000"/>
              </a:spcBef>
              <a:spcAft>
                <a:spcPct val="0"/>
              </a:spcAft>
            </a:pPr>
            <a:r>
              <a:rPr lang="en-GB" sz="1100" dirty="0">
                <a:solidFill>
                  <a:prstClr val="black"/>
                </a:solidFill>
                <a:latin typeface="Arial" panose="020B0604020202020204" pitchFamily="34" charset="0"/>
                <a:cs typeface="Arial" panose="020B0604020202020204" pitchFamily="34" charset="0"/>
              </a:rPr>
              <a:t>As highlighted in the month 2 report, the Council is facing significant and growing inflationary pressures across a number of areas, combined with demand pressures in Adults and Children’s services, resulting in a </a:t>
            </a:r>
            <a:r>
              <a:rPr lang="en-GB" sz="1100" dirty="0" smtClean="0">
                <a:solidFill>
                  <a:prstClr val="black"/>
                </a:solidFill>
                <a:latin typeface="Arial" panose="020B0604020202020204" pitchFamily="34" charset="0"/>
                <a:cs typeface="Arial" panose="020B0604020202020204" pitchFamily="34" charset="0"/>
              </a:rPr>
              <a:t>substantial </a:t>
            </a:r>
            <a:r>
              <a:rPr lang="en-GB" sz="1100" dirty="0">
                <a:solidFill>
                  <a:prstClr val="black"/>
                </a:solidFill>
                <a:latin typeface="Arial" panose="020B0604020202020204" pitchFamily="34" charset="0"/>
                <a:cs typeface="Arial" panose="020B0604020202020204" pitchFamily="34" charset="0"/>
              </a:rPr>
              <a:t>forecast overspend by 31 March 2023 of </a:t>
            </a:r>
            <a:r>
              <a:rPr lang="en-GB" sz="1100" b="1" dirty="0">
                <a:solidFill>
                  <a:srgbClr val="FF0000"/>
                </a:solidFill>
                <a:latin typeface="Arial" panose="020B0604020202020204" pitchFamily="34" charset="0"/>
                <a:cs typeface="Arial" panose="020B0604020202020204" pitchFamily="34" charset="0"/>
              </a:rPr>
              <a:t>(£12,850k</a:t>
            </a:r>
            <a:r>
              <a:rPr lang="en-GB" sz="1100" b="1" dirty="0" smtClean="0">
                <a:solidFill>
                  <a:srgbClr val="FF0000"/>
                </a:solidFill>
                <a:latin typeface="Arial" panose="020B0604020202020204" pitchFamily="34" charset="0"/>
                <a:cs typeface="Arial" panose="020B0604020202020204" pitchFamily="34" charset="0"/>
              </a:rPr>
              <a:t>).  </a:t>
            </a:r>
            <a:r>
              <a:rPr lang="en-GB" sz="1100" dirty="0" smtClean="0">
                <a:solidFill>
                  <a:schemeClr val="tx1"/>
                </a:solidFill>
                <a:latin typeface="Arial" panose="020B0604020202020204" pitchFamily="34" charset="0"/>
                <a:cs typeface="Arial" panose="020B0604020202020204" pitchFamily="34" charset="0"/>
              </a:rPr>
              <a:t>Further detail on key variances and progress with savings delivery is set out in Appendix 2 with key variances including:</a:t>
            </a:r>
            <a:endParaRPr lang="en-GB" sz="1100" kern="0" dirty="0" smtClean="0">
              <a:solidFill>
                <a:srgbClr val="000000"/>
              </a:solidFill>
              <a:latin typeface="Arial"/>
            </a:endParaRPr>
          </a:p>
          <a:p>
            <a:pPr lvl="0" algn="just" eaLnBrk="0" fontAlgn="base" hangingPunct="0">
              <a:spcBef>
                <a:spcPct val="20000"/>
              </a:spcBef>
              <a:spcAft>
                <a:spcPct val="0"/>
              </a:spcAft>
            </a:pPr>
            <a:endParaRPr lang="en-GB" sz="1100" b="1" kern="0" dirty="0" smtClean="0">
              <a:solidFill>
                <a:srgbClr val="000000"/>
              </a:solidFill>
              <a:latin typeface="Arial"/>
            </a:endParaRPr>
          </a:p>
          <a:p>
            <a:pPr marL="342900" lvl="0" indent="-342900" algn="just" eaLnBrk="0" fontAlgn="base" hangingPunct="0">
              <a:spcBef>
                <a:spcPct val="20000"/>
              </a:spcBef>
              <a:spcAft>
                <a:spcPct val="0"/>
              </a:spcAft>
              <a:buFontTx/>
              <a:buChar char="•"/>
            </a:pPr>
            <a:r>
              <a:rPr lang="en-GB" sz="1100" b="1" kern="0" dirty="0" smtClean="0">
                <a:solidFill>
                  <a:srgbClr val="000000"/>
                </a:solidFill>
                <a:latin typeface="Arial"/>
              </a:rPr>
              <a:t>Adults</a:t>
            </a:r>
            <a:r>
              <a:rPr lang="en-GB" sz="1100" kern="0" dirty="0" smtClean="0">
                <a:solidFill>
                  <a:srgbClr val="000000"/>
                </a:solidFill>
                <a:latin typeface="Arial"/>
              </a:rPr>
              <a:t> </a:t>
            </a:r>
            <a:r>
              <a:rPr lang="en-GB" sz="1100" b="1" kern="0" dirty="0">
                <a:solidFill>
                  <a:srgbClr val="FF0000"/>
                </a:solidFill>
                <a:latin typeface="Arial"/>
              </a:rPr>
              <a:t>£2,716k </a:t>
            </a:r>
            <a:r>
              <a:rPr lang="en-GB" sz="1100" kern="0" dirty="0" smtClean="0">
                <a:solidFill>
                  <a:srgbClr val="000000"/>
                </a:solidFill>
                <a:latin typeface="Arial"/>
              </a:rPr>
              <a:t>: The forecast includes £1,712k of costs relating to transitional placements from Children’s Services during 2022/23, which is based on current data and assumes a reduction in costs relating to eligibility rates and client contributions.  Pressures of £1,550k have also materialised due to COVID grant related funding not being available as expected at budget setting, which is partly mitigated by £734k of contributions from reserves.  Pressures of £933k have also materialised in Residential and Nursing Care due to an increase in the number of placements above that assumed at budget setting.   </a:t>
            </a:r>
            <a:r>
              <a:rPr lang="en-GB" sz="1100" kern="0" dirty="0">
                <a:solidFill>
                  <a:srgbClr val="000000"/>
                </a:solidFill>
                <a:latin typeface="Arial"/>
              </a:rPr>
              <a:t>transitional placements (young adults), shortfall in COVID related grant income, increase in volume of residential &amp; nursing </a:t>
            </a:r>
            <a:r>
              <a:rPr lang="en-GB" sz="1100" kern="0" dirty="0" smtClean="0">
                <a:solidFill>
                  <a:srgbClr val="000000"/>
                </a:solidFill>
                <a:latin typeface="Arial"/>
              </a:rPr>
              <a:t>placements.  The pressures are partially mitigated by the reserve drawdown relating to COVID grant income, vacant posts across the service and an increase in Continuing Health Care funding to contribute to placement costs.</a:t>
            </a:r>
          </a:p>
          <a:p>
            <a:pPr marL="342900" lvl="0" indent="-342900" algn="just" eaLnBrk="0" fontAlgn="base" hangingPunct="0">
              <a:spcBef>
                <a:spcPct val="20000"/>
              </a:spcBef>
              <a:spcAft>
                <a:spcPct val="0"/>
              </a:spcAft>
              <a:buFontTx/>
              <a:buChar char="•"/>
            </a:pPr>
            <a:endParaRPr lang="en-GB" sz="1100" b="1" kern="0" dirty="0" smtClean="0">
              <a:solidFill>
                <a:srgbClr val="000000"/>
              </a:solidFill>
              <a:latin typeface="Arial"/>
            </a:endParaRPr>
          </a:p>
          <a:p>
            <a:pPr marL="342900" lvl="0" indent="-342900" algn="just" eaLnBrk="0" fontAlgn="base" hangingPunct="0">
              <a:spcBef>
                <a:spcPct val="20000"/>
              </a:spcBef>
              <a:spcAft>
                <a:spcPct val="0"/>
              </a:spcAft>
              <a:buFontTx/>
              <a:buChar char="•"/>
            </a:pPr>
            <a:r>
              <a:rPr lang="en-GB" sz="1100" b="1" kern="0" dirty="0" smtClean="0">
                <a:solidFill>
                  <a:srgbClr val="000000"/>
                </a:solidFill>
                <a:latin typeface="Arial"/>
              </a:rPr>
              <a:t>Children’s Social Care </a:t>
            </a:r>
            <a:r>
              <a:rPr lang="en-GB" sz="1100" b="1" kern="0" dirty="0">
                <a:solidFill>
                  <a:srgbClr val="FF0000"/>
                </a:solidFill>
                <a:latin typeface="Arial"/>
              </a:rPr>
              <a:t>£2,405k </a:t>
            </a:r>
            <a:r>
              <a:rPr lang="en-GB" sz="1100" kern="0" dirty="0" smtClean="0">
                <a:solidFill>
                  <a:srgbClr val="000000"/>
                </a:solidFill>
                <a:latin typeface="Arial"/>
              </a:rPr>
              <a:t>: </a:t>
            </a:r>
            <a:r>
              <a:rPr lang="en-GB" sz="1100" dirty="0">
                <a:solidFill>
                  <a:schemeClr val="tx1"/>
                </a:solidFill>
                <a:latin typeface="Arial" panose="020B0604020202020204" pitchFamily="34" charset="0"/>
                <a:cs typeface="Arial" panose="020B0604020202020204" pitchFamily="34" charset="0"/>
              </a:rPr>
              <a:t>External Placements is forecast to overspend by a total of (£2.494m). The overspend is predominately due to the number of external residential placements for children under 18 (£1.981m). Additionally there is an overspend of (£0.559m) in relation to the number of young adults that remain in placements paid for by Children’s Social Care due to the lack of appropriate accommodation for them to move onto. Work is continuing in this area with the Transformation Team to address sufficiency of appropriate accommodation and it is expected this will reduce costs in this area. Interagency adoption fees is forecast to underspend by £46K due to the number of children placed with adopters from the Regional Adoption Agency. </a:t>
            </a:r>
            <a:r>
              <a:rPr lang="en-GB" sz="1100" dirty="0" smtClean="0">
                <a:solidFill>
                  <a:schemeClr val="tx1"/>
                </a:solidFill>
                <a:latin typeface="Arial" panose="020B0604020202020204" pitchFamily="34" charset="0"/>
                <a:cs typeface="Arial" panose="020B0604020202020204" pitchFamily="34" charset="0"/>
              </a:rPr>
              <a:t>  The </a:t>
            </a:r>
            <a:r>
              <a:rPr lang="en-GB" sz="1100" dirty="0">
                <a:solidFill>
                  <a:schemeClr val="tx1"/>
                </a:solidFill>
                <a:latin typeface="Arial" panose="020B0604020202020204" pitchFamily="34" charset="0"/>
                <a:cs typeface="Arial" panose="020B0604020202020204" pitchFamily="34" charset="0"/>
              </a:rPr>
              <a:t>budget for external residential placements was reduced by £2.919m as part of the council savings for 2022/23. The approved savings was based on a reduction in the number of cared for children in external residential placements and a reduction in costs by stepping children from residential homes to agency foster care placements. The saving is currently not on target to be met.  </a:t>
            </a:r>
            <a:endParaRPr lang="en-GB" sz="1100" kern="0" dirty="0">
              <a:solidFill>
                <a:srgbClr val="000000"/>
              </a:solidFill>
              <a:latin typeface="Arial"/>
            </a:endParaRPr>
          </a:p>
          <a:p>
            <a:pPr marL="342900" lvl="0" indent="-342900" algn="just" eaLnBrk="0" fontAlgn="base" hangingPunct="0">
              <a:spcBef>
                <a:spcPct val="20000"/>
              </a:spcBef>
              <a:spcAft>
                <a:spcPct val="0"/>
              </a:spcAft>
              <a:buFontTx/>
              <a:buChar char="•"/>
            </a:pPr>
            <a:endParaRPr lang="en-GB" sz="1100" b="1" kern="0" dirty="0" smtClean="0">
              <a:solidFill>
                <a:srgbClr val="000000"/>
              </a:solidFill>
              <a:latin typeface="Arial"/>
            </a:endParaRPr>
          </a:p>
          <a:p>
            <a:pPr marL="342900" lvl="0" indent="-342900" algn="just" eaLnBrk="0" fontAlgn="base" hangingPunct="0">
              <a:spcBef>
                <a:spcPct val="20000"/>
              </a:spcBef>
              <a:spcAft>
                <a:spcPct val="0"/>
              </a:spcAft>
              <a:buFontTx/>
              <a:buChar char="•"/>
            </a:pPr>
            <a:r>
              <a:rPr lang="en-GB" sz="1100" b="1" kern="0" dirty="0" smtClean="0">
                <a:solidFill>
                  <a:srgbClr val="000000"/>
                </a:solidFill>
                <a:latin typeface="Arial"/>
              </a:rPr>
              <a:t>Education</a:t>
            </a:r>
            <a:r>
              <a:rPr lang="en-GB" sz="1100" kern="0" dirty="0" smtClean="0">
                <a:solidFill>
                  <a:srgbClr val="000000"/>
                </a:solidFill>
                <a:latin typeface="Arial"/>
              </a:rPr>
              <a:t> </a:t>
            </a:r>
            <a:r>
              <a:rPr lang="en-GB" sz="1100" b="1" kern="0" dirty="0">
                <a:solidFill>
                  <a:srgbClr val="FF0000"/>
                </a:solidFill>
                <a:latin typeface="Arial"/>
              </a:rPr>
              <a:t>£1,729k </a:t>
            </a:r>
            <a:r>
              <a:rPr lang="en-GB" sz="1100" kern="0" dirty="0">
                <a:solidFill>
                  <a:srgbClr val="000000"/>
                </a:solidFill>
                <a:latin typeface="Arial"/>
              </a:rPr>
              <a:t>– </a:t>
            </a:r>
            <a:r>
              <a:rPr lang="en-GB" sz="1100" dirty="0">
                <a:solidFill>
                  <a:schemeClr val="tx1"/>
                </a:solidFill>
                <a:latin typeface="Arial" pitchFamily="34" charset="0"/>
                <a:cs typeface="Arial" pitchFamily="34" charset="0"/>
              </a:rPr>
              <a:t>The budget for SEN Transport is expected to overspend due to the continued rise in the numbers of pupils eligible for transport, along with an increase in price inflation contributing to this pressure.  A further review of the costs has seen the pressure increase from Period 2 as demand on the service has further increased.  Routes are due to be updated from September and estimates for anticipated growth and inflation </a:t>
            </a:r>
            <a:r>
              <a:rPr lang="en-GB" sz="1100" dirty="0" smtClean="0">
                <a:solidFill>
                  <a:schemeClr val="tx1"/>
                </a:solidFill>
                <a:latin typeface="Arial" pitchFamily="34" charset="0"/>
                <a:cs typeface="Arial" pitchFamily="34" charset="0"/>
              </a:rPr>
              <a:t>included.</a:t>
            </a:r>
            <a:endParaRPr lang="en-GB" sz="1100" kern="0" dirty="0">
              <a:solidFill>
                <a:srgbClr val="000000"/>
              </a:solidFill>
              <a:latin typeface="Arial"/>
            </a:endParaRPr>
          </a:p>
          <a:p>
            <a:pPr marL="342900" lvl="0" indent="-342900" algn="just" eaLnBrk="0" fontAlgn="base" hangingPunct="0">
              <a:spcBef>
                <a:spcPct val="20000"/>
              </a:spcBef>
              <a:spcAft>
                <a:spcPct val="0"/>
              </a:spcAft>
              <a:buFontTx/>
              <a:buChar char="•"/>
            </a:pPr>
            <a:endParaRPr lang="en-GB" sz="1100" b="1" kern="0" dirty="0" smtClean="0">
              <a:solidFill>
                <a:srgbClr val="000000"/>
              </a:solidFill>
              <a:latin typeface="Arial"/>
            </a:endParaRPr>
          </a:p>
          <a:p>
            <a:pPr marL="342900" lvl="0" indent="-342900" algn="just" eaLnBrk="0" fontAlgn="base" hangingPunct="0">
              <a:spcBef>
                <a:spcPct val="20000"/>
              </a:spcBef>
              <a:spcAft>
                <a:spcPct val="0"/>
              </a:spcAft>
              <a:buFontTx/>
              <a:buChar char="•"/>
            </a:pPr>
            <a:r>
              <a:rPr lang="en-GB" sz="1100" b="1" kern="0" dirty="0" smtClean="0">
                <a:solidFill>
                  <a:srgbClr val="000000"/>
                </a:solidFill>
                <a:latin typeface="Arial"/>
              </a:rPr>
              <a:t>Place</a:t>
            </a:r>
            <a:r>
              <a:rPr lang="en-GB" sz="1100" kern="0" dirty="0" smtClean="0">
                <a:solidFill>
                  <a:srgbClr val="000000"/>
                </a:solidFill>
                <a:latin typeface="Arial"/>
              </a:rPr>
              <a:t> </a:t>
            </a:r>
            <a:r>
              <a:rPr lang="en-GB" sz="1100" b="1" kern="0" dirty="0">
                <a:solidFill>
                  <a:srgbClr val="FF0000"/>
                </a:solidFill>
                <a:latin typeface="Arial"/>
              </a:rPr>
              <a:t>£7,903k </a:t>
            </a:r>
            <a:r>
              <a:rPr lang="en-GB" sz="1100" kern="0" dirty="0" smtClean="0">
                <a:solidFill>
                  <a:srgbClr val="000000"/>
                </a:solidFill>
                <a:latin typeface="Arial"/>
              </a:rPr>
              <a:t>: There are a range of pressures across the Directorate which include: (£1,358k) additional costs for street lighting electricity and (£849k) additional costs for gas and electricity in buildings, based on  approximately 100% increase in prices;  (£371k) inflationary pressures on facilities management costs; (£400k) reduced income from estates services; (£229k) forecast reduction in income from planning and building control; (£490k) income shortfalls in Engineers; (£907k) shortfall in car parking income; and pressures totalling £2,705k due to the non-delivery of savings.</a:t>
            </a:r>
          </a:p>
        </p:txBody>
      </p:sp>
    </p:spTree>
    <p:extLst>
      <p:ext uri="{BB962C8B-B14F-4D97-AF65-F5344CB8AC3E}">
        <p14:creationId xmlns:p14="http://schemas.microsoft.com/office/powerpoint/2010/main" val="245514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a:ln w="0"/>
                <a:solidFill>
                  <a:schemeClr val="bg1"/>
                </a:solidFill>
                <a:cs typeface="Calibri" panose="020F0502020204030204" pitchFamily="34" charset="0"/>
              </a:rPr>
              <a:t>Finance Summary Position – T&amp;G ICFT</a:t>
            </a:r>
          </a:p>
        </p:txBody>
      </p:sp>
      <p:sp>
        <p:nvSpPr>
          <p:cNvPr id="2" name="Slide Number Placeholder 1"/>
          <p:cNvSpPr>
            <a:spLocks noGrp="1"/>
          </p:cNvSpPr>
          <p:nvPr>
            <p:ph type="sldNum" sz="quarter" idx="12"/>
          </p:nvPr>
        </p:nvSpPr>
        <p:spPr/>
        <p:txBody>
          <a:bodyPr/>
          <a:lstStyle/>
          <a:p>
            <a:fld id="{9E0A2AB0-D368-4C2E-BC4B-64C9B086E260}" type="slidenum">
              <a:rPr lang="en-GB" smtClean="0"/>
              <a:t>8</a:t>
            </a:fld>
            <a:endParaRPr lang="en-GB" dirty="0"/>
          </a:p>
        </p:txBody>
      </p:sp>
      <p:sp>
        <p:nvSpPr>
          <p:cNvPr id="3" name="Footer Placeholder 2"/>
          <p:cNvSpPr>
            <a:spLocks noGrp="1"/>
          </p:cNvSpPr>
          <p:nvPr>
            <p:ph type="ftr" sz="quarter" idx="11"/>
          </p:nvPr>
        </p:nvSpPr>
        <p:spPr/>
        <p:txBody>
          <a:bodyPr/>
          <a:lstStyle/>
          <a:p>
            <a:r>
              <a:rPr lang="en-GB" dirty="0"/>
              <a:t>Financial Year Ending 31 March 2023</a:t>
            </a:r>
          </a:p>
        </p:txBody>
      </p:sp>
      <p:pic>
        <p:nvPicPr>
          <p:cNvPr id="9" name="Picture 8">
            <a:extLst>
              <a:ext uri="{FF2B5EF4-FFF2-40B4-BE49-F238E27FC236}">
                <a16:creationId xmlns:a16="http://schemas.microsoft.com/office/drawing/2014/main" id="{9E780535-25DA-49AC-923E-B317C959224E}"/>
              </a:ext>
            </a:extLst>
          </p:cNvPr>
          <p:cNvPicPr>
            <a:picLocks noChangeAspect="1"/>
          </p:cNvPicPr>
          <p:nvPr/>
        </p:nvPicPr>
        <p:blipFill>
          <a:blip r:embed="rId3"/>
          <a:stretch>
            <a:fillRect/>
          </a:stretch>
        </p:blipFill>
        <p:spPr>
          <a:xfrm>
            <a:off x="534380" y="980728"/>
            <a:ext cx="8075240" cy="4447234"/>
          </a:xfrm>
          <a:prstGeom prst="rect">
            <a:avLst/>
          </a:prstGeom>
        </p:spPr>
      </p:pic>
    </p:spTree>
    <p:extLst>
      <p:ext uri="{BB962C8B-B14F-4D97-AF65-F5344CB8AC3E}">
        <p14:creationId xmlns:p14="http://schemas.microsoft.com/office/powerpoint/2010/main" val="2105047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96" y="1"/>
            <a:ext cx="9148396" cy="461895"/>
          </a:xfrm>
          <a:prstGeom prst="rect">
            <a:avLst/>
          </a:prstGeom>
          <a:solidFill>
            <a:schemeClr val="accent1"/>
          </a:solidFill>
          <a:ln>
            <a:noFill/>
          </a:ln>
          <a:effectLst/>
        </p:spPr>
        <p:txBody>
          <a:bodyPr wrap="square" lIns="91669" tIns="45834" rIns="91669" bIns="45834">
            <a:spAutoFit/>
          </a:bodyPr>
          <a:lstStyle/>
          <a:p>
            <a:pPr marL="177800"/>
            <a:r>
              <a:rPr lang="en-GB" sz="2400" b="1" dirty="0">
                <a:ln w="0"/>
                <a:solidFill>
                  <a:schemeClr val="bg1"/>
                </a:solidFill>
                <a:cs typeface="Calibri" panose="020F0502020204030204" pitchFamily="34" charset="0"/>
              </a:rPr>
              <a:t>Finance Summary Position – T&amp;G ICFT</a:t>
            </a:r>
          </a:p>
        </p:txBody>
      </p:sp>
      <p:sp>
        <p:nvSpPr>
          <p:cNvPr id="2" name="Slide Number Placeholder 1"/>
          <p:cNvSpPr>
            <a:spLocks noGrp="1"/>
          </p:cNvSpPr>
          <p:nvPr>
            <p:ph type="sldNum" sz="quarter" idx="12"/>
          </p:nvPr>
        </p:nvSpPr>
        <p:spPr/>
        <p:txBody>
          <a:bodyPr/>
          <a:lstStyle/>
          <a:p>
            <a:fld id="{9E0A2AB0-D368-4C2E-BC4B-64C9B086E260}" type="slidenum">
              <a:rPr lang="en-GB" smtClean="0"/>
              <a:t>9</a:t>
            </a:fld>
            <a:endParaRPr lang="en-GB" dirty="0"/>
          </a:p>
        </p:txBody>
      </p:sp>
      <p:sp>
        <p:nvSpPr>
          <p:cNvPr id="7" name="Rectangle 6"/>
          <p:cNvSpPr/>
          <p:nvPr/>
        </p:nvSpPr>
        <p:spPr>
          <a:xfrm>
            <a:off x="308380" y="620688"/>
            <a:ext cx="8522844" cy="6028780"/>
          </a:xfrm>
          <a:prstGeom prst="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GB" sz="1100" kern="0" dirty="0">
                <a:latin typeface="Calibri" panose="020F0502020204030204" pitchFamily="34" charset="0"/>
                <a:cs typeface="Calibri" panose="020F0502020204030204" pitchFamily="34" charset="0"/>
              </a:rPr>
              <a:t>an for H2 which will result in a planned breakeven position for the financial year 2021/22</a:t>
            </a:r>
            <a:endParaRPr lang="en-GB" sz="1100" dirty="0">
              <a:solidFill>
                <a:prstClr val="black"/>
              </a:solidFill>
              <a:latin typeface="Arial" panose="020B0604020202020204" pitchFamily="34" charset="0"/>
              <a:cs typeface="Arial" panose="020B0604020202020204" pitchFamily="34" charset="0"/>
            </a:endParaRPr>
          </a:p>
          <a:p>
            <a:pPr algn="just"/>
            <a:r>
              <a:rPr lang="en-GB" sz="1100" b="1" dirty="0">
                <a:solidFill>
                  <a:prstClr val="black"/>
                </a:solidFill>
                <a:latin typeface="Arial" panose="020B0604020202020204" pitchFamily="34" charset="0"/>
                <a:cs typeface="Arial" panose="020B0604020202020204" pitchFamily="34" charset="0"/>
              </a:rPr>
              <a:t>Trust Financial Summary – Month 3</a:t>
            </a:r>
          </a:p>
          <a:p>
            <a:pPr algn="just"/>
            <a:endParaRPr lang="en-GB" sz="1100" kern="0" dirty="0">
              <a:latin typeface="Calibri" panose="020F0502020204030204" pitchFamily="34" charset="0"/>
              <a:cs typeface="Calibri" panose="020F0502020204030204" pitchFamily="34" charset="0"/>
            </a:endParaRPr>
          </a:p>
          <a:p>
            <a:pPr algn="just"/>
            <a:r>
              <a:rPr lang="en-GB" sz="1100" dirty="0">
                <a:solidFill>
                  <a:prstClr val="black"/>
                </a:solidFill>
                <a:latin typeface="Arial" panose="020B0604020202020204" pitchFamily="34" charset="0"/>
                <a:cs typeface="Arial" panose="020B0604020202020204" pitchFamily="34" charset="0"/>
              </a:rPr>
              <a:t>The Trust had original submitted a planned deficit of c.£15.567m but has recently resubmitted with a planned deficit of c.£12.311m following receipt of additional revenue support funding. </a:t>
            </a:r>
          </a:p>
          <a:p>
            <a:pPr algn="just"/>
            <a:endParaRPr lang="en-GB" sz="1100" dirty="0">
              <a:solidFill>
                <a:prstClr val="black"/>
              </a:solidFill>
              <a:latin typeface="Arial" panose="020B0604020202020204" pitchFamily="34" charset="0"/>
              <a:cs typeface="Arial" panose="020B0604020202020204" pitchFamily="34" charset="0"/>
            </a:endParaRPr>
          </a:p>
          <a:p>
            <a:pPr algn="just"/>
            <a:r>
              <a:rPr lang="en-GB" sz="1100" dirty="0">
                <a:solidFill>
                  <a:prstClr val="black"/>
                </a:solidFill>
                <a:latin typeface="Arial" panose="020B0604020202020204" pitchFamily="34" charset="0"/>
                <a:cs typeface="Arial" panose="020B0604020202020204" pitchFamily="34" charset="0"/>
              </a:rPr>
              <a:t>In month 3 the Trust reported an in month variance against plan of c.£91k adverse and a YTD position of c.£718k adverse. This is largely driven by following key factors:</a:t>
            </a:r>
          </a:p>
          <a:p>
            <a:pPr algn="just"/>
            <a:endParaRPr lang="en-GB" sz="400" dirty="0">
              <a:solidFill>
                <a:prstClr val="black"/>
              </a:solidFill>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Premium agency spend within ED and Urgent Care</a:t>
            </a:r>
          </a:p>
          <a:p>
            <a:pPr marL="171450" indent="-171450" algn="just">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Additional costs due to delay transfer of care for inpatients to social care</a:t>
            </a:r>
          </a:p>
          <a:p>
            <a:pPr marL="171450" indent="-171450" algn="just">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Unachieved Trust Efficiency Programme which is compounded by two points above</a:t>
            </a:r>
          </a:p>
          <a:p>
            <a:pPr algn="just"/>
            <a:endParaRPr lang="en-GB" sz="1100" dirty="0">
              <a:solidFill>
                <a:prstClr val="black"/>
              </a:solidFill>
              <a:latin typeface="Arial" panose="020B0604020202020204" pitchFamily="34" charset="0"/>
              <a:cs typeface="Arial" panose="020B0604020202020204" pitchFamily="34" charset="0"/>
            </a:endParaRPr>
          </a:p>
          <a:p>
            <a:pPr algn="just"/>
            <a:r>
              <a:rPr lang="en-GB" sz="1100" dirty="0">
                <a:solidFill>
                  <a:schemeClr val="tx1"/>
                </a:solidFill>
                <a:latin typeface="Arial" panose="020B0604020202020204" pitchFamily="34" charset="0"/>
                <a:cs typeface="Arial" panose="020B0604020202020204" pitchFamily="34" charset="0"/>
              </a:rPr>
              <a:t>The in month actual position is a reported deficit of c.£0.588m</a:t>
            </a:r>
            <a:r>
              <a:rPr lang="en-GB" sz="1100" dirty="0">
                <a:solidFill>
                  <a:srgbClr val="FF0000"/>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This represents an favourable movement of c.£1.1m compared to the previous month, predominantly due to the YTD additional revenue funding included at Month 3 to support inflation which is reflected in the improvement of the overall Trust plan. Total COVID expenditure incurred in month equated to c.£278k against planned spend of c.£331k which is slightly below plan. Total YTD spend for COVID is c£958k against a plan of c.£1.028k which represents an underspend of £70k.</a:t>
            </a:r>
          </a:p>
          <a:p>
            <a:pPr algn="just"/>
            <a:endParaRPr lang="en-GB" sz="1100" dirty="0">
              <a:solidFill>
                <a:srgbClr val="FF0000"/>
              </a:solidFill>
              <a:latin typeface="Arial" panose="020B0604020202020204" pitchFamily="34" charset="0"/>
              <a:cs typeface="Arial" panose="020B0604020202020204" pitchFamily="34" charset="0"/>
            </a:endParaRPr>
          </a:p>
          <a:p>
            <a:pPr algn="just"/>
            <a:r>
              <a:rPr lang="en-GB" sz="1100" b="1" dirty="0">
                <a:solidFill>
                  <a:schemeClr val="tx1"/>
                </a:solidFill>
                <a:latin typeface="Arial" panose="020B0604020202020204" pitchFamily="34" charset="0"/>
                <a:cs typeface="Arial" panose="020B0604020202020204" pitchFamily="34" charset="0"/>
              </a:rPr>
              <a:t>Activity and Performance:</a:t>
            </a:r>
          </a:p>
          <a:p>
            <a:pPr algn="just"/>
            <a:endParaRPr lang="en-GB" sz="1100" b="1" dirty="0">
              <a:solidFill>
                <a:srgbClr val="FF0000"/>
              </a:solidFill>
              <a:latin typeface="Arial" panose="020B0604020202020204" pitchFamily="34" charset="0"/>
              <a:cs typeface="Arial" panose="020B0604020202020204" pitchFamily="34" charset="0"/>
            </a:endParaRPr>
          </a:p>
          <a:p>
            <a:pPr lvl="0" algn="just">
              <a:defRPr/>
            </a:pPr>
            <a:r>
              <a:rPr lang="en-GB" sz="1100" dirty="0">
                <a:solidFill>
                  <a:schemeClr val="tx1"/>
                </a:solidFill>
                <a:latin typeface="Arial" panose="020B0604020202020204" pitchFamily="34" charset="0"/>
                <a:cs typeface="Arial" panose="020B0604020202020204" pitchFamily="34" charset="0"/>
              </a:rPr>
              <a:t>Activity plans set for the Trust for 2022/23 are in line with nationally prescribed activity targets. Assuming activity plans are met, this will enable the Trust to access Elective Recovery Funding (ERF), although payment is dependant upon achievement of activity targets on a Greater Manchester System-wide footprint. </a:t>
            </a:r>
          </a:p>
          <a:p>
            <a:pPr lvl="0" algn="just">
              <a:defRPr/>
            </a:pPr>
            <a:endParaRPr lang="en-GB" sz="1100" dirty="0">
              <a:solidFill>
                <a:srgbClr val="FF0000"/>
              </a:solidFill>
              <a:latin typeface="Arial" panose="020B0604020202020204" pitchFamily="34" charset="0"/>
              <a:cs typeface="Arial" panose="020B0604020202020204" pitchFamily="34" charset="0"/>
            </a:endParaRPr>
          </a:p>
          <a:p>
            <a:pPr lvl="0" algn="just">
              <a:defRPr/>
            </a:pPr>
            <a:r>
              <a:rPr lang="en-GB" sz="1100" dirty="0">
                <a:solidFill>
                  <a:schemeClr val="tx1"/>
                </a:solidFill>
                <a:latin typeface="Arial" panose="020B0604020202020204" pitchFamily="34" charset="0"/>
                <a:cs typeface="Arial" panose="020B0604020202020204" pitchFamily="34" charset="0"/>
              </a:rPr>
              <a:t>Despite the continued operational challenges that the Trust is experiencing in terms of high levels of A&amp;E attendances, bed availability and high levels of patients who no longer meet the criteria to reside, the Trust is performing well against its Elective, Day case and outpatient attendance targets, but is reporting below the threshold of 104% overall. </a:t>
            </a:r>
          </a:p>
          <a:p>
            <a:pPr algn="just"/>
            <a:endParaRPr lang="en-GB" sz="1100" b="1" dirty="0">
              <a:solidFill>
                <a:srgbClr val="FF0000"/>
              </a:solidFill>
              <a:latin typeface="Calibri" panose="020F0502020204030204" pitchFamily="34" charset="0"/>
              <a:cs typeface="Calibri" panose="020F0502020204030204" pitchFamily="34" charset="0"/>
            </a:endParaRPr>
          </a:p>
          <a:p>
            <a:pPr algn="just"/>
            <a:r>
              <a:rPr lang="en-GB" sz="1100" b="1" dirty="0">
                <a:solidFill>
                  <a:schemeClr val="tx1"/>
                </a:solidFill>
                <a:latin typeface="Arial" panose="020B0604020202020204" pitchFamily="34" charset="0"/>
                <a:cs typeface="Arial" panose="020B0604020202020204" pitchFamily="34" charset="0"/>
              </a:rPr>
              <a:t>Efficiency target:</a:t>
            </a:r>
          </a:p>
          <a:p>
            <a:pPr algn="just"/>
            <a:endParaRPr lang="en-GB" sz="1100" dirty="0">
              <a:solidFill>
                <a:srgbClr val="FF0000"/>
              </a:solidFill>
              <a:latin typeface="Arial" panose="020B0604020202020204" pitchFamily="34" charset="0"/>
              <a:cs typeface="Arial" panose="020B0604020202020204" pitchFamily="34" charset="0"/>
            </a:endParaRPr>
          </a:p>
          <a:p>
            <a:pPr algn="just"/>
            <a:r>
              <a:rPr lang="en-GB" sz="1100" dirty="0">
                <a:solidFill>
                  <a:schemeClr val="tx1"/>
                </a:solidFill>
                <a:latin typeface="Arial" panose="020B0604020202020204" pitchFamily="34" charset="0"/>
                <a:cs typeface="Arial" panose="020B0604020202020204" pitchFamily="34" charset="0"/>
              </a:rPr>
              <a:t>The Trust has set an efficiency target for 2022/23 of £13.628m. In month 3, the Trust delivered efficiencies equating to £651k against a plan of c.£963k which is an underachievement of c.£280k. YTD the trust has delivered c£1.981m – an underachievement of c.£749k versus plan.</a:t>
            </a:r>
            <a:endParaRPr lang="en-GB" sz="1100" dirty="0">
              <a:solidFill>
                <a:srgbClr val="FF0000"/>
              </a:solidFill>
              <a:latin typeface="Arial" panose="020B0604020202020204" pitchFamily="34" charset="0"/>
              <a:cs typeface="Arial" panose="020B0604020202020204" pitchFamily="34" charset="0"/>
            </a:endParaRPr>
          </a:p>
          <a:p>
            <a:pPr algn="just"/>
            <a:r>
              <a:rPr lang="en-GB" sz="1100" dirty="0">
                <a:solidFill>
                  <a:prstClr val="black"/>
                </a:solidFill>
                <a:latin typeface="Arial" panose="020B0604020202020204" pitchFamily="34" charset="0"/>
                <a:cs typeface="Arial" panose="020B0604020202020204" pitchFamily="34" charset="0"/>
              </a:rPr>
              <a:t>The Trust continues to review and challenge its efficiency programme and new ideas to close the gap are being worked through with a view to deploying additional efficiency schemes in future months.</a:t>
            </a:r>
          </a:p>
          <a:p>
            <a:pPr algn="just"/>
            <a:endParaRPr lang="en-GB" sz="11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9296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eview xmlns="e3ec611e-2373-4b30-83ed-04a6484fb2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6B8B8BBEE66543B2457B4F51CDABAC" ma:contentTypeVersion="14" ma:contentTypeDescription="Create a new document." ma:contentTypeScope="" ma:versionID="937f0f69ffb89fbf3fdda5e4fab378cd">
  <xsd:schema xmlns:xsd="http://www.w3.org/2001/XMLSchema" xmlns:xs="http://www.w3.org/2001/XMLSchema" xmlns:p="http://schemas.microsoft.com/office/2006/metadata/properties" xmlns:ns2="e3ec611e-2373-4b30-83ed-04a6484fb256" xmlns:ns3="9de06037-9a35-4826-8a9e-356d50f1a70e" targetNamespace="http://schemas.microsoft.com/office/2006/metadata/properties" ma:root="true" ma:fieldsID="023bbc1a6c9b47fd6b5778f1c3a323fa" ns2:_="" ns3:_="">
    <xsd:import namespace="e3ec611e-2373-4b30-83ed-04a6484fb256"/>
    <xsd:import namespace="9de06037-9a35-4826-8a9e-356d50f1a7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Preview"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c611e-2373-4b30-83ed-04a6484fb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Preview" ma:index="14" nillable="true" ma:displayName="Preview" ma:format="Thumbnail" ma:internalName="Preview">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e06037-9a35-4826-8a9e-356d50f1a7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BDD33-60E1-4832-9C74-2EFB712DFB2C}">
  <ds:schemaRefs>
    <ds:schemaRef ds:uri="e3ec611e-2373-4b30-83ed-04a6484fb256"/>
    <ds:schemaRef ds:uri="http://schemas.microsoft.com/office/2006/metadata/properties"/>
    <ds:schemaRef ds:uri="http://purl.org/dc/dcmitype/"/>
    <ds:schemaRef ds:uri="http://schemas.microsoft.com/office/2006/documentManagement/types"/>
    <ds:schemaRef ds:uri="9de06037-9a35-4826-8a9e-356d50f1a70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F3B58A6-4E64-4CB6-BB9F-C1354C108A55}">
  <ds:schemaRefs>
    <ds:schemaRef ds:uri="http://schemas.microsoft.com/sharepoint/v3/contenttype/forms"/>
  </ds:schemaRefs>
</ds:datastoreItem>
</file>

<file path=customXml/itemProps3.xml><?xml version="1.0" encoding="utf-8"?>
<ds:datastoreItem xmlns:ds="http://schemas.openxmlformats.org/officeDocument/2006/customXml" ds:itemID="{5FF93081-F51A-4554-871A-2F43721D2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ec611e-2373-4b30-83ed-04a6484fb256"/>
    <ds:schemaRef ds:uri="9de06037-9a35-4826-8a9e-356d50f1a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70422</TotalTime>
  <Words>2260</Words>
  <Application>Microsoft Office PowerPoint</Application>
  <PresentationFormat>On-screen Show (4:3)</PresentationFormat>
  <Paragraphs>174</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NWCSU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Walmsley Neil (CCG-T&amp;G)</dc:creator>
  <cp:lastModifiedBy>Clare Gee</cp:lastModifiedBy>
  <cp:revision>1145</cp:revision>
  <cp:lastPrinted>2019-09-17T12:42:14Z</cp:lastPrinted>
  <dcterms:created xsi:type="dcterms:W3CDTF">2017-01-09T12:51:07Z</dcterms:created>
  <dcterms:modified xsi:type="dcterms:W3CDTF">2022-09-29T14:04:33Z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0x010100296B8B8BBEE66543B2457B4F51CDABAC</vt:lpwstr>
  </property>
</Properties>
</file>